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2" r:id="rId6"/>
    <p:sldId id="263" r:id="rId7"/>
    <p:sldId id="264" r:id="rId8"/>
    <p:sldId id="269" r:id="rId9"/>
    <p:sldId id="270" r:id="rId10"/>
    <p:sldId id="275" r:id="rId11"/>
    <p:sldId id="277" r:id="rId12"/>
    <p:sldId id="278" r:id="rId13"/>
    <p:sldId id="280" r:id="rId14"/>
    <p:sldId id="281"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5E790-DD89-4414-A826-DC09DC9698BB}" type="datetimeFigureOut">
              <a:rPr lang="en-US" smtClean="0"/>
              <a:pPr/>
              <a:t>6/14/2022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A5E790-DD89-4414-A826-DC09DC9698BB}" type="datetimeFigureOut">
              <a:rPr lang="en-US" smtClean="0"/>
              <a:pPr/>
              <a:t>6/14/2022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A5E790-DD89-4414-A826-DC09DC9698BB}" type="datetimeFigureOut">
              <a:rPr lang="en-US" smtClean="0"/>
              <a:pPr/>
              <a:t>6/14/2022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5E790-DD89-4414-A826-DC09DC9698BB}" type="datetimeFigureOut">
              <a:rPr lang="en-US" smtClean="0"/>
              <a:pPr/>
              <a:t>6/14/2022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5E790-DD89-4414-A826-DC09DC9698BB}" type="datetimeFigureOut">
              <a:rPr lang="en-US" smtClean="0"/>
              <a:pPr/>
              <a:t>6/14/2022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089B2-E6A5-4919-8289-D83B932070F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5E790-DD89-4414-A826-DC09DC9698BB}" type="datetimeFigureOut">
              <a:rPr lang="en-US" smtClean="0"/>
              <a:pPr/>
              <a:t>6/14/2022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89B2-E6A5-4919-8289-D83B932070F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071678"/>
            <a:ext cx="8229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err="1" smtClean="0"/>
              <a:t>DataBase</a:t>
            </a:r>
            <a:r>
              <a:rPr lang="en-US" dirty="0" smtClean="0"/>
              <a:t> Management System Lab (4CS4-22)</a:t>
            </a:r>
            <a:br>
              <a:rPr lang="en-US" dirty="0" smtClean="0"/>
            </a:br>
            <a:r>
              <a:rPr lang="en-US" dirty="0" smtClean="0"/>
              <a:t/>
            </a:r>
            <a:br>
              <a:rPr lang="en-US" dirty="0" smtClean="0"/>
            </a:br>
            <a:r>
              <a:rPr lang="en-US" dirty="0" smtClean="0"/>
              <a:t>Experiment No. -7</a:t>
            </a:r>
            <a:br>
              <a:rPr lang="en-US" dirty="0" smtClean="0"/>
            </a:br>
            <a:r>
              <a:rPr lang="en-US" dirty="0" smtClean="0"/>
              <a:t>7-6-2021(Tuesday)</a:t>
            </a:r>
            <a:br>
              <a:rPr lang="en-US" dirty="0" smtClean="0"/>
            </a:br>
            <a:r>
              <a:rPr lang="en-US" dirty="0" smtClean="0"/>
              <a:t>Topic to be covered :</a:t>
            </a:r>
            <a:r>
              <a:rPr lang="en-IN" dirty="0" smtClean="0">
                <a:solidFill>
                  <a:srgbClr val="FF0000"/>
                </a:solidFill>
              </a:rPr>
              <a:t> </a:t>
            </a:r>
            <a:r>
              <a:rPr lang="en-IN" dirty="0" smtClean="0"/>
              <a:t/>
            </a:r>
            <a:br>
              <a:rPr lang="en-IN" dirty="0" smtClean="0"/>
            </a:br>
            <a:r>
              <a:rPr lang="en-IN" b="1" dirty="0" smtClean="0">
                <a:solidFill>
                  <a:srgbClr val="FF0000"/>
                </a:solidFill>
              </a:rPr>
              <a:t> Introduction to PL/SQL</a:t>
            </a:r>
            <a:br>
              <a:rPr lang="en-IN" b="1" dirty="0" smtClean="0">
                <a:solidFill>
                  <a:srgbClr val="FF0000"/>
                </a:solidFill>
              </a:rPr>
            </a:br>
            <a:r>
              <a:rPr lang="en-IN" b="1" dirty="0" smtClean="0">
                <a:solidFill>
                  <a:srgbClr val="FF0000"/>
                </a:solidFill>
              </a:rPr>
              <a:t>Data types and Variables </a:t>
            </a:r>
            <a:r>
              <a:rPr lang="en-IN" b="1" dirty="0" smtClean="0"/>
              <a:t/>
            </a:r>
            <a:br>
              <a:rPr lang="en-IN" b="1" dirty="0" smtClean="0"/>
            </a:br>
            <a:r>
              <a:rPr lang="en-US" dirty="0" smtClean="0">
                <a:solidFill>
                  <a:srgbClr val="FF0000"/>
                </a:solidFill>
              </a:rPr>
              <a:t/>
            </a:r>
            <a:br>
              <a:rPr lang="en-US" dirty="0" smtClean="0">
                <a:solidFill>
                  <a:srgbClr val="FF0000"/>
                </a:solidFill>
              </a:rPr>
            </a:br>
            <a:endParaRPr lang="en-IN"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38" y="928670"/>
            <a:ext cx="6962775" cy="5286412"/>
          </a:xfrm>
          <a:prstGeom prst="rect">
            <a:avLst/>
          </a:prstGeom>
          <a:noFill/>
          <a:ln w="9525">
            <a:noFill/>
            <a:miter lim="800000"/>
            <a:headEnd/>
            <a:tailEnd/>
          </a:ln>
          <a:effectLst/>
        </p:spPr>
      </p:pic>
      <p:sp>
        <p:nvSpPr>
          <p:cNvPr id="3" name="Rectangle 2"/>
          <p:cNvSpPr/>
          <p:nvPr/>
        </p:nvSpPr>
        <p:spPr>
          <a:xfrm>
            <a:off x="285720" y="214290"/>
            <a:ext cx="5101076" cy="369332"/>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Example of PL/SQL </a:t>
            </a:r>
            <a:r>
              <a:rPr lang="en-IN" b="1" dirty="0" smtClean="0">
                <a:solidFill>
                  <a:srgbClr val="FF0000"/>
                </a:solidFill>
                <a:latin typeface="Verdana" pitchFamily="34" charset="0"/>
                <a:ea typeface="Verdana" pitchFamily="34" charset="0"/>
                <a:cs typeface="Verdana" pitchFamily="34" charset="0"/>
              </a:rPr>
              <a:t>If -else </a:t>
            </a:r>
            <a:r>
              <a:rPr lang="en-IN" b="1" dirty="0" smtClean="0">
                <a:solidFill>
                  <a:srgbClr val="FF0000"/>
                </a:solidFill>
                <a:latin typeface="Verdana" pitchFamily="34" charset="0"/>
                <a:ea typeface="Verdana" pitchFamily="34" charset="0"/>
                <a:cs typeface="Verdana" pitchFamily="34" charset="0"/>
              </a:rPr>
              <a:t>statement</a:t>
            </a:r>
            <a:endParaRPr lang="en-IN" b="1" dirty="0">
              <a:solidFill>
                <a:srgbClr val="FF0000"/>
              </a:solidFill>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4745210" cy="369332"/>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Example of PL/SQL case statement</a:t>
            </a:r>
            <a:endParaRPr lang="en-IN" b="1" dirty="0">
              <a:solidFill>
                <a:srgbClr val="FF0000"/>
              </a:solidFill>
              <a:latin typeface="Verdana" pitchFamily="34" charset="0"/>
              <a:ea typeface="Verdana" pitchFamily="34" charset="0"/>
              <a:cs typeface="Verdana" pitchFamily="34" charset="0"/>
            </a:endParaRPr>
          </a:p>
        </p:txBody>
      </p:sp>
      <p:pic>
        <p:nvPicPr>
          <p:cNvPr id="18434" name="Picture 2"/>
          <p:cNvPicPr>
            <a:picLocks noChangeAspect="1" noChangeArrowheads="1"/>
          </p:cNvPicPr>
          <p:nvPr/>
        </p:nvPicPr>
        <p:blipFill>
          <a:blip r:embed="rId2"/>
          <a:srcRect/>
          <a:stretch>
            <a:fillRect/>
          </a:stretch>
        </p:blipFill>
        <p:spPr bwMode="auto">
          <a:xfrm>
            <a:off x="642910" y="785794"/>
            <a:ext cx="7000924" cy="54292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1200329"/>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PL/SQL Loop</a:t>
            </a:r>
          </a:p>
          <a:p>
            <a:r>
              <a:rPr lang="en-IN" dirty="0" smtClean="0">
                <a:latin typeface="Verdana" pitchFamily="34" charset="0"/>
                <a:ea typeface="Verdana" pitchFamily="34" charset="0"/>
                <a:cs typeface="Verdana" pitchFamily="34" charset="0"/>
              </a:rPr>
              <a:t>The PL/SQL loops are used to repeat the execution of one or more statements for specified number of times. These are also known as iterative control statements.</a:t>
            </a:r>
            <a:endParaRPr lang="en-IN" dirty="0">
              <a:latin typeface="Verdana" pitchFamily="34" charset="0"/>
              <a:ea typeface="Verdana" pitchFamily="34" charset="0"/>
              <a:cs typeface="Verdana" pitchFamily="34" charset="0"/>
            </a:endParaRPr>
          </a:p>
        </p:txBody>
      </p:sp>
      <p:sp>
        <p:nvSpPr>
          <p:cNvPr id="3" name="Rectangle 2"/>
          <p:cNvSpPr/>
          <p:nvPr/>
        </p:nvSpPr>
        <p:spPr>
          <a:xfrm>
            <a:off x="428596" y="1571612"/>
            <a:ext cx="5429288" cy="1200329"/>
          </a:xfrm>
          <a:prstGeom prst="rect">
            <a:avLst/>
          </a:prstGeom>
        </p:spPr>
        <p:txBody>
          <a:bodyPr wrap="square">
            <a:spAutoFit/>
          </a:bodyPr>
          <a:lstStyle/>
          <a:p>
            <a:r>
              <a:rPr lang="en-IN" b="1" dirty="0" smtClean="0"/>
              <a:t>Syntax for a basic loop:</a:t>
            </a:r>
            <a:endParaRPr lang="en-IN" dirty="0" smtClean="0"/>
          </a:p>
          <a:p>
            <a:r>
              <a:rPr lang="en-IN" dirty="0" smtClean="0"/>
              <a:t>LOOP  </a:t>
            </a:r>
          </a:p>
          <a:p>
            <a:r>
              <a:rPr lang="en-IN" dirty="0" smtClean="0"/>
              <a:t>  </a:t>
            </a:r>
            <a:r>
              <a:rPr lang="en-IN" b="1" dirty="0" smtClean="0"/>
              <a:t>Sequence</a:t>
            </a:r>
            <a:r>
              <a:rPr lang="en-IN" dirty="0" smtClean="0"/>
              <a:t> </a:t>
            </a:r>
            <a:r>
              <a:rPr lang="en-IN" b="1" dirty="0" smtClean="0"/>
              <a:t>of</a:t>
            </a:r>
            <a:r>
              <a:rPr lang="en-IN" dirty="0" smtClean="0"/>
              <a:t> statements;  </a:t>
            </a:r>
          </a:p>
          <a:p>
            <a:r>
              <a:rPr lang="en-IN" b="1" dirty="0" smtClean="0"/>
              <a:t>END</a:t>
            </a:r>
            <a:r>
              <a:rPr lang="en-IN" dirty="0" smtClean="0"/>
              <a:t> LOOP;  </a:t>
            </a:r>
            <a:endParaRPr lang="en-IN" dirty="0"/>
          </a:p>
        </p:txBody>
      </p:sp>
      <p:sp>
        <p:nvSpPr>
          <p:cNvPr id="4" name="Rectangle 3"/>
          <p:cNvSpPr/>
          <p:nvPr/>
        </p:nvSpPr>
        <p:spPr>
          <a:xfrm>
            <a:off x="428596" y="2857496"/>
            <a:ext cx="5786478" cy="313932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Types of PL/SQL Loops</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There are 4 types of PL/SQL Loops.</a:t>
            </a:r>
          </a:p>
          <a:p>
            <a:endParaRPr lang="en-IN" dirty="0" smtClean="0">
              <a:latin typeface="Verdana" pitchFamily="34" charset="0"/>
              <a:ea typeface="Verdana" pitchFamily="34" charset="0"/>
              <a:cs typeface="Verdana" pitchFamily="34" charset="0"/>
            </a:endParaRPr>
          </a:p>
          <a:p>
            <a:pPr marL="342900" indent="-342900">
              <a:buFont typeface="+mj-lt"/>
              <a:buAutoNum type="arabicPeriod"/>
            </a:pPr>
            <a:r>
              <a:rPr lang="en-IN" dirty="0" smtClean="0">
                <a:latin typeface="Verdana" pitchFamily="34" charset="0"/>
                <a:ea typeface="Verdana" pitchFamily="34" charset="0"/>
                <a:cs typeface="Verdana" pitchFamily="34" charset="0"/>
              </a:rPr>
              <a:t>Basic Loop / Exit Loop</a:t>
            </a:r>
          </a:p>
          <a:p>
            <a:pPr marL="342900" indent="-342900">
              <a:buFont typeface="+mj-lt"/>
              <a:buAutoNum type="arabicPeriod"/>
            </a:pPr>
            <a:endParaRPr lang="en-IN" dirty="0" smtClean="0">
              <a:latin typeface="Verdana" pitchFamily="34" charset="0"/>
              <a:ea typeface="Verdana" pitchFamily="34" charset="0"/>
              <a:cs typeface="Verdana" pitchFamily="34" charset="0"/>
            </a:endParaRPr>
          </a:p>
          <a:p>
            <a:pPr marL="342900" indent="-342900">
              <a:buFont typeface="+mj-lt"/>
              <a:buAutoNum type="arabicPeriod"/>
            </a:pPr>
            <a:r>
              <a:rPr lang="en-IN" dirty="0" smtClean="0">
                <a:latin typeface="Verdana" pitchFamily="34" charset="0"/>
                <a:ea typeface="Verdana" pitchFamily="34" charset="0"/>
                <a:cs typeface="Verdana" pitchFamily="34" charset="0"/>
              </a:rPr>
              <a:t>While Loop</a:t>
            </a:r>
          </a:p>
          <a:p>
            <a:pPr marL="342900" indent="-342900">
              <a:buFont typeface="+mj-lt"/>
              <a:buAutoNum type="arabicPeriod"/>
            </a:pPr>
            <a:endParaRPr lang="en-IN" dirty="0" smtClean="0">
              <a:latin typeface="Verdana" pitchFamily="34" charset="0"/>
              <a:ea typeface="Verdana" pitchFamily="34" charset="0"/>
              <a:cs typeface="Verdana" pitchFamily="34" charset="0"/>
            </a:endParaRPr>
          </a:p>
          <a:p>
            <a:pPr marL="342900" indent="-342900">
              <a:buFont typeface="+mj-lt"/>
              <a:buAutoNum type="arabicPeriod"/>
            </a:pPr>
            <a:r>
              <a:rPr lang="en-IN" dirty="0" smtClean="0">
                <a:latin typeface="Verdana" pitchFamily="34" charset="0"/>
                <a:ea typeface="Verdana" pitchFamily="34" charset="0"/>
                <a:cs typeface="Verdana" pitchFamily="34" charset="0"/>
              </a:rPr>
              <a:t>For Loop</a:t>
            </a:r>
          </a:p>
          <a:p>
            <a:pPr marL="342900" indent="-342900">
              <a:buFont typeface="+mj-lt"/>
              <a:buAutoNum type="arabicPeriod"/>
            </a:pPr>
            <a:endParaRPr lang="en-IN" dirty="0" smtClean="0">
              <a:latin typeface="Verdana" pitchFamily="34" charset="0"/>
              <a:ea typeface="Verdana" pitchFamily="34" charset="0"/>
              <a:cs typeface="Verdana" pitchFamily="34" charset="0"/>
            </a:endParaRPr>
          </a:p>
          <a:p>
            <a:pPr marL="342900" indent="-342900">
              <a:buFont typeface="+mj-lt"/>
              <a:buAutoNum type="arabicPeriod"/>
            </a:pPr>
            <a:r>
              <a:rPr lang="en-IN" dirty="0" smtClean="0">
                <a:latin typeface="Verdana" pitchFamily="34" charset="0"/>
                <a:ea typeface="Verdana" pitchFamily="34" charset="0"/>
                <a:cs typeface="Verdana" pitchFamily="34" charset="0"/>
              </a:rPr>
              <a:t>Cursor For Loop</a:t>
            </a:r>
            <a:endParaRPr lang="en-IN" dirty="0">
              <a:latin typeface="Verdana" pitchFamily="34"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071538" y="285728"/>
            <a:ext cx="5786478" cy="3986231"/>
          </a:xfrm>
          <a:prstGeom prst="rect">
            <a:avLst/>
          </a:prstGeom>
          <a:noFill/>
          <a:ln w="9525">
            <a:noFill/>
            <a:miter lim="800000"/>
            <a:headEnd/>
            <a:tailEnd/>
          </a:ln>
          <a:effectLst/>
        </p:spPr>
      </p:pic>
      <p:sp>
        <p:nvSpPr>
          <p:cNvPr id="3" name="Rectangle 2"/>
          <p:cNvSpPr/>
          <p:nvPr/>
        </p:nvSpPr>
        <p:spPr>
          <a:xfrm>
            <a:off x="214282" y="4357694"/>
            <a:ext cx="8715436" cy="1754326"/>
          </a:xfrm>
          <a:prstGeom prst="rect">
            <a:avLst/>
          </a:prstGeom>
        </p:spPr>
        <p:txBody>
          <a:bodyPr wrap="square">
            <a:spAutoFit/>
          </a:bodyPr>
          <a:lstStyle/>
          <a:p>
            <a:r>
              <a:rPr lang="en-IN" dirty="0" smtClean="0"/>
              <a:t>Note: You must follow these steps while using PL/SQL Exit Loop.</a:t>
            </a:r>
          </a:p>
          <a:p>
            <a:pPr marL="342900" indent="-342900">
              <a:buFont typeface="+mj-lt"/>
              <a:buAutoNum type="arabicPeriod"/>
            </a:pPr>
            <a:r>
              <a:rPr lang="en-IN" dirty="0" smtClean="0"/>
              <a:t>Initialize a variable before the loop body</a:t>
            </a:r>
          </a:p>
          <a:p>
            <a:pPr marL="342900" indent="-342900">
              <a:buFont typeface="+mj-lt"/>
              <a:buAutoNum type="arabicPeriod"/>
            </a:pPr>
            <a:r>
              <a:rPr lang="en-IN" dirty="0" smtClean="0"/>
              <a:t>Increment the variable in the loop.</a:t>
            </a:r>
          </a:p>
          <a:p>
            <a:pPr marL="342900" indent="-342900">
              <a:buFont typeface="+mj-lt"/>
              <a:buAutoNum type="arabicPeriod"/>
            </a:pPr>
            <a:r>
              <a:rPr lang="en-IN" dirty="0" smtClean="0"/>
              <a:t>You should use EXIT WHEN statement to exit from the Loop. Otherwise the EXIT statement without WHEN condition, the statements in the Loop is executed only once.</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1071538" y="214290"/>
            <a:ext cx="7072362" cy="522448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643998" cy="1477328"/>
          </a:xfrm>
          <a:prstGeom prst="rect">
            <a:avLst/>
          </a:prstGeom>
        </p:spPr>
        <p:txBody>
          <a:bodyPr wrap="square">
            <a:spAutoFit/>
          </a:bodyPr>
          <a:lstStyle/>
          <a:p>
            <a:pPr algn="just"/>
            <a:r>
              <a:rPr lang="en-IN" b="1" dirty="0" smtClean="0">
                <a:solidFill>
                  <a:srgbClr val="FF0000"/>
                </a:solidFill>
                <a:latin typeface="Verdana" pitchFamily="34" charset="0"/>
                <a:ea typeface="Verdana" pitchFamily="34" charset="0"/>
                <a:cs typeface="Verdana" pitchFamily="34" charset="0"/>
              </a:rPr>
              <a:t>PL/SQL While Loop</a:t>
            </a:r>
          </a:p>
          <a:p>
            <a:pPr algn="just"/>
            <a:r>
              <a:rPr lang="en-IN" dirty="0" smtClean="0">
                <a:latin typeface="Verdana" pitchFamily="34" charset="0"/>
                <a:ea typeface="Verdana" pitchFamily="34" charset="0"/>
                <a:cs typeface="Verdana" pitchFamily="34" charset="0"/>
              </a:rPr>
              <a:t>PL/SQL while loop is used when a set of statements has to be executed as long as a condition is true, the While loop is used. The condition is decided at the beginning of each iteration and continues until the condition becomes false.</a:t>
            </a:r>
            <a:endParaRPr lang="en-IN" dirty="0">
              <a:latin typeface="Verdana" pitchFamily="34" charset="0"/>
              <a:ea typeface="Verdana" pitchFamily="34" charset="0"/>
              <a:cs typeface="Verdana" pitchFamily="34" charset="0"/>
            </a:endParaRPr>
          </a:p>
        </p:txBody>
      </p:sp>
      <p:sp>
        <p:nvSpPr>
          <p:cNvPr id="3" name="Rectangle 2"/>
          <p:cNvSpPr/>
          <p:nvPr/>
        </p:nvSpPr>
        <p:spPr>
          <a:xfrm>
            <a:off x="357158" y="1928802"/>
            <a:ext cx="4572000" cy="1200329"/>
          </a:xfrm>
          <a:prstGeom prst="rect">
            <a:avLst/>
          </a:prstGeom>
        </p:spPr>
        <p:txBody>
          <a:bodyPr>
            <a:spAutoFit/>
          </a:bodyPr>
          <a:lstStyle/>
          <a:p>
            <a:r>
              <a:rPr lang="en-IN" b="1" dirty="0" smtClean="0"/>
              <a:t>Syntax of while loop:</a:t>
            </a:r>
            <a:endParaRPr lang="en-IN" dirty="0" smtClean="0"/>
          </a:p>
          <a:p>
            <a:r>
              <a:rPr lang="en-IN" dirty="0" smtClean="0"/>
              <a:t>WHILE &lt;condition&gt;   </a:t>
            </a:r>
          </a:p>
          <a:p>
            <a:r>
              <a:rPr lang="en-IN" dirty="0" smtClean="0"/>
              <a:t> LOOP statements;   </a:t>
            </a:r>
          </a:p>
          <a:p>
            <a:r>
              <a:rPr lang="en-IN" b="1" dirty="0" smtClean="0"/>
              <a:t>END</a:t>
            </a:r>
            <a:r>
              <a:rPr lang="en-IN" dirty="0" smtClean="0"/>
              <a:t> LOOP;  </a:t>
            </a:r>
            <a:endParaRPr lang="en-IN" dirty="0"/>
          </a:p>
        </p:txBody>
      </p:sp>
      <p:pic>
        <p:nvPicPr>
          <p:cNvPr id="21506" name="Picture 2"/>
          <p:cNvPicPr>
            <a:picLocks noChangeAspect="1" noChangeArrowheads="1"/>
          </p:cNvPicPr>
          <p:nvPr/>
        </p:nvPicPr>
        <p:blipFill>
          <a:blip r:embed="rId2"/>
          <a:srcRect/>
          <a:stretch>
            <a:fillRect/>
          </a:stretch>
        </p:blipFill>
        <p:spPr bwMode="auto">
          <a:xfrm>
            <a:off x="1214414" y="3429000"/>
            <a:ext cx="3976697" cy="307183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143932" cy="1477328"/>
          </a:xfrm>
          <a:prstGeom prst="rect">
            <a:avLst/>
          </a:prstGeom>
        </p:spPr>
        <p:txBody>
          <a:bodyPr wrap="square">
            <a:spAutoFit/>
          </a:bodyPr>
          <a:lstStyle/>
          <a:p>
            <a:r>
              <a:rPr lang="en-IN" dirty="0" smtClean="0">
                <a:latin typeface="Verdana" pitchFamily="34" charset="0"/>
                <a:ea typeface="Verdana" pitchFamily="34" charset="0"/>
                <a:cs typeface="Verdana" pitchFamily="34" charset="0"/>
              </a:rPr>
              <a:t>Note: You must follow these steps while using PL/SQL WHILE Loop.</a:t>
            </a:r>
          </a:p>
          <a:p>
            <a:pPr marL="342900" indent="-342900">
              <a:buFont typeface="+mj-lt"/>
              <a:buAutoNum type="arabicPeriod"/>
            </a:pPr>
            <a:r>
              <a:rPr lang="en-IN" dirty="0" smtClean="0">
                <a:latin typeface="Verdana" pitchFamily="34" charset="0"/>
                <a:ea typeface="Verdana" pitchFamily="34" charset="0"/>
                <a:cs typeface="Verdana" pitchFamily="34" charset="0"/>
              </a:rPr>
              <a:t>Initialize a variable before the loop body.</a:t>
            </a:r>
          </a:p>
          <a:p>
            <a:pPr marL="342900" indent="-342900">
              <a:buFont typeface="+mj-lt"/>
              <a:buAutoNum type="arabicPeriod"/>
            </a:pPr>
            <a:r>
              <a:rPr lang="en-IN" dirty="0" smtClean="0">
                <a:latin typeface="Verdana" pitchFamily="34" charset="0"/>
                <a:ea typeface="Verdana" pitchFamily="34" charset="0"/>
                <a:cs typeface="Verdana" pitchFamily="34" charset="0"/>
              </a:rPr>
              <a:t>Increment the variable in the loop.</a:t>
            </a:r>
          </a:p>
          <a:p>
            <a:pPr marL="342900" indent="-342900">
              <a:buFont typeface="+mj-lt"/>
              <a:buAutoNum type="arabicPeriod"/>
            </a:pPr>
            <a:r>
              <a:rPr lang="en-IN" dirty="0" smtClean="0">
                <a:latin typeface="Verdana" pitchFamily="34" charset="0"/>
                <a:ea typeface="Verdana" pitchFamily="34" charset="0"/>
                <a:cs typeface="Verdana" pitchFamily="34" charset="0"/>
              </a:rPr>
              <a:t>You can use EXIT WHEN statements and EXIT statements in While loop but it is not done often.</a:t>
            </a:r>
            <a:endParaRPr lang="en-IN" dirty="0">
              <a:latin typeface="Verdana" pitchFamily="34" charset="0"/>
              <a:ea typeface="Verdana" pitchFamily="34" charset="0"/>
              <a:cs typeface="Verdana" pitchFamily="34" charset="0"/>
            </a:endParaRPr>
          </a:p>
        </p:txBody>
      </p:sp>
      <p:pic>
        <p:nvPicPr>
          <p:cNvPr id="22530" name="Picture 2"/>
          <p:cNvPicPr>
            <a:picLocks noChangeAspect="1" noChangeArrowheads="1"/>
          </p:cNvPicPr>
          <p:nvPr/>
        </p:nvPicPr>
        <p:blipFill>
          <a:blip r:embed="rId2"/>
          <a:srcRect/>
          <a:stretch>
            <a:fillRect/>
          </a:stretch>
        </p:blipFill>
        <p:spPr bwMode="auto">
          <a:xfrm>
            <a:off x="1071538" y="1785926"/>
            <a:ext cx="6286544" cy="428628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715436" cy="1200329"/>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What is PL/SQL:</a:t>
            </a:r>
          </a:p>
          <a:p>
            <a:pPr algn="just"/>
            <a:r>
              <a:rPr lang="en-IN" dirty="0" smtClean="0">
                <a:latin typeface="Verdana" pitchFamily="34" charset="0"/>
                <a:ea typeface="Verdana" pitchFamily="34" charset="0"/>
                <a:cs typeface="Verdana" pitchFamily="34" charset="0"/>
              </a:rPr>
              <a:t>PL/SQL stands for Procedural Language extension of SQL. It was developed by Oracle Corporation in the late 1980s to enhance the capabilities of SQL. It is the procedural extension language for SQL.</a:t>
            </a:r>
            <a:endParaRPr lang="en-IN" dirty="0">
              <a:latin typeface="Verdana" pitchFamily="34" charset="0"/>
              <a:ea typeface="Verdana" pitchFamily="34" charset="0"/>
              <a:cs typeface="Verdana" pitchFamily="34" charset="0"/>
            </a:endParaRPr>
          </a:p>
        </p:txBody>
      </p:sp>
      <p:sp>
        <p:nvSpPr>
          <p:cNvPr id="3" name="Rectangle 2"/>
          <p:cNvSpPr/>
          <p:nvPr/>
        </p:nvSpPr>
        <p:spPr>
          <a:xfrm>
            <a:off x="285720" y="1571612"/>
            <a:ext cx="8858280" cy="2031325"/>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Advantages of PL/SQL:</a:t>
            </a:r>
          </a:p>
          <a:p>
            <a:r>
              <a:rPr lang="en-IN" dirty="0" smtClean="0">
                <a:latin typeface="Verdana" pitchFamily="34" charset="0"/>
                <a:ea typeface="Verdana" pitchFamily="34" charset="0"/>
                <a:cs typeface="Verdana" pitchFamily="34" charset="0"/>
              </a:rPr>
              <a:t>1. PL/SQL is a procedural language.</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2. PL/SQL is a block structure language.</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3. PL/SQL handles the exceptions.</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4. PL/SQL engine can process the multiple SQL statements simultaneously  as a single block hence reduce network traffic and provides better performance.</a:t>
            </a:r>
          </a:p>
        </p:txBody>
      </p:sp>
      <p:sp>
        <p:nvSpPr>
          <p:cNvPr id="4" name="Rectangle 3"/>
          <p:cNvSpPr/>
          <p:nvPr/>
        </p:nvSpPr>
        <p:spPr>
          <a:xfrm>
            <a:off x="357158" y="3786190"/>
            <a:ext cx="3307316" cy="369332"/>
          </a:xfrm>
          <a:prstGeom prst="rect">
            <a:avLst/>
          </a:prstGeom>
        </p:spPr>
        <p:txBody>
          <a:bodyPr wrap="none">
            <a:spAutoFit/>
          </a:bodyPr>
          <a:lstStyle/>
          <a:p>
            <a:r>
              <a:rPr lang="en-IN" b="1" dirty="0" smtClean="0">
                <a:solidFill>
                  <a:srgbClr val="FF0000"/>
                </a:solidFill>
                <a:latin typeface="Verdana" pitchFamily="34" charset="0"/>
                <a:ea typeface="Verdana" pitchFamily="34" charset="0"/>
                <a:cs typeface="Verdana" pitchFamily="34" charset="0"/>
              </a:rPr>
              <a:t>PL/SQL block structure:</a:t>
            </a:r>
          </a:p>
        </p:txBody>
      </p:sp>
      <p:pic>
        <p:nvPicPr>
          <p:cNvPr id="1026" name="Picture 2"/>
          <p:cNvPicPr>
            <a:picLocks noChangeAspect="1" noChangeArrowheads="1"/>
          </p:cNvPicPr>
          <p:nvPr/>
        </p:nvPicPr>
        <p:blipFill>
          <a:blip r:embed="rId2"/>
          <a:srcRect/>
          <a:stretch>
            <a:fillRect/>
          </a:stretch>
        </p:blipFill>
        <p:spPr bwMode="auto">
          <a:xfrm>
            <a:off x="1857356" y="4214818"/>
            <a:ext cx="4500594" cy="26431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6286544" cy="1200329"/>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PL/SQL Block sections:</a:t>
            </a:r>
          </a:p>
          <a:p>
            <a:r>
              <a:rPr lang="en-IN" dirty="0" smtClean="0">
                <a:latin typeface="Verdana" pitchFamily="34" charset="0"/>
                <a:ea typeface="Verdana" pitchFamily="34" charset="0"/>
                <a:cs typeface="Verdana" pitchFamily="34" charset="0"/>
              </a:rPr>
              <a:t>1. Declaration section (optional).</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2. Execution section (mandatory).</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3. Exception handling section (optional).</a:t>
            </a:r>
            <a:endParaRPr lang="en-IN" dirty="0">
              <a:latin typeface="Verdana" pitchFamily="34" charset="0"/>
              <a:ea typeface="Verdana" pitchFamily="34" charset="0"/>
              <a:cs typeface="Verdana" pitchFamily="34" charset="0"/>
            </a:endParaRPr>
          </a:p>
        </p:txBody>
      </p:sp>
      <p:sp>
        <p:nvSpPr>
          <p:cNvPr id="3" name="Rectangle 2"/>
          <p:cNvSpPr/>
          <p:nvPr/>
        </p:nvSpPr>
        <p:spPr>
          <a:xfrm>
            <a:off x="285720" y="1571612"/>
            <a:ext cx="8858280" cy="4524315"/>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Declaration section:</a:t>
            </a:r>
          </a:p>
          <a:p>
            <a:pPr algn="just"/>
            <a:r>
              <a:rPr lang="en-IN" dirty="0" smtClean="0">
                <a:latin typeface="Verdana" pitchFamily="34" charset="0"/>
                <a:ea typeface="Verdana" pitchFamily="34" charset="0"/>
                <a:cs typeface="Verdana" pitchFamily="34" charset="0"/>
              </a:rPr>
              <a:t>It is an optional section and starts with DECLARE keyword. It is used to declare the variables, constants, records and cursors etc.</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Execution section:</a:t>
            </a:r>
          </a:p>
          <a:p>
            <a:pPr algn="just"/>
            <a:r>
              <a:rPr lang="en-IN" dirty="0" smtClean="0">
                <a:latin typeface="Verdana" pitchFamily="34" charset="0"/>
                <a:ea typeface="Verdana" pitchFamily="34" charset="0"/>
                <a:cs typeface="Verdana" pitchFamily="34" charset="0"/>
              </a:rPr>
              <a:t>Execution section starts with BEGIN keyword and ends with END keyword. It is a mandatory section. It is used to write the program logic code.</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Note: Execution section must have one statement.</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Exception handling section:</a:t>
            </a:r>
          </a:p>
          <a:p>
            <a:pPr algn="just"/>
            <a:r>
              <a:rPr lang="en-IN" dirty="0" smtClean="0">
                <a:latin typeface="Verdana" pitchFamily="34" charset="0"/>
                <a:ea typeface="Verdana" pitchFamily="34" charset="0"/>
                <a:cs typeface="Verdana" pitchFamily="34" charset="0"/>
              </a:rPr>
              <a:t>Exception section starts with EXCEPTION keyword. It is an optional section. It is used to handle the exceptions occurred in execution section.</a:t>
            </a:r>
          </a:p>
          <a:p>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Important points:</a:t>
            </a:r>
          </a:p>
          <a:p>
            <a:pPr algn="just"/>
            <a:r>
              <a:rPr lang="en-IN" dirty="0" smtClean="0">
                <a:latin typeface="Verdana" pitchFamily="34" charset="0"/>
                <a:ea typeface="Verdana" pitchFamily="34" charset="0"/>
                <a:cs typeface="Verdana" pitchFamily="34" charset="0"/>
              </a:rPr>
              <a:t>1. Every PL/SQL statement will be followed by semicolon (;).</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2. PL/SQL blocks can be nested.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715436" cy="313932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The PL/SQL Comments</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Program comments are explanatory statements that can be included in the PL/SQL code that you write and helps anyone reading its source code. All programming languages allow some form of comments.</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PL/SQL supports single-line and multi-line comments. All characters available inside any comment are ignored by the PL/SQL compiler. </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The PL/SQL single-line comments start with the delimiter -- (double hyphen) and multi-line comments are enclosed by /* and */.</a:t>
            </a:r>
            <a:endParaRPr lang="en-IN" dirty="0">
              <a:latin typeface="Verdana" pitchFamily="34" charset="0"/>
              <a:ea typeface="Verdana" pitchFamily="34" charset="0"/>
              <a:cs typeface="Verdana" pitchFamily="34" charset="0"/>
            </a:endParaRPr>
          </a:p>
        </p:txBody>
      </p:sp>
      <p:pic>
        <p:nvPicPr>
          <p:cNvPr id="20482" name="Picture 2"/>
          <p:cNvPicPr>
            <a:picLocks noChangeAspect="1" noChangeArrowheads="1"/>
          </p:cNvPicPr>
          <p:nvPr/>
        </p:nvPicPr>
        <p:blipFill>
          <a:blip r:embed="rId2"/>
          <a:srcRect/>
          <a:stretch>
            <a:fillRect/>
          </a:stretch>
        </p:blipFill>
        <p:spPr bwMode="auto">
          <a:xfrm>
            <a:off x="928662" y="3714752"/>
            <a:ext cx="6500858" cy="300039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429684" cy="2308324"/>
          </a:xfrm>
          <a:prstGeom prst="rect">
            <a:avLst/>
          </a:prstGeom>
        </p:spPr>
        <p:txBody>
          <a:bodyPr wrap="square">
            <a:spAutoFit/>
          </a:bodyPr>
          <a:lstStyle/>
          <a:p>
            <a:pPr algn="just"/>
            <a:endParaRPr lang="en-IN" dirty="0" smtClean="0">
              <a:latin typeface="Verdana" pitchFamily="34" charset="0"/>
              <a:ea typeface="Verdana" pitchFamily="34" charset="0"/>
              <a:cs typeface="Verdana" pitchFamily="34" charset="0"/>
            </a:endParaRPr>
          </a:p>
          <a:p>
            <a:r>
              <a:rPr lang="en-IN" b="1" dirty="0" smtClean="0">
                <a:solidFill>
                  <a:srgbClr val="FF0000"/>
                </a:solidFill>
                <a:latin typeface="Verdana" pitchFamily="34" charset="0"/>
                <a:ea typeface="Verdana" pitchFamily="34" charset="0"/>
                <a:cs typeface="Verdana" pitchFamily="34" charset="0"/>
              </a:rPr>
              <a:t>PL/SQL variables naming rules:</a:t>
            </a:r>
          </a:p>
          <a:p>
            <a:pPr marL="342900" indent="-342900">
              <a:buFont typeface="+mj-lt"/>
              <a:buAutoNum type="arabicPeriod"/>
            </a:pPr>
            <a:r>
              <a:rPr lang="en-IN" dirty="0" smtClean="0">
                <a:latin typeface="Verdana" pitchFamily="34" charset="0"/>
                <a:ea typeface="Verdana" pitchFamily="34" charset="0"/>
                <a:cs typeface="Verdana" pitchFamily="34" charset="0"/>
              </a:rPr>
              <a:t>A variable name can’t contain more than 30 characters.</a:t>
            </a:r>
          </a:p>
          <a:p>
            <a:pPr marL="342900" indent="-342900">
              <a:buFont typeface="+mj-lt"/>
              <a:buAutoNum type="arabicPeriod"/>
            </a:pPr>
            <a:r>
              <a:rPr lang="en-IN" dirty="0" smtClean="0">
                <a:latin typeface="Verdana" pitchFamily="34" charset="0"/>
                <a:ea typeface="Verdana" pitchFamily="34" charset="0"/>
                <a:cs typeface="Verdana" pitchFamily="34" charset="0"/>
              </a:rPr>
              <a:t>A variable name must start with an ASCII letter followed by any number, underscore (_) or dollar sign ($).</a:t>
            </a:r>
          </a:p>
          <a:p>
            <a:pPr marL="342900" indent="-342900">
              <a:buFont typeface="+mj-lt"/>
              <a:buAutoNum type="arabicPeriod"/>
            </a:pPr>
            <a:r>
              <a:rPr lang="en-IN" dirty="0" smtClean="0">
                <a:latin typeface="Verdana" pitchFamily="34" charset="0"/>
                <a:ea typeface="Verdana" pitchFamily="34" charset="0"/>
                <a:cs typeface="Verdana" pitchFamily="34" charset="0"/>
              </a:rPr>
              <a:t>PL/SQL is case-insensitive i.e. </a:t>
            </a:r>
            <a:r>
              <a:rPr lang="en-IN" dirty="0" err="1" smtClean="0">
                <a:latin typeface="Verdana" pitchFamily="34" charset="0"/>
                <a:ea typeface="Verdana" pitchFamily="34" charset="0"/>
                <a:cs typeface="Verdana" pitchFamily="34" charset="0"/>
              </a:rPr>
              <a:t>var</a:t>
            </a:r>
            <a:r>
              <a:rPr lang="en-IN" dirty="0" smtClean="0">
                <a:latin typeface="Verdana" pitchFamily="34" charset="0"/>
                <a:ea typeface="Verdana" pitchFamily="34" charset="0"/>
                <a:cs typeface="Verdana" pitchFamily="34" charset="0"/>
              </a:rPr>
              <a:t> and VAR refer to the same variable.</a:t>
            </a:r>
          </a:p>
          <a:p>
            <a:endParaRPr lang="en-IN" dirty="0"/>
          </a:p>
        </p:txBody>
      </p:sp>
      <p:sp>
        <p:nvSpPr>
          <p:cNvPr id="3" name="Rectangle 2"/>
          <p:cNvSpPr/>
          <p:nvPr/>
        </p:nvSpPr>
        <p:spPr>
          <a:xfrm>
            <a:off x="214282" y="2357430"/>
            <a:ext cx="8501122" cy="1200329"/>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How to declare variable in PL/SQL:</a:t>
            </a:r>
          </a:p>
          <a:p>
            <a:pPr algn="just"/>
            <a:r>
              <a:rPr lang="en-IN" dirty="0" smtClean="0">
                <a:latin typeface="Verdana" pitchFamily="34" charset="0"/>
                <a:ea typeface="Verdana" pitchFamily="34" charset="0"/>
                <a:cs typeface="Verdana" pitchFamily="34" charset="0"/>
              </a:rPr>
              <a:t>We have to declare a PL/SQL variable in the declaration </a:t>
            </a:r>
            <a:r>
              <a:rPr lang="en-IN" dirty="0" err="1" smtClean="0">
                <a:latin typeface="Verdana" pitchFamily="34" charset="0"/>
                <a:ea typeface="Verdana" pitchFamily="34" charset="0"/>
                <a:cs typeface="Verdana" pitchFamily="34" charset="0"/>
              </a:rPr>
              <a:t>section.After</a:t>
            </a:r>
            <a:r>
              <a:rPr lang="en-IN" dirty="0" smtClean="0">
                <a:latin typeface="Verdana" pitchFamily="34" charset="0"/>
                <a:ea typeface="Verdana" pitchFamily="34" charset="0"/>
                <a:cs typeface="Verdana" pitchFamily="34" charset="0"/>
              </a:rPr>
              <a:t> declaration PL/SQL allocates memory for the variable and variable name is used to identify the storage 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643998" cy="2862322"/>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Initializing Variables in PL/SQL:</a:t>
            </a:r>
          </a:p>
          <a:p>
            <a:r>
              <a:rPr lang="en-IN" dirty="0" smtClean="0">
                <a:latin typeface="Verdana" pitchFamily="34" charset="0"/>
                <a:ea typeface="Verdana" pitchFamily="34" charset="0"/>
                <a:cs typeface="Verdana" pitchFamily="34" charset="0"/>
              </a:rPr>
              <a:t>When we declare a variable PL/SQL assigns it NULL as default value. If we want to initialize a variable with a non-NULL value, we can do it during the declaration. We can use any one of the following methods:</a:t>
            </a:r>
          </a:p>
          <a:p>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b="1" dirty="0" smtClean="0">
                <a:latin typeface="Verdana" pitchFamily="34" charset="0"/>
                <a:ea typeface="Verdana" pitchFamily="34" charset="0"/>
                <a:cs typeface="Verdana" pitchFamily="34" charset="0"/>
              </a:rPr>
              <a:t>1. </a:t>
            </a:r>
            <a:r>
              <a:rPr lang="en-IN" b="1" dirty="0" smtClean="0">
                <a:solidFill>
                  <a:srgbClr val="FF0000"/>
                </a:solidFill>
                <a:latin typeface="Verdana" pitchFamily="34" charset="0"/>
                <a:ea typeface="Verdana" pitchFamily="34" charset="0"/>
                <a:cs typeface="Verdana" pitchFamily="34" charset="0"/>
              </a:rPr>
              <a:t>The assignment operator </a:t>
            </a:r>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dirty="0" smtClean="0">
                <a:latin typeface="Verdana" pitchFamily="34" charset="0"/>
                <a:ea typeface="Verdana" pitchFamily="34" charset="0"/>
                <a:cs typeface="Verdana" pitchFamily="34" charset="0"/>
              </a:rPr>
              <a:t>Num1 </a:t>
            </a:r>
            <a:r>
              <a:rPr lang="en-IN" dirty="0" err="1" smtClean="0">
                <a:latin typeface="Verdana" pitchFamily="34" charset="0"/>
                <a:ea typeface="Verdana" pitchFamily="34" charset="0"/>
                <a:cs typeface="Verdana" pitchFamily="34" charset="0"/>
              </a:rPr>
              <a:t>binary_integer</a:t>
            </a:r>
            <a:r>
              <a:rPr lang="en-IN" dirty="0" smtClean="0">
                <a:latin typeface="Verdana" pitchFamily="34" charset="0"/>
                <a:ea typeface="Verdana" pitchFamily="34" charset="0"/>
                <a:cs typeface="Verdana" pitchFamily="34" charset="0"/>
              </a:rPr>
              <a:t> := 0;</a:t>
            </a:r>
          </a:p>
          <a:p>
            <a:endParaRPr lang="en-IN" dirty="0" smtClean="0">
              <a:latin typeface="Verdana" pitchFamily="34" charset="0"/>
              <a:ea typeface="Verdana" pitchFamily="34" charset="0"/>
              <a:cs typeface="Verdana" pitchFamily="34" charset="0"/>
            </a:endParaRPr>
          </a:p>
          <a:p>
            <a:r>
              <a:rPr lang="en-IN" b="1" dirty="0" smtClean="0">
                <a:latin typeface="Verdana" pitchFamily="34" charset="0"/>
                <a:ea typeface="Verdana" pitchFamily="34" charset="0"/>
                <a:cs typeface="Verdana" pitchFamily="34" charset="0"/>
              </a:rPr>
              <a:t>2. </a:t>
            </a:r>
            <a:r>
              <a:rPr lang="en-IN" b="1" dirty="0" smtClean="0">
                <a:solidFill>
                  <a:srgbClr val="FF0000"/>
                </a:solidFill>
                <a:latin typeface="Verdana" pitchFamily="34" charset="0"/>
                <a:ea typeface="Verdana" pitchFamily="34" charset="0"/>
                <a:cs typeface="Verdana" pitchFamily="34" charset="0"/>
              </a:rPr>
              <a:t>The DEFAULT keyword </a:t>
            </a:r>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dirty="0" err="1" smtClean="0">
                <a:latin typeface="Verdana" pitchFamily="34" charset="0"/>
                <a:ea typeface="Verdana" pitchFamily="34" charset="0"/>
                <a:cs typeface="Verdana" pitchFamily="34" charset="0"/>
              </a:rPr>
              <a:t>siteName</a:t>
            </a:r>
            <a:r>
              <a:rPr lang="en-IN" dirty="0" smtClean="0">
                <a:latin typeface="Verdana" pitchFamily="34" charset="0"/>
                <a:ea typeface="Verdana" pitchFamily="34" charset="0"/>
                <a:cs typeface="Verdana" pitchFamily="34" charset="0"/>
              </a:rPr>
              <a:t> varchar2(20) DEFAULT ‘w3spoint’;</a:t>
            </a:r>
            <a:endParaRPr lang="en-IN" dirty="0">
              <a:latin typeface="Verdana" pitchFamily="34" charset="0"/>
              <a:ea typeface="Verdana" pitchFamily="34" charset="0"/>
              <a:cs typeface="Verdana" pitchFamily="34" charset="0"/>
            </a:endParaRPr>
          </a:p>
        </p:txBody>
      </p:sp>
      <p:sp>
        <p:nvSpPr>
          <p:cNvPr id="3" name="Rectangle 2"/>
          <p:cNvSpPr/>
          <p:nvPr/>
        </p:nvSpPr>
        <p:spPr>
          <a:xfrm>
            <a:off x="357159" y="3214686"/>
            <a:ext cx="8786842" cy="64633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Example:</a:t>
            </a:r>
          </a:p>
          <a:p>
            <a:endParaRPr lang="en-IN" b="1" dirty="0" smtClean="0">
              <a:solidFill>
                <a:srgbClr val="FF0000"/>
              </a:solidFill>
              <a:latin typeface="Verdana" pitchFamily="34" charset="0"/>
              <a:ea typeface="Verdana" pitchFamily="34" charset="0"/>
              <a:cs typeface="Verdana" pitchFamily="34" charset="0"/>
            </a:endParaRPr>
          </a:p>
        </p:txBody>
      </p:sp>
      <p:pic>
        <p:nvPicPr>
          <p:cNvPr id="19458" name="Picture 2"/>
          <p:cNvPicPr>
            <a:picLocks noChangeAspect="1" noChangeArrowheads="1"/>
          </p:cNvPicPr>
          <p:nvPr/>
        </p:nvPicPr>
        <p:blipFill>
          <a:blip r:embed="rId2"/>
          <a:srcRect/>
          <a:stretch>
            <a:fillRect/>
          </a:stretch>
        </p:blipFill>
        <p:spPr bwMode="auto">
          <a:xfrm>
            <a:off x="571472" y="3643314"/>
            <a:ext cx="7143800" cy="32146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715436" cy="3139321"/>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Variable Scope in PL/SQL:</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PL/SQL allows the nesting of blocks i.e. blocks with blocks. Based on the nesting structure PL/SQL variables can be divide into following categories:</a:t>
            </a:r>
            <a:br>
              <a:rPr lang="en-IN" dirty="0" smtClean="0">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Local variables</a:t>
            </a:r>
            <a:r>
              <a:rPr lang="en-IN" dirty="0" smtClean="0">
                <a:solidFill>
                  <a:srgbClr val="FF0000"/>
                </a:solidFill>
                <a:latin typeface="Verdana" pitchFamily="34" charset="0"/>
                <a:ea typeface="Verdana" pitchFamily="34" charset="0"/>
                <a:cs typeface="Verdana" pitchFamily="34" charset="0"/>
              </a:rPr>
              <a:t> </a:t>
            </a:r>
            <a:r>
              <a:rPr lang="en-IN" dirty="0" smtClean="0">
                <a:latin typeface="Verdana" pitchFamily="34" charset="0"/>
                <a:ea typeface="Verdana" pitchFamily="34" charset="0"/>
                <a:cs typeface="Verdana" pitchFamily="34" charset="0"/>
              </a:rPr>
              <a:t>– Those variables which are declared in an inner block and not accessible to outer blocks are known as local variables.</a:t>
            </a:r>
          </a:p>
          <a:p>
            <a:r>
              <a:rPr lang="en-IN" dirty="0" smtClean="0">
                <a:latin typeface="Verdana" pitchFamily="34" charset="0"/>
                <a:ea typeface="Verdana" pitchFamily="34" charset="0"/>
                <a:cs typeface="Verdana" pitchFamily="34" charset="0"/>
              </a:rPr>
              <a:t/>
            </a:r>
            <a:br>
              <a:rPr lang="en-IN" dirty="0" smtClean="0">
                <a:latin typeface="Verdana" pitchFamily="34" charset="0"/>
                <a:ea typeface="Verdana" pitchFamily="34" charset="0"/>
                <a:cs typeface="Verdana" pitchFamily="34" charset="0"/>
              </a:rPr>
            </a:br>
            <a:r>
              <a:rPr lang="en-IN" b="1" dirty="0" smtClean="0">
                <a:solidFill>
                  <a:srgbClr val="FF0000"/>
                </a:solidFill>
                <a:latin typeface="Verdana" pitchFamily="34" charset="0"/>
                <a:ea typeface="Verdana" pitchFamily="34" charset="0"/>
                <a:cs typeface="Verdana" pitchFamily="34" charset="0"/>
              </a:rPr>
              <a:t>Global variables</a:t>
            </a:r>
            <a:r>
              <a:rPr lang="en-IN" dirty="0" smtClean="0">
                <a:latin typeface="Verdana" pitchFamily="34" charset="0"/>
                <a:ea typeface="Verdana" pitchFamily="34" charset="0"/>
                <a:cs typeface="Verdana" pitchFamily="34" charset="0"/>
              </a:rPr>
              <a:t> – Those variables which are declared in the outer block or a package and accessible to itself and inner blocks are known as global variables.</a:t>
            </a:r>
            <a:endParaRPr lang="en-IN" dirty="0">
              <a:latin typeface="Verdana" pitchFamily="34" charset="0"/>
              <a:ea typeface="Verdana" pitchFamily="34" charset="0"/>
              <a:cs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643998" cy="2862322"/>
          </a:xfrm>
          <a:prstGeom prst="rect">
            <a:avLst/>
          </a:prstGeom>
        </p:spPr>
        <p:txBody>
          <a:bodyPr wrap="square">
            <a:spAutoFit/>
          </a:bodyPr>
          <a:lstStyle/>
          <a:p>
            <a:r>
              <a:rPr lang="en-IN" b="1" dirty="0" smtClean="0">
                <a:solidFill>
                  <a:srgbClr val="FF0000"/>
                </a:solidFill>
                <a:latin typeface="Verdana" pitchFamily="34" charset="0"/>
                <a:ea typeface="Verdana" pitchFamily="34" charset="0"/>
                <a:cs typeface="Verdana" pitchFamily="34" charset="0"/>
              </a:rPr>
              <a:t>Assigning SQL Query Results to PL/SQL Variables</a:t>
            </a:r>
          </a:p>
          <a:p>
            <a:endParaRPr lang="en-IN" b="1" dirty="0" smtClean="0">
              <a:solidFill>
                <a:srgbClr val="FF0000"/>
              </a:solidFill>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You can use the </a:t>
            </a:r>
            <a:r>
              <a:rPr lang="en-IN" b="1" dirty="0" smtClean="0">
                <a:latin typeface="Verdana" pitchFamily="34" charset="0"/>
                <a:ea typeface="Verdana" pitchFamily="34" charset="0"/>
                <a:cs typeface="Verdana" pitchFamily="34" charset="0"/>
              </a:rPr>
              <a:t>SELECT INTO</a:t>
            </a:r>
            <a:r>
              <a:rPr lang="en-IN" dirty="0" smtClean="0">
                <a:latin typeface="Verdana" pitchFamily="34" charset="0"/>
                <a:ea typeface="Verdana" pitchFamily="34" charset="0"/>
                <a:cs typeface="Verdana" pitchFamily="34" charset="0"/>
              </a:rPr>
              <a:t> statement of SQL to assign values to PL/SQL variables. </a:t>
            </a:r>
          </a:p>
          <a:p>
            <a:endParaRPr lang="en-IN" dirty="0" smtClean="0">
              <a:latin typeface="Verdana" pitchFamily="34" charset="0"/>
              <a:ea typeface="Verdana" pitchFamily="34" charset="0"/>
              <a:cs typeface="Verdana" pitchFamily="34" charset="0"/>
            </a:endParaRPr>
          </a:p>
          <a:p>
            <a:r>
              <a:rPr lang="en-IN" dirty="0" smtClean="0">
                <a:latin typeface="Verdana" pitchFamily="34" charset="0"/>
                <a:ea typeface="Verdana" pitchFamily="34" charset="0"/>
                <a:cs typeface="Verdana" pitchFamily="34" charset="0"/>
              </a:rPr>
              <a:t>For each item in the </a:t>
            </a:r>
            <a:r>
              <a:rPr lang="en-IN" b="1" dirty="0" smtClean="0">
                <a:latin typeface="Verdana" pitchFamily="34" charset="0"/>
                <a:ea typeface="Verdana" pitchFamily="34" charset="0"/>
                <a:cs typeface="Verdana" pitchFamily="34" charset="0"/>
              </a:rPr>
              <a:t>SELECT list</a:t>
            </a:r>
            <a:r>
              <a:rPr lang="en-IN" dirty="0" smtClean="0">
                <a:latin typeface="Verdana" pitchFamily="34" charset="0"/>
                <a:ea typeface="Verdana" pitchFamily="34" charset="0"/>
                <a:cs typeface="Verdana" pitchFamily="34" charset="0"/>
              </a:rPr>
              <a:t>, there must be a corresponding, type-compatible variable in the </a:t>
            </a:r>
            <a:r>
              <a:rPr lang="en-IN" b="1" dirty="0" smtClean="0">
                <a:latin typeface="Verdana" pitchFamily="34" charset="0"/>
                <a:ea typeface="Verdana" pitchFamily="34" charset="0"/>
                <a:cs typeface="Verdana" pitchFamily="34" charset="0"/>
              </a:rPr>
              <a:t>INTO list</a:t>
            </a:r>
            <a:r>
              <a:rPr lang="en-IN" dirty="0" smtClean="0">
                <a:latin typeface="Verdana" pitchFamily="34" charset="0"/>
                <a:ea typeface="Verdana" pitchFamily="34" charset="0"/>
                <a:cs typeface="Verdana" pitchFamily="34" charset="0"/>
              </a:rPr>
              <a:t>.</a:t>
            </a:r>
          </a:p>
          <a:p>
            <a:r>
              <a:rPr lang="en-IN" dirty="0" smtClean="0">
                <a:latin typeface="Verdana" pitchFamily="34" charset="0"/>
                <a:ea typeface="Verdana" pitchFamily="34" charset="0"/>
                <a:cs typeface="Verdana" pitchFamily="34" charset="0"/>
              </a:rPr>
              <a:t> </a:t>
            </a:r>
          </a:p>
          <a:p>
            <a:r>
              <a:rPr lang="en-IN" dirty="0" smtClean="0">
                <a:latin typeface="Verdana" pitchFamily="34" charset="0"/>
                <a:ea typeface="Verdana" pitchFamily="34" charset="0"/>
                <a:cs typeface="Verdana" pitchFamily="34" charset="0"/>
              </a:rPr>
              <a:t>The following example illustrates the concept. Let us create a table named CUSTOMERS −</a:t>
            </a:r>
            <a:endParaRPr lang="en-IN" dirty="0">
              <a:latin typeface="Verdana" pitchFamily="34" charset="0"/>
              <a:ea typeface="Verdana" pitchFamily="34" charset="0"/>
              <a:cs typeface="Verdana" pitchFamily="34" charset="0"/>
            </a:endParaRPr>
          </a:p>
        </p:txBody>
      </p:sp>
      <p:sp>
        <p:nvSpPr>
          <p:cNvPr id="5" name="TextBox 4"/>
          <p:cNvSpPr txBox="1"/>
          <p:nvPr/>
        </p:nvSpPr>
        <p:spPr>
          <a:xfrm>
            <a:off x="357158" y="3571876"/>
            <a:ext cx="7286676" cy="2308324"/>
          </a:xfrm>
          <a:prstGeom prst="rect">
            <a:avLst/>
          </a:prstGeom>
          <a:noFill/>
        </p:spPr>
        <p:txBody>
          <a:bodyPr wrap="square" rtlCol="0">
            <a:spAutoFit/>
          </a:bodyPr>
          <a:lstStyle/>
          <a:p>
            <a:r>
              <a:rPr lang="en-IN" b="1" dirty="0" smtClean="0">
                <a:solidFill>
                  <a:srgbClr val="FF0000"/>
                </a:solidFill>
                <a:latin typeface="Verdana" pitchFamily="34" charset="0"/>
                <a:ea typeface="Verdana" pitchFamily="34" charset="0"/>
                <a:cs typeface="Verdana" pitchFamily="34" charset="0"/>
              </a:rPr>
              <a:t>CREATE TABLE CUSTOMERS</a:t>
            </a:r>
          </a:p>
          <a:p>
            <a:r>
              <a:rPr lang="en-IN" b="1" dirty="0" smtClean="0">
                <a:solidFill>
                  <a:srgbClr val="FF0000"/>
                </a:solidFill>
                <a:latin typeface="Verdana" pitchFamily="34" charset="0"/>
                <a:ea typeface="Verdana" pitchFamily="34" charset="0"/>
                <a:cs typeface="Verdana" pitchFamily="34" charset="0"/>
              </a:rPr>
              <a:t>( ID INT NOT NULL, </a:t>
            </a:r>
          </a:p>
          <a:p>
            <a:r>
              <a:rPr lang="en-IN" b="1" dirty="0" smtClean="0">
                <a:solidFill>
                  <a:srgbClr val="FF0000"/>
                </a:solidFill>
                <a:latin typeface="Verdana" pitchFamily="34" charset="0"/>
                <a:ea typeface="Verdana" pitchFamily="34" charset="0"/>
                <a:cs typeface="Verdana" pitchFamily="34" charset="0"/>
              </a:rPr>
              <a:t>NAME VARCHAR (20) NOT NULL, </a:t>
            </a:r>
          </a:p>
          <a:p>
            <a:r>
              <a:rPr lang="en-IN" b="1" dirty="0" smtClean="0">
                <a:solidFill>
                  <a:srgbClr val="FF0000"/>
                </a:solidFill>
                <a:latin typeface="Verdana" pitchFamily="34" charset="0"/>
                <a:ea typeface="Verdana" pitchFamily="34" charset="0"/>
                <a:cs typeface="Verdana" pitchFamily="34" charset="0"/>
              </a:rPr>
              <a:t>AGE INT NOT NULL, </a:t>
            </a:r>
          </a:p>
          <a:p>
            <a:r>
              <a:rPr lang="en-IN" b="1" dirty="0" smtClean="0">
                <a:solidFill>
                  <a:srgbClr val="FF0000"/>
                </a:solidFill>
                <a:latin typeface="Verdana" pitchFamily="34" charset="0"/>
                <a:ea typeface="Verdana" pitchFamily="34" charset="0"/>
                <a:cs typeface="Verdana" pitchFamily="34" charset="0"/>
              </a:rPr>
              <a:t>ADDRESS CHAR (25),</a:t>
            </a:r>
          </a:p>
          <a:p>
            <a:r>
              <a:rPr lang="en-IN" b="1" dirty="0" smtClean="0">
                <a:solidFill>
                  <a:srgbClr val="FF0000"/>
                </a:solidFill>
                <a:latin typeface="Verdana" pitchFamily="34" charset="0"/>
                <a:ea typeface="Verdana" pitchFamily="34" charset="0"/>
                <a:cs typeface="Verdana" pitchFamily="34" charset="0"/>
              </a:rPr>
              <a:t> SALARY DECIMAL (18, 2), </a:t>
            </a:r>
          </a:p>
          <a:p>
            <a:r>
              <a:rPr lang="en-IN" b="1" dirty="0" smtClean="0">
                <a:solidFill>
                  <a:srgbClr val="FF0000"/>
                </a:solidFill>
                <a:latin typeface="Verdana" pitchFamily="34" charset="0"/>
                <a:ea typeface="Verdana" pitchFamily="34" charset="0"/>
                <a:cs typeface="Verdana" pitchFamily="34" charset="0"/>
              </a:rPr>
              <a:t>PRIMARY KEY (ID) ); </a:t>
            </a: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1"/>
            <a:ext cx="8501122" cy="646331"/>
          </a:xfrm>
          <a:prstGeom prst="rect">
            <a:avLst/>
          </a:prstGeom>
          <a:noFill/>
        </p:spPr>
        <p:txBody>
          <a:bodyPr wrap="square" rtlCol="0">
            <a:spAutoFit/>
          </a:bodyPr>
          <a:lstStyle/>
          <a:p>
            <a:r>
              <a:rPr lang="en-IN" b="1" dirty="0" smtClean="0">
                <a:solidFill>
                  <a:srgbClr val="FF0000"/>
                </a:solidFill>
              </a:rPr>
              <a:t>INSERT INTO CUSTOMERS (ID,NAME,AGE,ADDRESS,SALARY) VALUES</a:t>
            </a:r>
          </a:p>
          <a:p>
            <a:r>
              <a:rPr lang="en-IN" b="1" dirty="0" smtClean="0">
                <a:solidFill>
                  <a:srgbClr val="FF0000"/>
                </a:solidFill>
              </a:rPr>
              <a:t> (1, '</a:t>
            </a:r>
            <a:r>
              <a:rPr lang="en-IN" b="1" dirty="0" err="1" smtClean="0">
                <a:solidFill>
                  <a:srgbClr val="FF0000"/>
                </a:solidFill>
              </a:rPr>
              <a:t>Ramesh</a:t>
            </a:r>
            <a:r>
              <a:rPr lang="en-IN" b="1" dirty="0" smtClean="0">
                <a:solidFill>
                  <a:srgbClr val="FF0000"/>
                </a:solidFill>
              </a:rPr>
              <a:t>', 32, '</a:t>
            </a:r>
            <a:r>
              <a:rPr lang="en-IN" b="1" dirty="0" err="1" smtClean="0">
                <a:solidFill>
                  <a:srgbClr val="FF0000"/>
                </a:solidFill>
              </a:rPr>
              <a:t>Ahmedabad</a:t>
            </a:r>
            <a:r>
              <a:rPr lang="en-IN" b="1" dirty="0" smtClean="0">
                <a:solidFill>
                  <a:srgbClr val="FF0000"/>
                </a:solidFill>
              </a:rPr>
              <a:t>', 2000.00 </a:t>
            </a:r>
            <a:r>
              <a:rPr lang="en-IN" b="1" dirty="0" smtClean="0">
                <a:solidFill>
                  <a:srgbClr val="FF0000"/>
                </a:solidFill>
              </a:rPr>
              <a:t>);</a:t>
            </a:r>
            <a:endParaRPr lang="en-IN" b="1" dirty="0" smtClean="0">
              <a:solidFill>
                <a:srgbClr val="FF0000"/>
              </a:solidFill>
            </a:endParaRPr>
          </a:p>
        </p:txBody>
      </p:sp>
      <p:sp>
        <p:nvSpPr>
          <p:cNvPr id="4" name="TextBox 3"/>
          <p:cNvSpPr txBox="1"/>
          <p:nvPr/>
        </p:nvSpPr>
        <p:spPr>
          <a:xfrm>
            <a:off x="428596" y="1000108"/>
            <a:ext cx="7643866" cy="3693319"/>
          </a:xfrm>
          <a:prstGeom prst="rect">
            <a:avLst/>
          </a:prstGeom>
          <a:noFill/>
        </p:spPr>
        <p:txBody>
          <a:bodyPr wrap="square" rtlCol="0">
            <a:spAutoFit/>
          </a:bodyPr>
          <a:lstStyle/>
          <a:p>
            <a:r>
              <a:rPr lang="en-IN" b="1" dirty="0" smtClean="0">
                <a:solidFill>
                  <a:srgbClr val="FF0000"/>
                </a:solidFill>
              </a:rPr>
              <a:t>DECLARE</a:t>
            </a:r>
          </a:p>
          <a:p>
            <a:r>
              <a:rPr lang="en-IN" b="1" dirty="0" smtClean="0"/>
              <a:t> </a:t>
            </a:r>
            <a:r>
              <a:rPr lang="en-IN" b="1" dirty="0" err="1" smtClean="0"/>
              <a:t>c_id</a:t>
            </a:r>
            <a:r>
              <a:rPr lang="en-IN" b="1" dirty="0" smtClean="0"/>
              <a:t> </a:t>
            </a:r>
            <a:r>
              <a:rPr lang="en-IN" b="1" dirty="0" err="1" smtClean="0"/>
              <a:t>customers.id%type</a:t>
            </a:r>
            <a:r>
              <a:rPr lang="en-IN" b="1" dirty="0" smtClean="0"/>
              <a:t> := 1; </a:t>
            </a:r>
            <a:r>
              <a:rPr lang="en-IN" b="1" dirty="0" smtClean="0">
                <a:solidFill>
                  <a:srgbClr val="FF0000"/>
                </a:solidFill>
              </a:rPr>
              <a:t>// % type attribute indicator</a:t>
            </a:r>
          </a:p>
          <a:p>
            <a:r>
              <a:rPr lang="en-IN" b="1" dirty="0" smtClean="0"/>
              <a:t> </a:t>
            </a:r>
            <a:r>
              <a:rPr lang="en-IN" b="1" dirty="0" err="1" smtClean="0"/>
              <a:t>c_name</a:t>
            </a:r>
            <a:r>
              <a:rPr lang="en-IN" b="1" dirty="0" smtClean="0"/>
              <a:t> </a:t>
            </a:r>
            <a:r>
              <a:rPr lang="en-IN" b="1" dirty="0" err="1" smtClean="0"/>
              <a:t>customers.name%type</a:t>
            </a:r>
            <a:r>
              <a:rPr lang="en-IN" b="1" dirty="0" smtClean="0"/>
              <a:t>; </a:t>
            </a:r>
          </a:p>
          <a:p>
            <a:r>
              <a:rPr lang="en-IN" b="1" dirty="0" smtClean="0"/>
              <a:t> </a:t>
            </a:r>
            <a:r>
              <a:rPr lang="en-IN" b="1" dirty="0" err="1" smtClean="0"/>
              <a:t>c_addr</a:t>
            </a:r>
            <a:r>
              <a:rPr lang="en-IN" b="1" dirty="0" smtClean="0"/>
              <a:t> </a:t>
            </a:r>
            <a:r>
              <a:rPr lang="en-IN" b="1" dirty="0" err="1" smtClean="0"/>
              <a:t>customers.address%type</a:t>
            </a:r>
            <a:r>
              <a:rPr lang="en-IN" b="1" dirty="0" smtClean="0"/>
              <a:t>;</a:t>
            </a:r>
          </a:p>
          <a:p>
            <a:r>
              <a:rPr lang="en-IN" b="1" dirty="0" smtClean="0"/>
              <a:t> </a:t>
            </a:r>
            <a:r>
              <a:rPr lang="en-IN" b="1" dirty="0" err="1" smtClean="0"/>
              <a:t>c_sal</a:t>
            </a:r>
            <a:r>
              <a:rPr lang="en-IN" b="1" dirty="0" smtClean="0"/>
              <a:t> </a:t>
            </a:r>
            <a:r>
              <a:rPr lang="en-IN" b="1" dirty="0" err="1" smtClean="0"/>
              <a:t>customers.salary%type</a:t>
            </a:r>
            <a:r>
              <a:rPr lang="en-IN" b="1" dirty="0" smtClean="0"/>
              <a:t>;</a:t>
            </a:r>
          </a:p>
          <a:p>
            <a:r>
              <a:rPr lang="en-IN" b="1" dirty="0" smtClean="0">
                <a:solidFill>
                  <a:srgbClr val="FF0000"/>
                </a:solidFill>
              </a:rPr>
              <a:t> BEGIN</a:t>
            </a:r>
          </a:p>
          <a:p>
            <a:r>
              <a:rPr lang="en-IN" b="1" dirty="0" smtClean="0"/>
              <a:t> SELECT name, address, salary INTO </a:t>
            </a:r>
            <a:r>
              <a:rPr lang="en-IN" b="1" dirty="0" err="1" smtClean="0"/>
              <a:t>c_name</a:t>
            </a:r>
            <a:r>
              <a:rPr lang="en-IN" b="1" dirty="0" smtClean="0"/>
              <a:t>, </a:t>
            </a:r>
            <a:r>
              <a:rPr lang="en-IN" b="1" dirty="0" err="1" smtClean="0"/>
              <a:t>c_addr</a:t>
            </a:r>
            <a:r>
              <a:rPr lang="en-IN" b="1" dirty="0" smtClean="0"/>
              <a:t>, </a:t>
            </a:r>
            <a:r>
              <a:rPr lang="en-IN" b="1" dirty="0" err="1" smtClean="0"/>
              <a:t>c_sal</a:t>
            </a:r>
            <a:endParaRPr lang="en-IN" b="1" dirty="0" smtClean="0"/>
          </a:p>
          <a:p>
            <a:r>
              <a:rPr lang="en-IN" b="1" dirty="0" smtClean="0"/>
              <a:t> FROM customers</a:t>
            </a:r>
          </a:p>
          <a:p>
            <a:r>
              <a:rPr lang="en-IN" b="1" dirty="0" smtClean="0"/>
              <a:t> WHERE id = </a:t>
            </a:r>
            <a:r>
              <a:rPr lang="en-IN" b="1" dirty="0" err="1" smtClean="0"/>
              <a:t>c_id</a:t>
            </a:r>
            <a:r>
              <a:rPr lang="en-IN" b="1" dirty="0" smtClean="0"/>
              <a:t>; </a:t>
            </a:r>
          </a:p>
          <a:p>
            <a:r>
              <a:rPr lang="en-IN" b="1" dirty="0" err="1" smtClean="0"/>
              <a:t>dbms_output.put_line</a:t>
            </a:r>
            <a:endParaRPr lang="en-IN" b="1" dirty="0" smtClean="0"/>
          </a:p>
          <a:p>
            <a:r>
              <a:rPr lang="en-IN" b="1" dirty="0" smtClean="0"/>
              <a:t> ('Customer ' ||</a:t>
            </a:r>
            <a:r>
              <a:rPr lang="en-IN" b="1" dirty="0" err="1" smtClean="0"/>
              <a:t>c_name</a:t>
            </a:r>
            <a:r>
              <a:rPr lang="en-IN" b="1" dirty="0" smtClean="0"/>
              <a:t> || ' from ' || </a:t>
            </a:r>
            <a:r>
              <a:rPr lang="en-IN" b="1" dirty="0" err="1" smtClean="0"/>
              <a:t>c_addr</a:t>
            </a:r>
            <a:r>
              <a:rPr lang="en-IN" b="1" dirty="0" smtClean="0"/>
              <a:t> || ' earns ' || </a:t>
            </a:r>
            <a:r>
              <a:rPr lang="en-IN" b="1" dirty="0" err="1" smtClean="0"/>
              <a:t>c_sal</a:t>
            </a:r>
            <a:r>
              <a:rPr lang="en-IN" b="1" dirty="0" smtClean="0"/>
              <a:t>);</a:t>
            </a:r>
          </a:p>
          <a:p>
            <a:r>
              <a:rPr lang="en-IN" b="1" dirty="0" smtClean="0">
                <a:solidFill>
                  <a:srgbClr val="FF0000"/>
                </a:solidFill>
              </a:rPr>
              <a:t> END; </a:t>
            </a:r>
          </a:p>
          <a:p>
            <a:r>
              <a:rPr lang="en-IN" b="1" dirty="0" smtClean="0"/>
              <a:t>/</a:t>
            </a:r>
            <a:endParaRPr lang="en-IN" b="1" dirty="0"/>
          </a:p>
        </p:txBody>
      </p:sp>
      <p:sp>
        <p:nvSpPr>
          <p:cNvPr id="5" name="TextBox 4"/>
          <p:cNvSpPr txBox="1"/>
          <p:nvPr/>
        </p:nvSpPr>
        <p:spPr>
          <a:xfrm>
            <a:off x="214282" y="5214950"/>
            <a:ext cx="7215238" cy="646331"/>
          </a:xfrm>
          <a:prstGeom prst="rect">
            <a:avLst/>
          </a:prstGeom>
          <a:noFill/>
        </p:spPr>
        <p:txBody>
          <a:bodyPr wrap="square" rtlCol="0">
            <a:spAutoFit/>
          </a:bodyPr>
          <a:lstStyle/>
          <a:p>
            <a:r>
              <a:rPr lang="en-IN" b="1" dirty="0" smtClean="0">
                <a:solidFill>
                  <a:srgbClr val="FF0000"/>
                </a:solidFill>
              </a:rPr>
              <a:t>Output: </a:t>
            </a:r>
          </a:p>
          <a:p>
            <a:r>
              <a:rPr lang="en-IN" b="1" dirty="0" smtClean="0">
                <a:solidFill>
                  <a:srgbClr val="FF0000"/>
                </a:solidFill>
              </a:rPr>
              <a:t>Customer </a:t>
            </a:r>
            <a:r>
              <a:rPr lang="en-IN" b="1" dirty="0" err="1" smtClean="0">
                <a:solidFill>
                  <a:srgbClr val="FF0000"/>
                </a:solidFill>
              </a:rPr>
              <a:t>Ramesh</a:t>
            </a:r>
            <a:r>
              <a:rPr lang="en-IN" b="1" dirty="0" smtClean="0">
                <a:solidFill>
                  <a:srgbClr val="FF0000"/>
                </a:solidFill>
              </a:rPr>
              <a:t> from </a:t>
            </a:r>
            <a:r>
              <a:rPr lang="en-IN" b="1" dirty="0" err="1" smtClean="0">
                <a:solidFill>
                  <a:srgbClr val="FF0000"/>
                </a:solidFill>
              </a:rPr>
              <a:t>Ahmedabad</a:t>
            </a:r>
            <a:r>
              <a:rPr lang="en-IN" b="1" dirty="0" smtClean="0">
                <a:solidFill>
                  <a:srgbClr val="FF0000"/>
                </a:solidFill>
              </a:rPr>
              <a:t> earns 2000</a:t>
            </a:r>
            <a:endParaRPr lang="en-IN"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755</Words>
  <Application>Microsoft Office PowerPoint</Application>
  <PresentationFormat>On-screen Show (4:3)</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DataBase Management System Lab (4CS4-22)  Experiment No. -7 7-6-2021(Tuesday) Topic to be covered :   Introduction to PL/SQL Data types and Variables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Management System Lab (4CS4-22)  Experiment No. -4 17-5-2021(Monday) Topic to be covered :   Aggregate Functions in SQL     </dc:title>
  <dc:creator>admin</dc:creator>
  <cp:lastModifiedBy>admin</cp:lastModifiedBy>
  <cp:revision>78</cp:revision>
  <dcterms:created xsi:type="dcterms:W3CDTF">2021-05-17T01:39:48Z</dcterms:created>
  <dcterms:modified xsi:type="dcterms:W3CDTF">2022-06-14T03:25:08Z</dcterms:modified>
</cp:coreProperties>
</file>