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6" r:id="rId7"/>
    <p:sldId id="267" r:id="rId8"/>
    <p:sldId id="268" r:id="rId9"/>
    <p:sldId id="269" r:id="rId10"/>
    <p:sldId id="270" r:id="rId11"/>
    <p:sldId id="272" r:id="rId12"/>
    <p:sldId id="273"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A5E790-DD89-4414-A826-DC09DC9698BB}" type="datetimeFigureOut">
              <a:rPr lang="en-US" smtClean="0"/>
              <a:pPr/>
              <a:t>6/14/2022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A5E790-DD89-4414-A826-DC09DC9698BB}" type="datetimeFigureOut">
              <a:rPr lang="en-US" smtClean="0"/>
              <a:pPr/>
              <a:t>6/14/2022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5E790-DD89-4414-A826-DC09DC9698BB}" type="datetimeFigureOut">
              <a:rPr lang="en-US" smtClean="0"/>
              <a:pPr/>
              <a:t>6/14/2022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5E790-DD89-4414-A826-DC09DC9698BB}" type="datetimeFigureOut">
              <a:rPr lang="en-US" smtClean="0"/>
              <a:pPr/>
              <a:t>6/14/2022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89B2-E6A5-4919-8289-D83B932070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DataBase</a:t>
            </a:r>
            <a:r>
              <a:rPr lang="en-US" dirty="0" smtClean="0"/>
              <a:t> Management System Lab (4CS4-22)</a:t>
            </a:r>
            <a:br>
              <a:rPr lang="en-US" dirty="0" smtClean="0"/>
            </a:br>
            <a:r>
              <a:rPr lang="en-US" dirty="0" smtClean="0"/>
              <a:t/>
            </a:r>
            <a:br>
              <a:rPr lang="en-US" dirty="0" smtClean="0"/>
            </a:br>
            <a:r>
              <a:rPr lang="en-US" dirty="0" smtClean="0"/>
              <a:t>Experiment No. -10</a:t>
            </a:r>
            <a:br>
              <a:rPr lang="en-US" dirty="0" smtClean="0"/>
            </a:br>
            <a:r>
              <a:rPr lang="en-US" dirty="0" smtClean="0"/>
              <a:t>13-7-2021(Saturday)</a:t>
            </a:r>
            <a:br>
              <a:rPr lang="en-US" dirty="0" smtClean="0"/>
            </a:br>
            <a:r>
              <a:rPr lang="en-US" dirty="0" smtClean="0"/>
              <a:t>Topic to be covered :</a:t>
            </a:r>
            <a:r>
              <a:rPr lang="en-IN" dirty="0" smtClean="0">
                <a:solidFill>
                  <a:srgbClr val="FF0000"/>
                </a:solidFill>
              </a:rPr>
              <a:t> </a:t>
            </a:r>
            <a:r>
              <a:rPr lang="en-IN" dirty="0" smtClean="0"/>
              <a:t/>
            </a:r>
            <a:br>
              <a:rPr lang="en-IN" dirty="0" smtClean="0"/>
            </a:br>
            <a:r>
              <a:rPr lang="en-IN" b="1" dirty="0" smtClean="0">
                <a:solidFill>
                  <a:srgbClr val="FF0000"/>
                </a:solidFill>
              </a:rPr>
              <a:t> </a:t>
            </a:r>
            <a:r>
              <a:rPr lang="en-IN" b="1" dirty="0" smtClean="0">
                <a:solidFill>
                  <a:srgbClr val="FF0000"/>
                </a:solidFill>
              </a:rPr>
              <a:t>Procedures</a:t>
            </a:r>
            <a:r>
              <a:rPr lang="en-IN" b="1" dirty="0" smtClean="0"/>
              <a:t/>
            </a:r>
            <a:br>
              <a:rPr lang="en-IN" b="1" dirty="0" smtClean="0"/>
            </a:br>
            <a:r>
              <a:rPr lang="en-US" dirty="0" smtClean="0">
                <a:solidFill>
                  <a:srgbClr val="FF0000"/>
                </a:solidFill>
              </a:rPr>
              <a:t/>
            </a:r>
            <a:br>
              <a:rPr lang="en-US" dirty="0" smtClean="0">
                <a:solidFill>
                  <a:srgbClr val="FF0000"/>
                </a:solidFill>
              </a:rPr>
            </a:b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36712"/>
            <a:ext cx="7632848" cy="369332"/>
          </a:xfrm>
          <a:prstGeom prst="rect">
            <a:avLst/>
          </a:prstGeom>
        </p:spPr>
        <p:txBody>
          <a:bodyPr wrap="square">
            <a:spAutoFit/>
          </a:bodyPr>
          <a:lstStyle/>
          <a:p>
            <a:r>
              <a:rPr lang="en-IN" b="1" dirty="0" smtClean="0"/>
              <a:t>create</a:t>
            </a:r>
            <a:r>
              <a:rPr lang="en-IN" dirty="0" smtClean="0"/>
              <a:t> </a:t>
            </a:r>
            <a:r>
              <a:rPr lang="en-IN" b="1" dirty="0" smtClean="0"/>
              <a:t>table</a:t>
            </a:r>
            <a:r>
              <a:rPr lang="en-IN" dirty="0" smtClean="0"/>
              <a:t> user(id number(10) </a:t>
            </a:r>
            <a:r>
              <a:rPr lang="en-IN" b="1" dirty="0" smtClean="0"/>
              <a:t>primary</a:t>
            </a:r>
            <a:r>
              <a:rPr lang="en-IN" dirty="0" smtClean="0"/>
              <a:t> </a:t>
            </a:r>
            <a:r>
              <a:rPr lang="en-IN" b="1" dirty="0" err="1" smtClean="0"/>
              <a:t>key</a:t>
            </a:r>
            <a:r>
              <a:rPr lang="en-IN" dirty="0" err="1" smtClean="0"/>
              <a:t>,</a:t>
            </a:r>
            <a:r>
              <a:rPr lang="en-IN" b="1" dirty="0" err="1" smtClean="0"/>
              <a:t>name</a:t>
            </a:r>
            <a:r>
              <a:rPr lang="en-IN" dirty="0" smtClean="0"/>
              <a:t> varchar2(100)); </a:t>
            </a:r>
            <a:endParaRPr lang="en-IN" dirty="0"/>
          </a:p>
        </p:txBody>
      </p:sp>
      <p:sp>
        <p:nvSpPr>
          <p:cNvPr id="3" name="Rectangle 2"/>
          <p:cNvSpPr/>
          <p:nvPr/>
        </p:nvSpPr>
        <p:spPr>
          <a:xfrm>
            <a:off x="611560" y="1412776"/>
            <a:ext cx="6192688" cy="3970318"/>
          </a:xfrm>
          <a:prstGeom prst="rect">
            <a:avLst/>
          </a:prstGeom>
        </p:spPr>
        <p:txBody>
          <a:bodyPr wrap="square">
            <a:spAutoFit/>
          </a:bodyPr>
          <a:lstStyle/>
          <a:p>
            <a:r>
              <a:rPr lang="en-IN" b="1" dirty="0" smtClean="0"/>
              <a:t>create</a:t>
            </a:r>
            <a:r>
              <a:rPr lang="en-IN" dirty="0" smtClean="0"/>
              <a:t> or replace </a:t>
            </a:r>
            <a:r>
              <a:rPr lang="en-IN" b="1" dirty="0" smtClean="0"/>
              <a:t>procedure</a:t>
            </a:r>
            <a:r>
              <a:rPr lang="en-IN" dirty="0" smtClean="0"/>
              <a:t> "INSERTUSER"    </a:t>
            </a:r>
          </a:p>
          <a:p>
            <a:r>
              <a:rPr lang="en-IN" dirty="0" smtClean="0"/>
              <a:t>(id IN NUMBER,    </a:t>
            </a:r>
          </a:p>
          <a:p>
            <a:r>
              <a:rPr lang="en-IN" b="1" dirty="0" smtClean="0"/>
              <a:t>name</a:t>
            </a:r>
            <a:r>
              <a:rPr lang="en-IN" dirty="0" smtClean="0"/>
              <a:t> IN VARCHAR2)    </a:t>
            </a:r>
          </a:p>
          <a:p>
            <a:r>
              <a:rPr lang="en-IN" b="1" dirty="0" smtClean="0"/>
              <a:t>is</a:t>
            </a:r>
            <a:r>
              <a:rPr lang="en-IN" dirty="0" smtClean="0"/>
              <a:t>    </a:t>
            </a:r>
          </a:p>
          <a:p>
            <a:r>
              <a:rPr lang="en-IN" b="1" dirty="0" smtClean="0"/>
              <a:t>begin</a:t>
            </a:r>
            <a:r>
              <a:rPr lang="en-IN" dirty="0" smtClean="0"/>
              <a:t>    </a:t>
            </a:r>
          </a:p>
          <a:p>
            <a:r>
              <a:rPr lang="en-IN" b="1" dirty="0" smtClean="0"/>
              <a:t>insert</a:t>
            </a:r>
            <a:r>
              <a:rPr lang="en-IN" dirty="0" smtClean="0"/>
              <a:t> </a:t>
            </a:r>
            <a:r>
              <a:rPr lang="en-IN" b="1" dirty="0" smtClean="0"/>
              <a:t>into</a:t>
            </a:r>
            <a:r>
              <a:rPr lang="en-IN" dirty="0" smtClean="0"/>
              <a:t> user </a:t>
            </a:r>
            <a:r>
              <a:rPr lang="en-IN" b="1" dirty="0" smtClean="0"/>
              <a:t>values</a:t>
            </a:r>
            <a:r>
              <a:rPr lang="en-IN" dirty="0" smtClean="0"/>
              <a:t>(</a:t>
            </a:r>
            <a:r>
              <a:rPr lang="en-IN" dirty="0" err="1" smtClean="0"/>
              <a:t>id,</a:t>
            </a:r>
            <a:r>
              <a:rPr lang="en-IN" b="1" dirty="0" err="1" smtClean="0"/>
              <a:t>name</a:t>
            </a:r>
            <a:r>
              <a:rPr lang="en-IN" dirty="0" smtClean="0"/>
              <a:t>);    </a:t>
            </a:r>
          </a:p>
          <a:p>
            <a:r>
              <a:rPr lang="en-IN" b="1" dirty="0" smtClean="0"/>
              <a:t>end</a:t>
            </a:r>
            <a:r>
              <a:rPr lang="en-IN" dirty="0" smtClean="0"/>
              <a:t>;    </a:t>
            </a:r>
          </a:p>
          <a:p>
            <a:r>
              <a:rPr lang="en-IN" dirty="0" smtClean="0"/>
              <a:t>/  </a:t>
            </a:r>
          </a:p>
          <a:p>
            <a:endParaRPr lang="en-IN" dirty="0" smtClean="0"/>
          </a:p>
          <a:p>
            <a:r>
              <a:rPr lang="en-IN" b="1" dirty="0" smtClean="0"/>
              <a:t>BEGIN</a:t>
            </a:r>
            <a:r>
              <a:rPr lang="en-IN" dirty="0" smtClean="0"/>
              <a:t>    </a:t>
            </a:r>
          </a:p>
          <a:p>
            <a:r>
              <a:rPr lang="en-IN" dirty="0" smtClean="0"/>
              <a:t>   </a:t>
            </a:r>
            <a:r>
              <a:rPr lang="en-IN" dirty="0" err="1" smtClean="0"/>
              <a:t>insertuser</a:t>
            </a:r>
            <a:r>
              <a:rPr lang="en-IN" dirty="0" smtClean="0"/>
              <a:t>(101,'Rahul');  </a:t>
            </a:r>
          </a:p>
          <a:p>
            <a:r>
              <a:rPr lang="en-IN" dirty="0" smtClean="0"/>
              <a:t>   </a:t>
            </a:r>
            <a:r>
              <a:rPr lang="en-IN" dirty="0" err="1" smtClean="0"/>
              <a:t>dbms_output.put_line</a:t>
            </a:r>
            <a:r>
              <a:rPr lang="en-IN" dirty="0" smtClean="0"/>
              <a:t>('record inserted successfully');    </a:t>
            </a:r>
          </a:p>
          <a:p>
            <a:r>
              <a:rPr lang="en-IN" b="1" dirty="0" smtClean="0"/>
              <a:t>END</a:t>
            </a:r>
            <a:r>
              <a:rPr lang="en-IN" dirty="0" smtClean="0"/>
              <a:t>;    </a:t>
            </a:r>
          </a:p>
          <a:p>
            <a:r>
              <a:rPr lang="en-IN"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847725" y="500042"/>
            <a:ext cx="7448550" cy="550072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4500"/>
            <a:ext cx="9144000" cy="5909310"/>
          </a:xfrm>
          <a:prstGeom prst="rect">
            <a:avLst/>
          </a:prstGeom>
        </p:spPr>
        <p:txBody>
          <a:bodyPr wrap="square">
            <a:spAutoFit/>
          </a:bodyPr>
          <a:lstStyle/>
          <a:p>
            <a:r>
              <a:rPr lang="en-IN" b="1" dirty="0" smtClean="0"/>
              <a:t>CREATE [OR REPLACE] </a:t>
            </a:r>
            <a:r>
              <a:rPr lang="en-IN" dirty="0" smtClean="0"/>
              <a:t>TRIGGER </a:t>
            </a:r>
            <a:r>
              <a:rPr lang="en-IN" dirty="0" err="1" smtClean="0"/>
              <a:t>trigger_name</a:t>
            </a:r>
            <a:r>
              <a:rPr lang="en-IN" dirty="0" smtClean="0"/>
              <a:t>: It creates or replaces an existing trigger with the </a:t>
            </a:r>
            <a:r>
              <a:rPr lang="en-IN" dirty="0" err="1" smtClean="0"/>
              <a:t>trigger_name</a:t>
            </a:r>
            <a:r>
              <a:rPr lang="en-IN" dirty="0" smtClean="0"/>
              <a:t>.</a:t>
            </a:r>
          </a:p>
          <a:p>
            <a:endParaRPr lang="en-IN" dirty="0" smtClean="0"/>
          </a:p>
          <a:p>
            <a:r>
              <a:rPr lang="en-IN" b="1" dirty="0" smtClean="0"/>
              <a:t>{BEFORE | AFTER | INSTEAD OF} </a:t>
            </a:r>
            <a:r>
              <a:rPr lang="en-IN" dirty="0" smtClean="0"/>
              <a:t>: This specifies when the trigger would be executed. The INSTEAD OF clause is used for creating trigger on a view</a:t>
            </a:r>
            <a:r>
              <a:rPr lang="en-IN" dirty="0" smtClean="0"/>
              <a:t>.</a:t>
            </a:r>
          </a:p>
          <a:p>
            <a:endParaRPr lang="en-IN" dirty="0" smtClean="0"/>
          </a:p>
          <a:p>
            <a:r>
              <a:rPr lang="en-IN" b="1" dirty="0" smtClean="0"/>
              <a:t>{INSERT [OR] | UPDATE [OR] | DELETE}: </a:t>
            </a:r>
            <a:r>
              <a:rPr lang="en-IN" dirty="0" smtClean="0"/>
              <a:t>This specifies the DML operation</a:t>
            </a:r>
            <a:r>
              <a:rPr lang="en-IN" dirty="0" smtClean="0"/>
              <a:t>.</a:t>
            </a:r>
          </a:p>
          <a:p>
            <a:endParaRPr lang="en-IN" dirty="0" smtClean="0"/>
          </a:p>
          <a:p>
            <a:r>
              <a:rPr lang="en-IN" b="1" dirty="0" smtClean="0"/>
              <a:t>[OF </a:t>
            </a:r>
            <a:r>
              <a:rPr lang="en-IN" b="1" dirty="0" err="1" smtClean="0"/>
              <a:t>col_name</a:t>
            </a:r>
            <a:r>
              <a:rPr lang="en-IN" b="1" dirty="0" smtClean="0"/>
              <a:t>]: </a:t>
            </a:r>
            <a:r>
              <a:rPr lang="en-IN" dirty="0" smtClean="0"/>
              <a:t>This specifies the column name that would be updated</a:t>
            </a:r>
            <a:r>
              <a:rPr lang="en-IN" dirty="0" smtClean="0"/>
              <a:t>.</a:t>
            </a:r>
          </a:p>
          <a:p>
            <a:endParaRPr lang="en-IN" dirty="0" smtClean="0"/>
          </a:p>
          <a:p>
            <a:r>
              <a:rPr lang="en-IN" b="1" dirty="0" smtClean="0"/>
              <a:t>[ON </a:t>
            </a:r>
            <a:r>
              <a:rPr lang="en-IN" b="1" dirty="0" err="1" smtClean="0"/>
              <a:t>table_name</a:t>
            </a:r>
            <a:r>
              <a:rPr lang="en-IN" b="1" dirty="0" smtClean="0"/>
              <a:t>]: </a:t>
            </a:r>
            <a:r>
              <a:rPr lang="en-IN" dirty="0" smtClean="0"/>
              <a:t>This specifies the name of the table associated with the trigger</a:t>
            </a:r>
            <a:r>
              <a:rPr lang="en-IN" dirty="0" smtClean="0"/>
              <a:t>.</a:t>
            </a:r>
          </a:p>
          <a:p>
            <a:endParaRPr lang="en-IN" dirty="0" smtClean="0"/>
          </a:p>
          <a:p>
            <a:r>
              <a:rPr lang="en-IN" b="1" dirty="0" smtClean="0"/>
              <a:t>[REFERENCING OLD AS o NEW AS n]: </a:t>
            </a:r>
            <a:r>
              <a:rPr lang="en-IN" dirty="0" smtClean="0"/>
              <a:t>This allows you to refer new and old values for various DML statements, like INSERT, UPDATE, and DELETE</a:t>
            </a:r>
            <a:r>
              <a:rPr lang="en-IN" dirty="0" smtClean="0"/>
              <a:t>.</a:t>
            </a:r>
          </a:p>
          <a:p>
            <a:endParaRPr lang="en-IN" dirty="0" smtClean="0"/>
          </a:p>
          <a:p>
            <a:r>
              <a:rPr lang="en-IN" b="1" dirty="0" smtClean="0"/>
              <a:t>[FOR EACH ROW]: </a:t>
            </a:r>
            <a:r>
              <a:rPr lang="en-IN" dirty="0" smtClean="0"/>
              <a:t>This specifies a row level trigger, i.e., the trigger would be executed for each row being affected. Otherwise the trigger will execute just once when the SQL statement is executed, which is called a table level trigger</a:t>
            </a:r>
            <a:r>
              <a:rPr lang="en-IN" dirty="0" smtClean="0"/>
              <a:t>.</a:t>
            </a:r>
          </a:p>
          <a:p>
            <a:endParaRPr lang="en-IN" dirty="0" smtClean="0"/>
          </a:p>
          <a:p>
            <a:r>
              <a:rPr lang="en-IN" b="1" dirty="0" smtClean="0"/>
              <a:t>WHEN (condition): </a:t>
            </a:r>
            <a:r>
              <a:rPr lang="en-IN" dirty="0" smtClean="0"/>
              <a:t>This provides a condition for rows for which the trigger would fire. This clause is valid only for row level triggers.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889844"/>
            <a:ext cx="6143652" cy="5078313"/>
          </a:xfrm>
          <a:prstGeom prst="rect">
            <a:avLst/>
          </a:prstGeom>
        </p:spPr>
        <p:txBody>
          <a:bodyPr wrap="square">
            <a:spAutoFit/>
          </a:bodyPr>
          <a:lstStyle/>
          <a:p>
            <a:r>
              <a:rPr lang="en-IN" dirty="0" smtClean="0"/>
              <a:t>CREATE OR REPLACE TRIGGER </a:t>
            </a:r>
            <a:r>
              <a:rPr lang="en-IN" dirty="0" err="1" smtClean="0"/>
              <a:t>display_salary_changes</a:t>
            </a:r>
            <a:r>
              <a:rPr lang="en-IN" dirty="0" smtClean="0"/>
              <a:t> </a:t>
            </a:r>
          </a:p>
          <a:p>
            <a:r>
              <a:rPr lang="en-IN" dirty="0" smtClean="0"/>
              <a:t>BEFORE DELETE OR INSERT OR UPDATE ON customers </a:t>
            </a:r>
          </a:p>
          <a:p>
            <a:r>
              <a:rPr lang="en-IN" dirty="0" smtClean="0"/>
              <a:t>FOR EACH ROW </a:t>
            </a:r>
          </a:p>
          <a:p>
            <a:r>
              <a:rPr lang="en-IN" dirty="0" smtClean="0"/>
              <a:t>WHEN (NEW.ID &gt; 0) </a:t>
            </a:r>
          </a:p>
          <a:p>
            <a:r>
              <a:rPr lang="en-IN" dirty="0" smtClean="0"/>
              <a:t>DECLARE </a:t>
            </a:r>
          </a:p>
          <a:p>
            <a:r>
              <a:rPr lang="en-IN" dirty="0" smtClean="0"/>
              <a:t>   </a:t>
            </a:r>
            <a:r>
              <a:rPr lang="en-IN" dirty="0" err="1" smtClean="0"/>
              <a:t>sal_diff</a:t>
            </a:r>
            <a:r>
              <a:rPr lang="en-IN" dirty="0" smtClean="0"/>
              <a:t> number; </a:t>
            </a:r>
          </a:p>
          <a:p>
            <a:r>
              <a:rPr lang="en-IN" dirty="0" smtClean="0"/>
              <a:t>BEGIN </a:t>
            </a:r>
          </a:p>
          <a:p>
            <a:r>
              <a:rPr lang="en-IN" dirty="0" smtClean="0"/>
              <a:t>   </a:t>
            </a:r>
            <a:r>
              <a:rPr lang="en-IN" dirty="0" err="1" smtClean="0"/>
              <a:t>sal_diff</a:t>
            </a:r>
            <a:r>
              <a:rPr lang="en-IN" dirty="0" smtClean="0"/>
              <a:t> := :</a:t>
            </a:r>
            <a:r>
              <a:rPr lang="en-IN" dirty="0" err="1" smtClean="0"/>
              <a:t>NEW.salary</a:t>
            </a:r>
            <a:r>
              <a:rPr lang="en-IN" dirty="0" smtClean="0"/>
              <a:t>  - :</a:t>
            </a:r>
            <a:r>
              <a:rPr lang="en-IN" dirty="0" err="1" smtClean="0"/>
              <a:t>OLD.salary</a:t>
            </a:r>
            <a:r>
              <a:rPr lang="en-IN" dirty="0" smtClean="0"/>
              <a:t>; </a:t>
            </a:r>
          </a:p>
          <a:p>
            <a:r>
              <a:rPr lang="en-IN" dirty="0" smtClean="0"/>
              <a:t>   </a:t>
            </a:r>
            <a:r>
              <a:rPr lang="en-IN" dirty="0" err="1" smtClean="0"/>
              <a:t>dbms_output.put_line</a:t>
            </a:r>
            <a:r>
              <a:rPr lang="en-IN" dirty="0" smtClean="0"/>
              <a:t>('Old salary: ' || :</a:t>
            </a:r>
            <a:r>
              <a:rPr lang="en-IN" dirty="0" err="1" smtClean="0"/>
              <a:t>OLD.salary</a:t>
            </a:r>
            <a:r>
              <a:rPr lang="en-IN" dirty="0" smtClean="0"/>
              <a:t>); </a:t>
            </a:r>
          </a:p>
          <a:p>
            <a:r>
              <a:rPr lang="en-IN" dirty="0" smtClean="0"/>
              <a:t>   </a:t>
            </a:r>
            <a:r>
              <a:rPr lang="en-IN" dirty="0" err="1" smtClean="0"/>
              <a:t>dbms_output.put_line</a:t>
            </a:r>
            <a:r>
              <a:rPr lang="en-IN" dirty="0" smtClean="0"/>
              <a:t>('New salary: ' || :</a:t>
            </a:r>
            <a:r>
              <a:rPr lang="en-IN" dirty="0" err="1" smtClean="0"/>
              <a:t>NEW.salary</a:t>
            </a:r>
            <a:r>
              <a:rPr lang="en-IN" dirty="0" smtClean="0"/>
              <a:t>); </a:t>
            </a:r>
          </a:p>
          <a:p>
            <a:r>
              <a:rPr lang="en-IN" dirty="0" smtClean="0"/>
              <a:t>   </a:t>
            </a:r>
            <a:r>
              <a:rPr lang="en-IN" dirty="0" err="1" smtClean="0"/>
              <a:t>dbms_output.put_line</a:t>
            </a:r>
            <a:r>
              <a:rPr lang="en-IN" dirty="0" smtClean="0"/>
              <a:t>('Salary difference: ' || </a:t>
            </a:r>
            <a:r>
              <a:rPr lang="en-IN" dirty="0" err="1" smtClean="0"/>
              <a:t>sal_diff</a:t>
            </a:r>
            <a:r>
              <a:rPr lang="en-IN" dirty="0" smtClean="0"/>
              <a:t>); </a:t>
            </a:r>
          </a:p>
          <a:p>
            <a:r>
              <a:rPr lang="en-IN" dirty="0" smtClean="0"/>
              <a:t>END; </a:t>
            </a:r>
          </a:p>
          <a:p>
            <a:r>
              <a:rPr lang="en-IN" dirty="0" smtClean="0"/>
              <a:t>/ </a:t>
            </a:r>
            <a:endParaRPr lang="en-IN" dirty="0" smtClean="0"/>
          </a:p>
          <a:p>
            <a:endParaRPr lang="en-US" dirty="0" smtClean="0"/>
          </a:p>
          <a:p>
            <a:r>
              <a:rPr lang="en-IN" dirty="0" smtClean="0"/>
              <a:t>INSERT INTO CUSTOMERS (ID,NAME,AGE,ADDRESS,SALARY) VALUES (7, '</a:t>
            </a:r>
            <a:r>
              <a:rPr lang="en-IN" dirty="0" err="1" smtClean="0"/>
              <a:t>Kriti</a:t>
            </a:r>
            <a:r>
              <a:rPr lang="en-IN" dirty="0" smtClean="0"/>
              <a:t>', 22, 'HP', 7500.00 ); </a:t>
            </a:r>
            <a:endParaRPr lang="en-IN" dirty="0" smtClean="0"/>
          </a:p>
          <a:p>
            <a:endParaRPr lang="en-US" dirty="0" smtClean="0"/>
          </a:p>
          <a:p>
            <a:r>
              <a:rPr lang="en-IN" dirty="0" smtClean="0"/>
              <a:t>UPDATE customers SET salary = salary + 500 WHERE id = 2;</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214422"/>
            <a:ext cx="4000903" cy="461665"/>
          </a:xfrm>
          <a:prstGeom prst="rect">
            <a:avLst/>
          </a:prstGeom>
        </p:spPr>
        <p:txBody>
          <a:bodyPr wrap="none">
            <a:spAutoFit/>
          </a:bodyPr>
          <a:lstStyle/>
          <a:p>
            <a:r>
              <a:rPr lang="en-IN" sz="2400" b="1" dirty="0" smtClean="0"/>
              <a:t>Parts of a PL/SQL Subprogram</a:t>
            </a:r>
            <a:endParaRPr lang="en-IN" sz="2400" b="1" dirty="0"/>
          </a:p>
        </p:txBody>
      </p:sp>
      <p:graphicFrame>
        <p:nvGraphicFramePr>
          <p:cNvPr id="3" name="Table 2"/>
          <p:cNvGraphicFramePr>
            <a:graphicFrameLocks noGrp="1"/>
          </p:cNvGraphicFramePr>
          <p:nvPr/>
        </p:nvGraphicFramePr>
        <p:xfrm>
          <a:off x="214282" y="2143116"/>
          <a:ext cx="8496946" cy="4030448"/>
        </p:xfrm>
        <a:graphic>
          <a:graphicData uri="http://schemas.openxmlformats.org/drawingml/2006/table">
            <a:tbl>
              <a:tblPr/>
              <a:tblGrid>
                <a:gridCol w="769319"/>
                <a:gridCol w="7727627"/>
              </a:tblGrid>
              <a:tr h="260991">
                <a:tc>
                  <a:txBody>
                    <a:bodyPr/>
                    <a:lstStyle/>
                    <a:p>
                      <a:pPr algn="ctr" fontAlgn="t"/>
                      <a:r>
                        <a:rPr lang="en-IN" sz="1600" dirty="0" err="1">
                          <a:latin typeface="Verdana" pitchFamily="34" charset="0"/>
                          <a:ea typeface="Verdana" pitchFamily="34" charset="0"/>
                          <a:cs typeface="Verdana" pitchFamily="34" charset="0"/>
                        </a:rPr>
                        <a:t>S.No</a:t>
                      </a:r>
                      <a:endParaRPr lang="en-IN" sz="1600" dirty="0">
                        <a:latin typeface="Verdana" pitchFamily="34" charset="0"/>
                        <a:ea typeface="Verdana" pitchFamily="34" charset="0"/>
                        <a:cs typeface="Verdana" pitchFamily="34" charset="0"/>
                      </a:endParaRPr>
                    </a:p>
                  </a:txBody>
                  <a:tcPr marL="46606" marR="46606" marT="46606" marB="466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latin typeface="Verdana" pitchFamily="34" charset="0"/>
                          <a:ea typeface="Verdana" pitchFamily="34" charset="0"/>
                          <a:cs typeface="Verdana" pitchFamily="34" charset="0"/>
                        </a:rPr>
                        <a:t>Parts &amp; Description</a:t>
                      </a:r>
                    </a:p>
                  </a:txBody>
                  <a:tcPr marL="46606" marR="46606" marT="46606" marB="466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35153">
                <a:tc>
                  <a:txBody>
                    <a:bodyPr/>
                    <a:lstStyle/>
                    <a:p>
                      <a:pPr algn="ctr" fontAlgn="ctr"/>
                      <a:r>
                        <a:rPr lang="en-IN" sz="1600" dirty="0">
                          <a:latin typeface="Verdana" pitchFamily="34" charset="0"/>
                          <a:ea typeface="Verdana" pitchFamily="34" charset="0"/>
                          <a:cs typeface="Verdana" pitchFamily="34" charset="0"/>
                        </a:rPr>
                        <a:t>1</a:t>
                      </a:r>
                    </a:p>
                  </a:txBody>
                  <a:tcPr marL="46606" marR="46606" marT="46606" marB="466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latin typeface="Verdana" pitchFamily="34" charset="0"/>
                          <a:ea typeface="Verdana" pitchFamily="34" charset="0"/>
                          <a:cs typeface="Verdana" pitchFamily="34" charset="0"/>
                        </a:rPr>
                        <a:t>Declarative Part</a:t>
                      </a:r>
                      <a:endParaRPr lang="en-IN" sz="1600" dirty="0">
                        <a:solidFill>
                          <a:srgbClr val="000000"/>
                        </a:solidFill>
                        <a:latin typeface="Verdana" pitchFamily="34" charset="0"/>
                        <a:ea typeface="Verdana" pitchFamily="34" charset="0"/>
                        <a:cs typeface="Verdana" pitchFamily="34" charset="0"/>
                      </a:endParaRPr>
                    </a:p>
                    <a:p>
                      <a:pPr algn="just" fontAlgn="t"/>
                      <a:r>
                        <a:rPr lang="en-IN" sz="1600" dirty="0">
                          <a:solidFill>
                            <a:srgbClr val="000000"/>
                          </a:solidFill>
                          <a:latin typeface="Verdana" pitchFamily="34" charset="0"/>
                          <a:ea typeface="Verdana" pitchFamily="34" charset="0"/>
                          <a:cs typeface="Verdana" pitchFamily="34" charset="0"/>
                        </a:rPr>
                        <a:t>It is an optional part. However, the declarative part for a subprogram does not start with the DECLARE keyword. It contains declarations of types, cursors, constants, variables, exceptions, and nested subprograms. These items are local to the subprogram and cease to exist when the subprogram completes execution</a:t>
                      </a:r>
                      <a:r>
                        <a:rPr lang="en-IN" sz="1600" dirty="0" smtClean="0">
                          <a:solidFill>
                            <a:srgbClr val="000000"/>
                          </a:solidFill>
                          <a:latin typeface="Verdana" pitchFamily="34" charset="0"/>
                          <a:ea typeface="Verdana" pitchFamily="34" charset="0"/>
                          <a:cs typeface="Verdana" pitchFamily="34" charset="0"/>
                        </a:rPr>
                        <a:t>.</a:t>
                      </a:r>
                    </a:p>
                    <a:p>
                      <a:pPr algn="just" fontAlgn="t"/>
                      <a:endParaRPr lang="en-IN" sz="1600" dirty="0">
                        <a:solidFill>
                          <a:srgbClr val="000000"/>
                        </a:solidFill>
                        <a:latin typeface="Verdana" pitchFamily="34" charset="0"/>
                        <a:ea typeface="Verdana" pitchFamily="34" charset="0"/>
                        <a:cs typeface="Verdana" pitchFamily="34" charset="0"/>
                      </a:endParaRPr>
                    </a:p>
                  </a:txBody>
                  <a:tcPr marL="46606" marR="46606" marT="46606" marB="466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4330">
                <a:tc>
                  <a:txBody>
                    <a:bodyPr/>
                    <a:lstStyle/>
                    <a:p>
                      <a:pPr algn="ctr" fontAlgn="ctr"/>
                      <a:r>
                        <a:rPr lang="en-IN" sz="1600">
                          <a:latin typeface="Verdana" pitchFamily="34" charset="0"/>
                          <a:ea typeface="Verdana" pitchFamily="34" charset="0"/>
                          <a:cs typeface="Verdana" pitchFamily="34" charset="0"/>
                        </a:rPr>
                        <a:t>2</a:t>
                      </a:r>
                    </a:p>
                  </a:txBody>
                  <a:tcPr marL="46606" marR="46606" marT="46606" marB="466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latin typeface="Verdana" pitchFamily="34" charset="0"/>
                          <a:ea typeface="Verdana" pitchFamily="34" charset="0"/>
                          <a:cs typeface="Verdana" pitchFamily="34" charset="0"/>
                        </a:rPr>
                        <a:t>Executable Part</a:t>
                      </a:r>
                      <a:endParaRPr lang="en-IN" sz="1600" dirty="0">
                        <a:solidFill>
                          <a:srgbClr val="000000"/>
                        </a:solidFill>
                        <a:latin typeface="Verdana" pitchFamily="34" charset="0"/>
                        <a:ea typeface="Verdana" pitchFamily="34" charset="0"/>
                        <a:cs typeface="Verdana" pitchFamily="34" charset="0"/>
                      </a:endParaRPr>
                    </a:p>
                    <a:p>
                      <a:pPr algn="just" fontAlgn="t"/>
                      <a:r>
                        <a:rPr lang="en-IN" sz="1600" dirty="0">
                          <a:solidFill>
                            <a:srgbClr val="000000"/>
                          </a:solidFill>
                          <a:latin typeface="Verdana" pitchFamily="34" charset="0"/>
                          <a:ea typeface="Verdana" pitchFamily="34" charset="0"/>
                          <a:cs typeface="Verdana" pitchFamily="34" charset="0"/>
                        </a:rPr>
                        <a:t>This is a mandatory part and contains statements that perform the designated action</a:t>
                      </a:r>
                      <a:r>
                        <a:rPr lang="en-IN" sz="1600" dirty="0" smtClean="0">
                          <a:solidFill>
                            <a:srgbClr val="000000"/>
                          </a:solidFill>
                          <a:latin typeface="Verdana" pitchFamily="34" charset="0"/>
                          <a:ea typeface="Verdana" pitchFamily="34" charset="0"/>
                          <a:cs typeface="Verdana" pitchFamily="34" charset="0"/>
                        </a:rPr>
                        <a:t>.</a:t>
                      </a:r>
                    </a:p>
                    <a:p>
                      <a:pPr algn="just" fontAlgn="t"/>
                      <a:endParaRPr lang="en-IN" sz="1600" dirty="0">
                        <a:solidFill>
                          <a:srgbClr val="000000"/>
                        </a:solidFill>
                        <a:latin typeface="Verdana" pitchFamily="34" charset="0"/>
                        <a:ea typeface="Verdana" pitchFamily="34" charset="0"/>
                        <a:cs typeface="Verdana" pitchFamily="34" charset="0"/>
                      </a:endParaRPr>
                    </a:p>
                  </a:txBody>
                  <a:tcPr marL="46606" marR="46606" marT="46606" marB="466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4330">
                <a:tc>
                  <a:txBody>
                    <a:bodyPr/>
                    <a:lstStyle/>
                    <a:p>
                      <a:pPr algn="ctr" fontAlgn="ctr"/>
                      <a:r>
                        <a:rPr lang="en-IN" sz="1600">
                          <a:latin typeface="Verdana" pitchFamily="34" charset="0"/>
                          <a:ea typeface="Verdana" pitchFamily="34" charset="0"/>
                          <a:cs typeface="Verdana" pitchFamily="34" charset="0"/>
                        </a:rPr>
                        <a:t>3</a:t>
                      </a:r>
                    </a:p>
                  </a:txBody>
                  <a:tcPr marL="46606" marR="46606" marT="46606" marB="466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0000"/>
                          </a:solidFill>
                          <a:latin typeface="Verdana" pitchFamily="34" charset="0"/>
                          <a:ea typeface="Verdana" pitchFamily="34" charset="0"/>
                          <a:cs typeface="Verdana" pitchFamily="34" charset="0"/>
                        </a:rPr>
                        <a:t>Exception-handling</a:t>
                      </a:r>
                      <a:endParaRPr lang="en-IN" sz="1600" dirty="0">
                        <a:solidFill>
                          <a:srgbClr val="000000"/>
                        </a:solidFill>
                        <a:latin typeface="Verdana" pitchFamily="34" charset="0"/>
                        <a:ea typeface="Verdana" pitchFamily="34" charset="0"/>
                        <a:cs typeface="Verdana" pitchFamily="34" charset="0"/>
                      </a:endParaRPr>
                    </a:p>
                    <a:p>
                      <a:pPr algn="just" fontAlgn="t"/>
                      <a:r>
                        <a:rPr lang="en-IN" sz="1600" dirty="0">
                          <a:solidFill>
                            <a:srgbClr val="000000"/>
                          </a:solidFill>
                          <a:latin typeface="Verdana" pitchFamily="34" charset="0"/>
                          <a:ea typeface="Verdana" pitchFamily="34" charset="0"/>
                          <a:cs typeface="Verdana" pitchFamily="34" charset="0"/>
                        </a:rPr>
                        <a:t>This is again an optional part. It contains the code that handles run-time errors.</a:t>
                      </a:r>
                    </a:p>
                  </a:txBody>
                  <a:tcPr marL="46606" marR="46606" marT="46606" marB="466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Rectangle 3"/>
          <p:cNvSpPr/>
          <p:nvPr/>
        </p:nvSpPr>
        <p:spPr>
          <a:xfrm>
            <a:off x="142844" y="214290"/>
            <a:ext cx="8572560" cy="646331"/>
          </a:xfrm>
          <a:prstGeom prst="rect">
            <a:avLst/>
          </a:prstGeom>
        </p:spPr>
        <p:txBody>
          <a:bodyPr wrap="square">
            <a:spAutoFit/>
          </a:bodyPr>
          <a:lstStyle/>
          <a:p>
            <a:r>
              <a:rPr lang="en-IN" b="1" dirty="0" smtClean="0"/>
              <a:t>Procedures</a:t>
            </a:r>
            <a:r>
              <a:rPr lang="en-IN" dirty="0" smtClean="0"/>
              <a:t> − These subprograms do not return a value directly; mainly used to perform an action.</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496944" cy="5570756"/>
          </a:xfrm>
          <a:prstGeom prst="rect">
            <a:avLst/>
          </a:prstGeom>
          <a:noFill/>
        </p:spPr>
        <p:txBody>
          <a:bodyPr wrap="square" rtlCol="0">
            <a:spAutoFit/>
          </a:bodyPr>
          <a:lstStyle/>
          <a:p>
            <a:r>
              <a:rPr lang="en-IN" sz="2000" b="1" dirty="0" smtClean="0">
                <a:latin typeface="Verdana" pitchFamily="34" charset="0"/>
                <a:ea typeface="Verdana" pitchFamily="34" charset="0"/>
                <a:cs typeface="Verdana" pitchFamily="34" charset="0"/>
              </a:rPr>
              <a:t>Creating a Procedure:</a:t>
            </a:r>
          </a:p>
          <a:p>
            <a:endParaRPr lang="en-IN" dirty="0" smtClean="0"/>
          </a:p>
          <a:p>
            <a:pPr algn="just"/>
            <a:r>
              <a:rPr lang="en-IN" sz="2000" dirty="0" smtClean="0">
                <a:latin typeface="Verdana" pitchFamily="34" charset="0"/>
                <a:ea typeface="Verdana" pitchFamily="34" charset="0"/>
                <a:cs typeface="Verdana" pitchFamily="34" charset="0"/>
              </a:rPr>
              <a:t>A procedure is created with the </a:t>
            </a:r>
            <a:r>
              <a:rPr lang="en-IN" sz="2000" b="1" dirty="0" smtClean="0">
                <a:latin typeface="Verdana" pitchFamily="34" charset="0"/>
                <a:ea typeface="Verdana" pitchFamily="34" charset="0"/>
                <a:cs typeface="Verdana" pitchFamily="34" charset="0"/>
              </a:rPr>
              <a:t>CREATE OR REPLACE PROCEDURE</a:t>
            </a:r>
            <a:r>
              <a:rPr lang="en-IN" sz="2000" dirty="0" smtClean="0">
                <a:latin typeface="Verdana" pitchFamily="34" charset="0"/>
                <a:ea typeface="Verdana" pitchFamily="34" charset="0"/>
                <a:cs typeface="Verdana" pitchFamily="34" charset="0"/>
              </a:rPr>
              <a:t> statement. </a:t>
            </a:r>
          </a:p>
          <a:p>
            <a:pPr algn="just"/>
            <a:r>
              <a:rPr lang="en-IN" sz="2000" dirty="0" smtClean="0">
                <a:latin typeface="Verdana" pitchFamily="34" charset="0"/>
                <a:ea typeface="Verdana" pitchFamily="34" charset="0"/>
                <a:cs typeface="Verdana" pitchFamily="34" charset="0"/>
              </a:rPr>
              <a:t>The simplified syntax for the CREATE OR REPLACE PROCEDURE statement is as follows −</a:t>
            </a: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CREATE [OR REPLACE] PROCEDURE </a:t>
            </a:r>
            <a:r>
              <a:rPr lang="en-IN" sz="2000" dirty="0" err="1" smtClean="0">
                <a:latin typeface="Verdana" pitchFamily="34" charset="0"/>
                <a:ea typeface="Verdana" pitchFamily="34" charset="0"/>
                <a:cs typeface="Verdana" pitchFamily="34" charset="0"/>
              </a:rPr>
              <a:t>procedure_name</a:t>
            </a:r>
            <a:endParaRPr lang="en-IN" sz="2000" dirty="0" smtClean="0">
              <a:latin typeface="Verdana" pitchFamily="34" charset="0"/>
              <a:ea typeface="Verdana" pitchFamily="34" charset="0"/>
              <a:cs typeface="Verdana" pitchFamily="34" charset="0"/>
            </a:endParaRP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 [(</a:t>
            </a:r>
            <a:r>
              <a:rPr lang="en-IN" sz="2000" dirty="0" err="1" smtClean="0">
                <a:latin typeface="Verdana" pitchFamily="34" charset="0"/>
                <a:ea typeface="Verdana" pitchFamily="34" charset="0"/>
                <a:cs typeface="Verdana" pitchFamily="34" charset="0"/>
              </a:rPr>
              <a:t>parameter_name</a:t>
            </a:r>
            <a:r>
              <a:rPr lang="en-IN" sz="2000" dirty="0" smtClean="0">
                <a:latin typeface="Verdana" pitchFamily="34" charset="0"/>
                <a:ea typeface="Verdana" pitchFamily="34" charset="0"/>
                <a:cs typeface="Verdana" pitchFamily="34" charset="0"/>
              </a:rPr>
              <a:t> [IN | OUT | IN OUT] type [, ...])] </a:t>
            </a: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{IS | AS} </a:t>
            </a: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BEGIN </a:t>
            </a: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&lt; </a:t>
            </a:r>
            <a:r>
              <a:rPr lang="en-IN" sz="2000" dirty="0" err="1" smtClean="0">
                <a:latin typeface="Verdana" pitchFamily="34" charset="0"/>
                <a:ea typeface="Verdana" pitchFamily="34" charset="0"/>
                <a:cs typeface="Verdana" pitchFamily="34" charset="0"/>
              </a:rPr>
              <a:t>procedure_body</a:t>
            </a:r>
            <a:r>
              <a:rPr lang="en-IN" sz="2000" dirty="0" smtClean="0">
                <a:latin typeface="Verdana" pitchFamily="34" charset="0"/>
                <a:ea typeface="Verdana" pitchFamily="34" charset="0"/>
                <a:cs typeface="Verdana" pitchFamily="34" charset="0"/>
              </a:rPr>
              <a:t> &gt;</a:t>
            </a:r>
          </a:p>
          <a:p>
            <a:pPr algn="just"/>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 END </a:t>
            </a:r>
            <a:r>
              <a:rPr lang="en-IN" sz="2000" dirty="0" err="1" smtClean="0">
                <a:latin typeface="Verdana" pitchFamily="34" charset="0"/>
                <a:ea typeface="Verdana" pitchFamily="34" charset="0"/>
                <a:cs typeface="Verdana" pitchFamily="34" charset="0"/>
              </a:rPr>
              <a:t>procedure_name</a:t>
            </a:r>
            <a:r>
              <a:rPr lang="en-IN" sz="2000" dirty="0" smtClean="0">
                <a:latin typeface="Verdana" pitchFamily="34" charset="0"/>
                <a:ea typeface="Verdana" pitchFamily="34" charset="0"/>
                <a:cs typeface="Verdana" pitchFamily="34" charset="0"/>
              </a:rPr>
              <a:t>; </a:t>
            </a:r>
            <a:endParaRPr lang="en-IN" sz="2000" dirty="0">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748464" cy="5078313"/>
          </a:xfrm>
          <a:prstGeom prst="rect">
            <a:avLst/>
          </a:prstGeom>
          <a:noFill/>
        </p:spPr>
        <p:txBody>
          <a:bodyPr wrap="square" rtlCol="0">
            <a:spAutoFit/>
          </a:bodyPr>
          <a:lstStyle/>
          <a:p>
            <a:r>
              <a:rPr lang="en-IN" dirty="0" smtClean="0">
                <a:latin typeface="Verdana" pitchFamily="34" charset="0"/>
                <a:ea typeface="Verdana" pitchFamily="34" charset="0"/>
                <a:cs typeface="Verdana" pitchFamily="34" charset="0"/>
              </a:rPr>
              <a:t>Where,</a:t>
            </a:r>
          </a:p>
          <a:p>
            <a:endParaRPr lang="en-IN" dirty="0" smtClean="0">
              <a:latin typeface="Verdana" pitchFamily="34" charset="0"/>
              <a:ea typeface="Verdana" pitchFamily="34" charset="0"/>
              <a:cs typeface="Verdana" pitchFamily="34" charset="0"/>
            </a:endParaRPr>
          </a:p>
          <a:p>
            <a:r>
              <a:rPr lang="en-IN" b="1" i="1" dirty="0" smtClean="0">
                <a:latin typeface="Verdana" pitchFamily="34" charset="0"/>
                <a:ea typeface="Verdana" pitchFamily="34" charset="0"/>
                <a:cs typeface="Verdana" pitchFamily="34" charset="0"/>
              </a:rPr>
              <a:t>procedure-name</a:t>
            </a:r>
            <a:r>
              <a:rPr lang="en-IN" dirty="0" smtClean="0">
                <a:latin typeface="Verdana" pitchFamily="34" charset="0"/>
                <a:ea typeface="Verdana" pitchFamily="34" charset="0"/>
                <a:cs typeface="Verdana" pitchFamily="34" charset="0"/>
              </a:rPr>
              <a:t> specifies the name of the procedure.</a:t>
            </a:r>
          </a:p>
          <a:p>
            <a:endParaRPr lang="en-IN" dirty="0" smtClean="0">
              <a:latin typeface="Verdana" pitchFamily="34" charset="0"/>
              <a:ea typeface="Verdana" pitchFamily="34" charset="0"/>
              <a:cs typeface="Verdana" pitchFamily="34" charset="0"/>
            </a:endParaRPr>
          </a:p>
          <a:p>
            <a:r>
              <a:rPr lang="en-IN" b="1" dirty="0" smtClean="0">
                <a:latin typeface="Verdana" pitchFamily="34" charset="0"/>
                <a:ea typeface="Verdana" pitchFamily="34" charset="0"/>
                <a:cs typeface="Verdana" pitchFamily="34" charset="0"/>
              </a:rPr>
              <a:t>[OR REPLACE] </a:t>
            </a:r>
            <a:r>
              <a:rPr lang="en-IN" dirty="0" smtClean="0">
                <a:latin typeface="Verdana" pitchFamily="34" charset="0"/>
                <a:ea typeface="Verdana" pitchFamily="34" charset="0"/>
                <a:cs typeface="Verdana" pitchFamily="34" charset="0"/>
              </a:rPr>
              <a:t>option allows the modification of an existing procedure.</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optional parameter list contains name, mode and types of the parameters. </a:t>
            </a:r>
          </a:p>
          <a:p>
            <a:endParaRPr lang="en-IN" dirty="0" smtClean="0">
              <a:latin typeface="Verdana" pitchFamily="34" charset="0"/>
              <a:ea typeface="Verdana" pitchFamily="34" charset="0"/>
              <a:cs typeface="Verdana" pitchFamily="34" charset="0"/>
            </a:endParaRPr>
          </a:p>
          <a:p>
            <a:r>
              <a:rPr lang="en-IN" b="1" dirty="0" smtClean="0">
                <a:latin typeface="Verdana" pitchFamily="34" charset="0"/>
                <a:ea typeface="Verdana" pitchFamily="34" charset="0"/>
                <a:cs typeface="Verdana" pitchFamily="34" charset="0"/>
              </a:rPr>
              <a:t>IN</a:t>
            </a:r>
            <a:r>
              <a:rPr lang="en-IN" dirty="0" smtClean="0">
                <a:latin typeface="Verdana" pitchFamily="34" charset="0"/>
                <a:ea typeface="Verdana" pitchFamily="34" charset="0"/>
                <a:cs typeface="Verdana" pitchFamily="34" charset="0"/>
              </a:rPr>
              <a:t> represents the value that will be passed from outside and </a:t>
            </a:r>
            <a:r>
              <a:rPr lang="en-IN" b="1" dirty="0" smtClean="0">
                <a:latin typeface="Verdana" pitchFamily="34" charset="0"/>
                <a:ea typeface="Verdana" pitchFamily="34" charset="0"/>
                <a:cs typeface="Verdana" pitchFamily="34" charset="0"/>
              </a:rPr>
              <a:t>OUT </a:t>
            </a:r>
            <a:r>
              <a:rPr lang="en-IN" dirty="0" smtClean="0">
                <a:latin typeface="Verdana" pitchFamily="34" charset="0"/>
                <a:ea typeface="Verdana" pitchFamily="34" charset="0"/>
                <a:cs typeface="Verdana" pitchFamily="34" charset="0"/>
              </a:rPr>
              <a:t>represents the parameter that will be used to return a value outside of the procedure.</a:t>
            </a:r>
          </a:p>
          <a:p>
            <a:endParaRPr lang="en-IN" dirty="0" smtClean="0">
              <a:latin typeface="Verdana" pitchFamily="34" charset="0"/>
              <a:ea typeface="Verdana" pitchFamily="34" charset="0"/>
              <a:cs typeface="Verdana" pitchFamily="34" charset="0"/>
            </a:endParaRPr>
          </a:p>
          <a:p>
            <a:r>
              <a:rPr lang="en-IN" b="1" i="1" dirty="0" smtClean="0">
                <a:latin typeface="Verdana" pitchFamily="34" charset="0"/>
                <a:ea typeface="Verdana" pitchFamily="34" charset="0"/>
                <a:cs typeface="Verdana" pitchFamily="34" charset="0"/>
              </a:rPr>
              <a:t>procedure-body</a:t>
            </a:r>
            <a:r>
              <a:rPr lang="en-IN" dirty="0" smtClean="0">
                <a:latin typeface="Verdana" pitchFamily="34" charset="0"/>
                <a:ea typeface="Verdana" pitchFamily="34" charset="0"/>
                <a:cs typeface="Verdana" pitchFamily="34" charset="0"/>
              </a:rPr>
              <a:t> contains the executable part.</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AS keyword is used instead of the IS keyword for creating a standalone procedure.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712968" cy="6617196"/>
          </a:xfrm>
          <a:prstGeom prst="rect">
            <a:avLst/>
          </a:prstGeom>
        </p:spPr>
        <p:txBody>
          <a:bodyPr wrap="square">
            <a:spAutoFit/>
          </a:bodyPr>
          <a:lstStyle/>
          <a:p>
            <a:r>
              <a:rPr lang="en-IN" b="1" dirty="0" smtClean="0"/>
              <a:t>Example:</a:t>
            </a:r>
          </a:p>
          <a:p>
            <a:r>
              <a:rPr lang="en-IN" b="1" dirty="0" smtClean="0"/>
              <a:t>CREATE OR REPLACE PROCEDURE greetings </a:t>
            </a:r>
          </a:p>
          <a:p>
            <a:r>
              <a:rPr lang="en-IN" b="1" dirty="0" smtClean="0"/>
              <a:t>AS </a:t>
            </a:r>
          </a:p>
          <a:p>
            <a:r>
              <a:rPr lang="en-IN" b="1" dirty="0" smtClean="0"/>
              <a:t>BEGIN</a:t>
            </a:r>
          </a:p>
          <a:p>
            <a:r>
              <a:rPr lang="en-IN" b="1" dirty="0" err="1" smtClean="0"/>
              <a:t>dbms_output.put_line</a:t>
            </a:r>
            <a:r>
              <a:rPr lang="en-IN" b="1" dirty="0" smtClean="0"/>
              <a:t>('Hello World!'); </a:t>
            </a:r>
          </a:p>
          <a:p>
            <a:r>
              <a:rPr lang="en-IN" b="1" dirty="0" smtClean="0"/>
              <a:t>END; /</a:t>
            </a:r>
          </a:p>
          <a:p>
            <a:endParaRPr lang="en-IN" b="1" dirty="0" smtClean="0"/>
          </a:p>
          <a:p>
            <a:r>
              <a:rPr lang="en-IN" sz="2000" b="1" dirty="0" smtClean="0">
                <a:solidFill>
                  <a:srgbClr val="FF0000"/>
                </a:solidFill>
                <a:latin typeface="Verdana" pitchFamily="34" charset="0"/>
                <a:ea typeface="Verdana" pitchFamily="34" charset="0"/>
                <a:cs typeface="Verdana" pitchFamily="34" charset="0"/>
              </a:rPr>
              <a:t>Executing a Standalone Procedure</a:t>
            </a:r>
          </a:p>
          <a:p>
            <a:endParaRPr lang="en-IN" sz="2000" b="1" dirty="0" smtClean="0">
              <a:solidFill>
                <a:srgbClr val="FF0000"/>
              </a:solidFill>
              <a:latin typeface="Verdana" pitchFamily="34" charset="0"/>
              <a:ea typeface="Verdana" pitchFamily="34" charset="0"/>
              <a:cs typeface="Verdana" pitchFamily="34" charset="0"/>
            </a:endParaRPr>
          </a:p>
          <a:p>
            <a:r>
              <a:rPr lang="en-IN" sz="2000" dirty="0" smtClean="0">
                <a:latin typeface="Verdana" pitchFamily="34" charset="0"/>
                <a:ea typeface="Verdana" pitchFamily="34" charset="0"/>
                <a:cs typeface="Verdana" pitchFamily="34" charset="0"/>
              </a:rPr>
              <a:t>A standalone procedure can be called in two ways −</a:t>
            </a:r>
          </a:p>
          <a:p>
            <a:endParaRPr lang="en-IN" sz="2000" dirty="0" smtClean="0">
              <a:latin typeface="Verdana" pitchFamily="34" charset="0"/>
              <a:ea typeface="Verdana" pitchFamily="34" charset="0"/>
              <a:cs typeface="Verdana" pitchFamily="34" charset="0"/>
            </a:endParaRPr>
          </a:p>
          <a:p>
            <a:pPr>
              <a:buFont typeface="Arial" pitchFamily="34" charset="0"/>
              <a:buChar char="•"/>
            </a:pPr>
            <a:r>
              <a:rPr lang="en-IN" sz="2000" dirty="0" smtClean="0">
                <a:latin typeface="Verdana" pitchFamily="34" charset="0"/>
                <a:ea typeface="Verdana" pitchFamily="34" charset="0"/>
                <a:cs typeface="Verdana" pitchFamily="34" charset="0"/>
              </a:rPr>
              <a:t>Using the </a:t>
            </a:r>
            <a:r>
              <a:rPr lang="en-IN" sz="2000" b="1" dirty="0" smtClean="0">
                <a:latin typeface="Verdana" pitchFamily="34" charset="0"/>
                <a:ea typeface="Verdana" pitchFamily="34" charset="0"/>
                <a:cs typeface="Verdana" pitchFamily="34" charset="0"/>
              </a:rPr>
              <a:t>EXECUTE</a:t>
            </a:r>
            <a:r>
              <a:rPr lang="en-IN" sz="2000" dirty="0" smtClean="0">
                <a:latin typeface="Verdana" pitchFamily="34" charset="0"/>
                <a:ea typeface="Verdana" pitchFamily="34" charset="0"/>
                <a:cs typeface="Verdana" pitchFamily="34" charset="0"/>
              </a:rPr>
              <a:t> keyword</a:t>
            </a:r>
          </a:p>
          <a:p>
            <a:pPr>
              <a:buFont typeface="Arial" pitchFamily="34" charset="0"/>
              <a:buChar char="•"/>
            </a:pPr>
            <a:endParaRPr lang="en-IN" sz="2000" dirty="0" smtClean="0">
              <a:latin typeface="Verdana" pitchFamily="34" charset="0"/>
              <a:ea typeface="Verdana" pitchFamily="34" charset="0"/>
              <a:cs typeface="Verdana" pitchFamily="34" charset="0"/>
            </a:endParaRPr>
          </a:p>
          <a:p>
            <a:pPr>
              <a:buFont typeface="Arial" pitchFamily="34" charset="0"/>
              <a:buChar char="•"/>
            </a:pPr>
            <a:r>
              <a:rPr lang="en-IN" sz="2000" dirty="0" smtClean="0">
                <a:latin typeface="Verdana" pitchFamily="34" charset="0"/>
                <a:ea typeface="Verdana" pitchFamily="34" charset="0"/>
                <a:cs typeface="Verdana" pitchFamily="34" charset="0"/>
              </a:rPr>
              <a:t>Calling the name of the procedure from a PL/SQL block</a:t>
            </a:r>
          </a:p>
          <a:p>
            <a:pPr>
              <a:buFont typeface="Arial" pitchFamily="34" charset="0"/>
              <a:buChar char="•"/>
            </a:pPr>
            <a:endParaRPr lang="en-IN" sz="2000" dirty="0" smtClean="0">
              <a:latin typeface="Verdana" pitchFamily="34" charset="0"/>
              <a:ea typeface="Verdana" pitchFamily="34" charset="0"/>
              <a:cs typeface="Verdana" pitchFamily="34" charset="0"/>
            </a:endParaRPr>
          </a:p>
          <a:p>
            <a:r>
              <a:rPr lang="en-IN" sz="2000" b="1" dirty="0" smtClean="0">
                <a:solidFill>
                  <a:srgbClr val="FF0000"/>
                </a:solidFill>
              </a:rPr>
              <a:t>EXECUTE greetings;</a:t>
            </a:r>
          </a:p>
          <a:p>
            <a:r>
              <a:rPr lang="en-IN" sz="2000" b="1" dirty="0" smtClean="0">
                <a:solidFill>
                  <a:srgbClr val="FF0000"/>
                </a:solidFill>
                <a:latin typeface="Verdana" pitchFamily="34" charset="0"/>
                <a:ea typeface="Verdana" pitchFamily="34" charset="0"/>
                <a:cs typeface="Verdana" pitchFamily="34" charset="0"/>
              </a:rPr>
              <a:t>Or</a:t>
            </a:r>
          </a:p>
          <a:p>
            <a:endParaRPr lang="en-IN" sz="2000" b="1" dirty="0" smtClean="0">
              <a:solidFill>
                <a:srgbClr val="FF0000"/>
              </a:solidFill>
              <a:latin typeface="Verdana" pitchFamily="34" charset="0"/>
              <a:ea typeface="Verdana" pitchFamily="34" charset="0"/>
              <a:cs typeface="Verdana" pitchFamily="34" charset="0"/>
            </a:endParaRPr>
          </a:p>
          <a:p>
            <a:r>
              <a:rPr lang="en-IN" sz="2000" dirty="0" smtClean="0"/>
              <a:t>BEGIN</a:t>
            </a:r>
          </a:p>
          <a:p>
            <a:r>
              <a:rPr lang="en-IN" sz="2000" dirty="0" smtClean="0"/>
              <a:t> greetings; </a:t>
            </a:r>
          </a:p>
          <a:p>
            <a:r>
              <a:rPr lang="en-IN" sz="2000" dirty="0" smtClean="0"/>
              <a:t>END; </a:t>
            </a:r>
            <a:endParaRPr lang="en-IN" sz="2000" b="1" dirty="0" smtClean="0">
              <a:solidFill>
                <a:srgbClr val="FF0000"/>
              </a:solidFill>
              <a:latin typeface="Verdana" pitchFamily="34" charset="0"/>
              <a:ea typeface="Verdana" pitchFamily="34" charset="0"/>
              <a:cs typeface="Verdana" pitchFamily="34" charset="0"/>
            </a:endParaRPr>
          </a:p>
          <a:p>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484784"/>
            <a:ext cx="7632848" cy="3785652"/>
          </a:xfrm>
          <a:prstGeom prst="rect">
            <a:avLst/>
          </a:prstGeom>
        </p:spPr>
        <p:txBody>
          <a:bodyPr wrap="square">
            <a:spAutoFit/>
          </a:bodyPr>
          <a:lstStyle/>
          <a:p>
            <a:r>
              <a:rPr lang="en-IN" sz="2400" b="1" dirty="0" smtClean="0">
                <a:solidFill>
                  <a:srgbClr val="FF0000"/>
                </a:solidFill>
              </a:rPr>
              <a:t>Deleting a Standalone Procedure:</a:t>
            </a:r>
          </a:p>
          <a:p>
            <a:endParaRPr lang="en-IN" sz="2400" dirty="0" smtClean="0"/>
          </a:p>
          <a:p>
            <a:r>
              <a:rPr lang="en-IN" sz="2400" dirty="0" smtClean="0"/>
              <a:t>Syntax:</a:t>
            </a:r>
          </a:p>
          <a:p>
            <a:endParaRPr lang="en-IN" sz="2400" dirty="0" smtClean="0"/>
          </a:p>
          <a:p>
            <a:r>
              <a:rPr lang="en-IN" sz="2400" dirty="0" smtClean="0"/>
              <a:t>DROP PROCEDURE </a:t>
            </a:r>
            <a:r>
              <a:rPr lang="en-IN" sz="2400" dirty="0" err="1" smtClean="0"/>
              <a:t>procedure</a:t>
            </a:r>
            <a:r>
              <a:rPr lang="en-IN" sz="2400" dirty="0" smtClean="0"/>
              <a:t>-name;</a:t>
            </a:r>
          </a:p>
          <a:p>
            <a:endParaRPr lang="en-IN" sz="2400" dirty="0" smtClean="0"/>
          </a:p>
          <a:p>
            <a:r>
              <a:rPr lang="en-IN" sz="2400" dirty="0" smtClean="0"/>
              <a:t>Example:</a:t>
            </a:r>
          </a:p>
          <a:p>
            <a:endParaRPr lang="en-IN" sz="2400" dirty="0" smtClean="0"/>
          </a:p>
          <a:p>
            <a:r>
              <a:rPr lang="en-IN" sz="2400" dirty="0" smtClean="0"/>
              <a:t>DROP PROCEDURE greetings;  </a:t>
            </a:r>
          </a:p>
          <a:p>
            <a:endParaRPr lang="en-IN" sz="24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5601533"/>
          </a:xfrm>
          <a:prstGeom prst="rect">
            <a:avLst/>
          </a:prstGeom>
          <a:noFill/>
        </p:spPr>
        <p:txBody>
          <a:bodyPr wrap="square" rtlCol="0">
            <a:spAutoFit/>
          </a:bodyPr>
          <a:lstStyle/>
          <a:p>
            <a:r>
              <a:rPr lang="en-IN" sz="2000" b="1" dirty="0" smtClean="0">
                <a:solidFill>
                  <a:srgbClr val="FF0000"/>
                </a:solidFill>
                <a:latin typeface="Verdana" pitchFamily="34" charset="0"/>
                <a:ea typeface="Verdana" pitchFamily="34" charset="0"/>
                <a:cs typeface="Verdana" pitchFamily="34" charset="0"/>
              </a:rPr>
              <a:t>Parameter Modes in PL/SQL Subprograms:</a:t>
            </a:r>
          </a:p>
          <a:p>
            <a:endParaRPr lang="en-IN" sz="2000" b="1" dirty="0" smtClean="0">
              <a:solidFill>
                <a:srgbClr val="FF0000"/>
              </a:solidFill>
              <a:latin typeface="Verdana" pitchFamily="34" charset="0"/>
              <a:ea typeface="Verdana" pitchFamily="34" charset="0"/>
              <a:cs typeface="Verdana" pitchFamily="34" charset="0"/>
            </a:endParaRPr>
          </a:p>
          <a:p>
            <a:pPr algn="just" fontAlgn="t"/>
            <a:r>
              <a:rPr lang="en-IN" sz="2000" b="1" dirty="0" smtClean="0">
                <a:latin typeface="Verdana" pitchFamily="34" charset="0"/>
                <a:ea typeface="Verdana" pitchFamily="34" charset="0"/>
                <a:cs typeface="Verdana" pitchFamily="34" charset="0"/>
              </a:rPr>
              <a:t>1. IN</a:t>
            </a:r>
            <a:r>
              <a:rPr lang="en-IN" sz="2000" dirty="0" smtClean="0">
                <a:latin typeface="Verdana" pitchFamily="34" charset="0"/>
                <a:ea typeface="Verdana" pitchFamily="34" charset="0"/>
                <a:cs typeface="Verdana" pitchFamily="34" charset="0"/>
              </a:rPr>
              <a:t>: An IN parameter lets you pass a value to the subprogram. </a:t>
            </a:r>
            <a:r>
              <a:rPr lang="en-IN" sz="2000" b="1" dirty="0" smtClean="0">
                <a:latin typeface="Verdana" pitchFamily="34" charset="0"/>
                <a:ea typeface="Verdana" pitchFamily="34" charset="0"/>
                <a:cs typeface="Verdana" pitchFamily="34" charset="0"/>
              </a:rPr>
              <a:t>It is a read-only parameter</a:t>
            </a:r>
            <a:r>
              <a:rPr lang="en-IN" sz="2000" dirty="0" smtClean="0">
                <a:latin typeface="Verdana" pitchFamily="34" charset="0"/>
                <a:ea typeface="Verdana" pitchFamily="34" charset="0"/>
                <a:cs typeface="Verdana" pitchFamily="34" charset="0"/>
              </a:rPr>
              <a:t>. Inside the subprogram, an IN parameter acts like a constant. It cannot be assigned a value. You can pass a constant, literal, initialized variable, or expression as an IN parameter. You can also initialize it to a default value.</a:t>
            </a:r>
          </a:p>
          <a:p>
            <a:pPr algn="just" fontAlgn="t"/>
            <a:endParaRPr lang="en-IN" sz="2000" dirty="0" smtClean="0">
              <a:latin typeface="Verdana" pitchFamily="34" charset="0"/>
              <a:ea typeface="Verdana" pitchFamily="34" charset="0"/>
              <a:cs typeface="Verdana" pitchFamily="34" charset="0"/>
            </a:endParaRPr>
          </a:p>
          <a:p>
            <a:pPr algn="just" fontAlgn="t"/>
            <a:r>
              <a:rPr lang="en-IN" sz="2000" b="1" dirty="0" smtClean="0">
                <a:latin typeface="Verdana" pitchFamily="34" charset="0"/>
                <a:ea typeface="Verdana" pitchFamily="34" charset="0"/>
                <a:cs typeface="Verdana" pitchFamily="34" charset="0"/>
              </a:rPr>
              <a:t>2</a:t>
            </a:r>
            <a:r>
              <a:rPr lang="en-IN" sz="2000" dirty="0" smtClean="0">
                <a:latin typeface="Verdana" pitchFamily="34" charset="0"/>
                <a:ea typeface="Verdana" pitchFamily="34" charset="0"/>
                <a:cs typeface="Verdana" pitchFamily="34" charset="0"/>
              </a:rPr>
              <a:t>. </a:t>
            </a:r>
            <a:r>
              <a:rPr lang="en-IN" sz="2000" b="1" dirty="0" smtClean="0">
                <a:latin typeface="Verdana" pitchFamily="34" charset="0"/>
                <a:ea typeface="Verdana" pitchFamily="34" charset="0"/>
                <a:cs typeface="Verdana" pitchFamily="34" charset="0"/>
              </a:rPr>
              <a:t>OUT: </a:t>
            </a:r>
            <a:r>
              <a:rPr lang="en-IN" sz="2000" dirty="0" smtClean="0">
                <a:latin typeface="Verdana" pitchFamily="34" charset="0"/>
                <a:ea typeface="Verdana" pitchFamily="34" charset="0"/>
                <a:cs typeface="Verdana" pitchFamily="34" charset="0"/>
              </a:rPr>
              <a:t>An OUT parameter returns a value to the calling program. Inside the subprogram, an OUT parameter acts like a variable. You can change its value and reference the value after assigning it. </a:t>
            </a:r>
          </a:p>
          <a:p>
            <a:pPr algn="just" fontAlgn="t"/>
            <a:endParaRPr lang="en-IN" sz="2000" dirty="0" smtClean="0">
              <a:latin typeface="Verdana" pitchFamily="34" charset="0"/>
              <a:ea typeface="Verdana" pitchFamily="34" charset="0"/>
              <a:cs typeface="Verdana" pitchFamily="34" charset="0"/>
            </a:endParaRPr>
          </a:p>
          <a:p>
            <a:pPr marL="457200" indent="-457200" algn="just" fontAlgn="t"/>
            <a:r>
              <a:rPr lang="en-IN" sz="2000" b="1" dirty="0" smtClean="0">
                <a:latin typeface="Verdana" pitchFamily="34" charset="0"/>
                <a:ea typeface="Verdana" pitchFamily="34" charset="0"/>
                <a:cs typeface="Verdana" pitchFamily="34" charset="0"/>
              </a:rPr>
              <a:t>3. IN OUT</a:t>
            </a:r>
            <a:r>
              <a:rPr lang="en-IN" sz="2000" dirty="0" smtClean="0">
                <a:latin typeface="Verdana" pitchFamily="34" charset="0"/>
                <a:ea typeface="Verdana" pitchFamily="34" charset="0"/>
                <a:cs typeface="Verdana" pitchFamily="34" charset="0"/>
              </a:rPr>
              <a:t> :An </a:t>
            </a:r>
            <a:r>
              <a:rPr lang="en-IN" sz="2000" b="1" dirty="0" smtClean="0">
                <a:latin typeface="Verdana" pitchFamily="34" charset="0"/>
                <a:ea typeface="Verdana" pitchFamily="34" charset="0"/>
                <a:cs typeface="Verdana" pitchFamily="34" charset="0"/>
              </a:rPr>
              <a:t>IN OUT</a:t>
            </a:r>
            <a:r>
              <a:rPr lang="en-IN" sz="2000" dirty="0" smtClean="0">
                <a:latin typeface="Verdana" pitchFamily="34" charset="0"/>
                <a:ea typeface="Verdana" pitchFamily="34" charset="0"/>
                <a:cs typeface="Verdana" pitchFamily="34" charset="0"/>
              </a:rPr>
              <a:t> parameter passes an initial value to a subprogram and returns an updated value to the caller. It can be assigned a value and the value can be read.</a:t>
            </a:r>
          </a:p>
          <a:p>
            <a:pPr marL="342900" indent="-342900">
              <a:buAutoNum type="arabicPlain" startAt="3"/>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IN &amp; OUT Mode Example 1</a:t>
            </a:r>
          </a:p>
          <a:p>
            <a:r>
              <a:rPr lang="en-IN" dirty="0" smtClean="0">
                <a:latin typeface="Verdana" pitchFamily="34" charset="0"/>
                <a:ea typeface="Verdana" pitchFamily="34" charset="0"/>
                <a:cs typeface="Verdana" pitchFamily="34" charset="0"/>
              </a:rPr>
              <a:t>This program finds the minimum of two values. Here, the procedure takes two numbers using the IN mode and returns their minimum using the OUT parameters.</a:t>
            </a:r>
          </a:p>
          <a:p>
            <a:r>
              <a:rPr lang="en-IN" dirty="0" smtClean="0"/>
              <a:t>DECLARE </a:t>
            </a:r>
          </a:p>
          <a:p>
            <a:r>
              <a:rPr lang="en-IN" dirty="0" smtClean="0"/>
              <a:t>    a number;</a:t>
            </a:r>
          </a:p>
          <a:p>
            <a:r>
              <a:rPr lang="en-IN" dirty="0" smtClean="0"/>
              <a:t>    b number;</a:t>
            </a:r>
          </a:p>
          <a:p>
            <a:r>
              <a:rPr lang="en-IN" dirty="0" smtClean="0"/>
              <a:t>    c number;</a:t>
            </a:r>
          </a:p>
          <a:p>
            <a:r>
              <a:rPr lang="en-IN" dirty="0" smtClean="0"/>
              <a:t> PROCEDURE </a:t>
            </a:r>
            <a:r>
              <a:rPr lang="en-IN" dirty="0" err="1" smtClean="0"/>
              <a:t>findMin</a:t>
            </a:r>
            <a:r>
              <a:rPr lang="en-IN" dirty="0" smtClean="0"/>
              <a:t>(x IN number, y IN number, z OUT number)</a:t>
            </a:r>
          </a:p>
          <a:p>
            <a:r>
              <a:rPr lang="en-IN" dirty="0" smtClean="0"/>
              <a:t> IS</a:t>
            </a:r>
          </a:p>
          <a:p>
            <a:r>
              <a:rPr lang="en-IN" dirty="0" smtClean="0"/>
              <a:t> BEGIN</a:t>
            </a:r>
          </a:p>
          <a:p>
            <a:r>
              <a:rPr lang="en-IN" dirty="0" smtClean="0"/>
              <a:t>     IF x &lt; y </a:t>
            </a:r>
          </a:p>
          <a:p>
            <a:r>
              <a:rPr lang="en-IN" dirty="0" smtClean="0"/>
              <a:t>        THEN</a:t>
            </a:r>
          </a:p>
          <a:p>
            <a:r>
              <a:rPr lang="en-IN" dirty="0" smtClean="0"/>
              <a:t>            	z:= x;</a:t>
            </a:r>
          </a:p>
          <a:p>
            <a:r>
              <a:rPr lang="en-IN" dirty="0" smtClean="0"/>
              <a:t> ELSE</a:t>
            </a:r>
          </a:p>
          <a:p>
            <a:r>
              <a:rPr lang="en-IN" dirty="0" smtClean="0"/>
              <a:t> 	z:= y;</a:t>
            </a:r>
          </a:p>
          <a:p>
            <a:r>
              <a:rPr lang="en-IN" dirty="0" smtClean="0"/>
              <a:t>    END IF;</a:t>
            </a:r>
          </a:p>
          <a:p>
            <a:r>
              <a:rPr lang="en-IN" dirty="0" smtClean="0"/>
              <a:t> END; </a:t>
            </a:r>
          </a:p>
          <a:p>
            <a:r>
              <a:rPr lang="en-IN" dirty="0" smtClean="0"/>
              <a:t>BEGIN</a:t>
            </a:r>
          </a:p>
          <a:p>
            <a:r>
              <a:rPr lang="en-IN" dirty="0" smtClean="0"/>
              <a:t>     a:= 23;</a:t>
            </a:r>
          </a:p>
          <a:p>
            <a:r>
              <a:rPr lang="en-IN" dirty="0" smtClean="0"/>
              <a:t>      b:= 45; </a:t>
            </a:r>
          </a:p>
          <a:p>
            <a:r>
              <a:rPr lang="en-IN" dirty="0" smtClean="0"/>
              <a:t>      </a:t>
            </a:r>
            <a:r>
              <a:rPr lang="en-IN" dirty="0" err="1" smtClean="0"/>
              <a:t>findMin</a:t>
            </a:r>
            <a:r>
              <a:rPr lang="en-IN" dirty="0" smtClean="0"/>
              <a:t>(a, b, c); </a:t>
            </a:r>
          </a:p>
          <a:p>
            <a:r>
              <a:rPr lang="en-IN" dirty="0" err="1" smtClean="0"/>
              <a:t>dbms_output.put_line</a:t>
            </a:r>
            <a:r>
              <a:rPr lang="en-IN" dirty="0" smtClean="0"/>
              <a:t>(' Minimum of (23, 45) : ' || c); </a:t>
            </a:r>
          </a:p>
          <a:p>
            <a:r>
              <a:rPr lang="en-IN" dirty="0" smtClean="0"/>
              <a:t>END; </a:t>
            </a:r>
            <a:endParaRPr lang="en-IN"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764704"/>
            <a:ext cx="7704856" cy="3416320"/>
          </a:xfrm>
          <a:prstGeom prst="rect">
            <a:avLst/>
          </a:prstGeom>
          <a:noFill/>
        </p:spPr>
        <p:txBody>
          <a:bodyPr wrap="square" rtlCol="0">
            <a:spAutoFit/>
          </a:bodyPr>
          <a:lstStyle/>
          <a:p>
            <a:r>
              <a:rPr lang="en-IN" dirty="0" smtClean="0"/>
              <a:t>DECLARE</a:t>
            </a:r>
          </a:p>
          <a:p>
            <a:r>
              <a:rPr lang="en-IN" dirty="0" smtClean="0"/>
              <a:t>      a number;</a:t>
            </a:r>
          </a:p>
          <a:p>
            <a:r>
              <a:rPr lang="en-IN" dirty="0" smtClean="0"/>
              <a:t> PROCEDURE </a:t>
            </a:r>
            <a:r>
              <a:rPr lang="en-IN" dirty="0" err="1" smtClean="0"/>
              <a:t>squareNum</a:t>
            </a:r>
            <a:r>
              <a:rPr lang="en-IN" dirty="0" smtClean="0"/>
              <a:t>(x IN OUT number) </a:t>
            </a:r>
          </a:p>
          <a:p>
            <a:r>
              <a:rPr lang="en-IN" dirty="0" smtClean="0"/>
              <a:t>IS</a:t>
            </a:r>
          </a:p>
          <a:p>
            <a:r>
              <a:rPr lang="en-IN" dirty="0" smtClean="0"/>
              <a:t> BEGIN</a:t>
            </a:r>
          </a:p>
          <a:p>
            <a:r>
              <a:rPr lang="en-IN" dirty="0" smtClean="0"/>
              <a:t>        x := x * x;</a:t>
            </a:r>
          </a:p>
          <a:p>
            <a:r>
              <a:rPr lang="en-IN" dirty="0" smtClean="0"/>
              <a:t> END;</a:t>
            </a:r>
          </a:p>
          <a:p>
            <a:r>
              <a:rPr lang="en-IN" dirty="0" smtClean="0"/>
              <a:t> BEGIN</a:t>
            </a:r>
          </a:p>
          <a:p>
            <a:r>
              <a:rPr lang="en-IN" dirty="0" smtClean="0"/>
              <a:t>      a:= 23;</a:t>
            </a:r>
          </a:p>
          <a:p>
            <a:r>
              <a:rPr lang="en-IN" dirty="0" smtClean="0"/>
              <a:t>      </a:t>
            </a:r>
            <a:r>
              <a:rPr lang="en-IN" dirty="0" err="1" smtClean="0"/>
              <a:t>squareNum</a:t>
            </a:r>
            <a:r>
              <a:rPr lang="en-IN" dirty="0" smtClean="0"/>
              <a:t>(a);</a:t>
            </a:r>
          </a:p>
          <a:p>
            <a:r>
              <a:rPr lang="en-IN" dirty="0" smtClean="0"/>
              <a:t>      </a:t>
            </a:r>
            <a:r>
              <a:rPr lang="en-IN" dirty="0" err="1" smtClean="0"/>
              <a:t>dbms_output.put_line</a:t>
            </a:r>
            <a:r>
              <a:rPr lang="en-IN" dirty="0" smtClean="0"/>
              <a:t>(' Square of (23): ' || a);</a:t>
            </a:r>
          </a:p>
          <a:p>
            <a:r>
              <a:rPr lang="en-IN" dirty="0" smtClean="0"/>
              <a:t> END;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624</Words>
  <Application>Microsoft Office PowerPoint</Application>
  <PresentationFormat>On-screen Show (4:3)</PresentationFormat>
  <Paragraphs>161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DataBase Management System Lab (4CS4-22)  Experiment No. -10 13-7-2021(Saturday) Topic to be covered :   Procedures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System Lab (4CS4-22)  Experiment No. -4 17-5-2021(Monday) Topic to be covered :   Aggregate Functions in SQL     </dc:title>
  <dc:creator>admin</dc:creator>
  <cp:lastModifiedBy>admin</cp:lastModifiedBy>
  <cp:revision>157</cp:revision>
  <dcterms:created xsi:type="dcterms:W3CDTF">2021-05-17T01:39:48Z</dcterms:created>
  <dcterms:modified xsi:type="dcterms:W3CDTF">2022-06-14T03:19:32Z</dcterms:modified>
</cp:coreProperties>
</file>