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8" r:id="rId2"/>
    <p:sldMasterId id="2147483672" r:id="rId3"/>
  </p:sldMasterIdLst>
  <p:notesMasterIdLst>
    <p:notesMasterId r:id="rId17"/>
  </p:notesMasterIdLst>
  <p:sldIdLst>
    <p:sldId id="26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4" r:id="rId15"/>
    <p:sldId id="269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21" Type="http://schemas.openxmlformats.org/officeDocument/2006/relationships/tableStyles" Target="tableStyle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10" Type="http://schemas.openxmlformats.org/officeDocument/2006/relationships/slide" Target="slides/slide7.xml" /><Relationship Id="rId19" Type="http://schemas.openxmlformats.org/officeDocument/2006/relationships/viewProps" Target="viewProps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AA789-A093-4488-8817-2D8F289CCB0F}" type="datetimeFigureOut"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0CDE-AAAA-4B3B-B0D6-4C87AAE03C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0" y="6583680"/>
            <a:ext cx="11704320" cy="822960"/>
          </a:xfrm>
        </p:spPr>
        <p:txBody>
          <a:bodyPr/>
          <a:lstStyle>
            <a:lvl1pPr marL="0" indent="0">
              <a:buFontTx/>
              <a:buNone/>
              <a:defRPr sz="2040"/>
            </a:lvl1pPr>
            <a:lvl2pPr>
              <a:buFontTx/>
              <a:buNone/>
              <a:defRPr sz="1440"/>
            </a:lvl2pPr>
            <a:lvl3pPr>
              <a:buFontTx/>
              <a:buNone/>
              <a:defRPr sz="1200"/>
            </a:lvl3pPr>
            <a:lvl4pPr>
              <a:buFontTx/>
              <a:buNone/>
              <a:defRPr sz="1080"/>
            </a:lvl4pPr>
            <a:lvl5pPr>
              <a:buFontTx/>
              <a:buNone/>
              <a:defRPr sz="108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4630" y="5486400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9" name="Rectangle 8"/>
          <p:cNvSpPr/>
          <p:nvPr/>
        </p:nvSpPr>
        <p:spPr>
          <a:xfrm>
            <a:off x="-14630" y="5596128"/>
            <a:ext cx="2340864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10" name="Rectangle 9"/>
          <p:cNvSpPr/>
          <p:nvPr/>
        </p:nvSpPr>
        <p:spPr>
          <a:xfrm>
            <a:off x="2472538" y="5585155"/>
            <a:ext cx="12157862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577840"/>
            <a:ext cx="11704320" cy="822960"/>
          </a:xfrm>
        </p:spPr>
        <p:txBody>
          <a:bodyPr anchor="ctr"/>
          <a:lstStyle>
            <a:lvl1pPr algn="l">
              <a:buNone/>
              <a:defRPr sz="336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2316480" y="0"/>
            <a:ext cx="160934" cy="82405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9997440" y="7498081"/>
            <a:ext cx="4267200" cy="438150"/>
          </a:xfrm>
        </p:spPr>
        <p:txBody>
          <a:bodyPr rtlCol="0"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600699"/>
            <a:ext cx="2316480" cy="796294"/>
          </a:xfrm>
        </p:spPr>
        <p:txBody>
          <a:bodyPr rtlCol="0"/>
          <a:lstStyle>
            <a:lvl1pPr>
              <a:defRPr sz="3360"/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560320" y="7497848"/>
            <a:ext cx="7315200" cy="43815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96922" y="0"/>
            <a:ext cx="12133478" cy="548274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84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5120" y="731520"/>
            <a:ext cx="3291840" cy="661987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1520"/>
            <a:ext cx="8900160" cy="661987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85120" y="7498083"/>
            <a:ext cx="3535680" cy="438150"/>
          </a:xfrm>
        </p:spPr>
        <p:txBody>
          <a:bodyPr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2" y="7497849"/>
            <a:ext cx="8917573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9754109" y="0"/>
            <a:ext cx="512064" cy="8229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8" name="Rectangle 7"/>
          <p:cNvSpPr/>
          <p:nvPr/>
        </p:nvSpPr>
        <p:spPr>
          <a:xfrm>
            <a:off x="9827261" y="731520"/>
            <a:ext cx="365760" cy="749808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9" name="Rectangle 8"/>
          <p:cNvSpPr/>
          <p:nvPr/>
        </p:nvSpPr>
        <p:spPr>
          <a:xfrm>
            <a:off x="9827261" y="0"/>
            <a:ext cx="365760" cy="64008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9690101" y="124459"/>
            <a:ext cx="640080" cy="391162"/>
          </a:xfrm>
        </p:spPr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7165238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-14630" y="7263994"/>
            <a:ext cx="3599078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1" name="Rectangle 10"/>
          <p:cNvSpPr/>
          <p:nvPr/>
        </p:nvSpPr>
        <p:spPr>
          <a:xfrm>
            <a:off x="3774643" y="7253021"/>
            <a:ext cx="10855757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79520" y="4846320"/>
            <a:ext cx="10363200" cy="21945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779520" y="7260044"/>
            <a:ext cx="10728960" cy="82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3120">
                <a:solidFill>
                  <a:srgbClr val="FFFFFF"/>
                </a:solidFill>
              </a:defRPr>
            </a:lvl1pPr>
            <a:lvl2pPr marL="548640" indent="0" algn="ctr">
              <a:buNone/>
            </a:lvl2pPr>
            <a:lvl3pPr marL="1097280" indent="0" algn="ctr">
              <a:buNone/>
            </a:lvl3pPr>
            <a:lvl4pPr marL="1645920" indent="0" algn="ctr">
              <a:buNone/>
            </a:lvl4pPr>
            <a:lvl5pPr marL="2194560" indent="0" algn="ctr">
              <a:buNone/>
            </a:lvl5pPr>
            <a:lvl6pPr marL="2743200" indent="0" algn="ctr">
              <a:buNone/>
            </a:lvl6pPr>
            <a:lvl7pPr marL="3291840" indent="0" algn="ctr">
              <a:buNone/>
            </a:lvl7pPr>
            <a:lvl8pPr marL="3840480" indent="0" algn="ctr">
              <a:buNone/>
            </a:lvl8pPr>
            <a:lvl9pPr marL="438912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21920" y="7282439"/>
            <a:ext cx="3291840" cy="822960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336629" y="283846"/>
            <a:ext cx="9387840" cy="4381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801600" y="274320"/>
            <a:ext cx="134112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237" y="274320"/>
            <a:ext cx="13045440" cy="118872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80237" y="1920240"/>
            <a:ext cx="13045440" cy="53949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3291841"/>
            <a:ext cx="11396981" cy="2007870"/>
          </a:xfrm>
        </p:spPr>
        <p:txBody>
          <a:bodyPr anchor="t"/>
          <a:lstStyle>
            <a:lvl1pPr marL="0" indent="0">
              <a:buNone/>
              <a:defRPr sz="3360">
                <a:solidFill>
                  <a:schemeClr val="tx2"/>
                </a:solidFill>
              </a:defRPr>
            </a:lvl1pPr>
            <a:lvl2pPr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828800"/>
            <a:ext cx="14630400" cy="1371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920240"/>
            <a:ext cx="2072640" cy="1188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2194560" y="1920240"/>
            <a:ext cx="12435840" cy="11887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20240"/>
            <a:ext cx="12192000" cy="1188720"/>
          </a:xfrm>
        </p:spPr>
        <p:txBody>
          <a:bodyPr/>
          <a:lstStyle>
            <a:lvl1pPr algn="l">
              <a:buNone/>
              <a:defRPr sz="528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03120"/>
            <a:ext cx="2072640" cy="842011"/>
          </a:xfrm>
        </p:spPr>
        <p:txBody>
          <a:bodyPr>
            <a:noAutofit/>
          </a:bodyPr>
          <a:lstStyle>
            <a:lvl1pPr>
              <a:defRPr sz="288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75360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51842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327660"/>
            <a:ext cx="13045440" cy="104394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753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6809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975360" y="2103120"/>
            <a:ext cx="6217920" cy="76809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7680960" y="2103120"/>
            <a:ext cx="6217920" cy="76809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498080"/>
            <a:ext cx="85344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7165238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10" name="Rectangle 9"/>
          <p:cNvSpPr/>
          <p:nvPr/>
        </p:nvSpPr>
        <p:spPr>
          <a:xfrm>
            <a:off x="-14630" y="7263994"/>
            <a:ext cx="3599078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11" name="Rectangle 10"/>
          <p:cNvSpPr/>
          <p:nvPr/>
        </p:nvSpPr>
        <p:spPr>
          <a:xfrm>
            <a:off x="3774643" y="7253021"/>
            <a:ext cx="10855757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79520" y="4846320"/>
            <a:ext cx="10363200" cy="21945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779520" y="7260044"/>
            <a:ext cx="10728960" cy="82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3120">
                <a:solidFill>
                  <a:srgbClr val="FFFFFF"/>
                </a:solidFill>
              </a:defRPr>
            </a:lvl1pPr>
            <a:lvl2pPr marL="548640" indent="0" algn="ctr">
              <a:buNone/>
            </a:lvl2pPr>
            <a:lvl3pPr marL="1097280" indent="0" algn="ctr">
              <a:buNone/>
            </a:lvl3pPr>
            <a:lvl4pPr marL="1645920" indent="0" algn="ctr">
              <a:buNone/>
            </a:lvl4pPr>
            <a:lvl5pPr marL="2194560" indent="0" algn="ctr">
              <a:buNone/>
            </a:lvl5pPr>
            <a:lvl6pPr marL="2743200" indent="0" algn="ctr">
              <a:buNone/>
            </a:lvl6pPr>
            <a:lvl7pPr marL="3291840" indent="0" algn="ctr">
              <a:buNone/>
            </a:lvl7pPr>
            <a:lvl8pPr marL="3840480" indent="0" algn="ctr">
              <a:buNone/>
            </a:lvl8pPr>
            <a:lvl9pPr marL="438912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21920" y="7282439"/>
            <a:ext cx="3291840" cy="822960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336629" y="283846"/>
            <a:ext cx="9387840" cy="4381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801600" y="274320"/>
            <a:ext cx="134112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27660"/>
            <a:ext cx="12923520" cy="1043940"/>
          </a:xfrm>
        </p:spPr>
        <p:txBody>
          <a:bodyPr anchor="ctr"/>
          <a:lstStyle>
            <a:lvl1pPr algn="l">
              <a:buNone/>
              <a:defRPr sz="528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103120"/>
            <a:ext cx="2560320" cy="521208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200"/>
              </a:spcAft>
              <a:buNone/>
              <a:defRPr sz="2160"/>
            </a:lvl1pPr>
            <a:lvl2pPr>
              <a:buNone/>
              <a:defRPr sz="1440"/>
            </a:lvl2pPr>
            <a:lvl3pPr>
              <a:buNone/>
              <a:defRPr sz="1200"/>
            </a:lvl3pPr>
            <a:lvl4pPr>
              <a:buNone/>
              <a:defRPr sz="1080"/>
            </a:lvl4pPr>
            <a:lvl5pPr>
              <a:buNone/>
              <a:defRPr sz="108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779520" y="2103120"/>
            <a:ext cx="10241280" cy="53035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0" y="6583680"/>
            <a:ext cx="11704320" cy="822960"/>
          </a:xfrm>
        </p:spPr>
        <p:txBody>
          <a:bodyPr/>
          <a:lstStyle>
            <a:lvl1pPr marL="0" indent="0">
              <a:buFontTx/>
              <a:buNone/>
              <a:defRPr sz="2040"/>
            </a:lvl1pPr>
            <a:lvl2pPr>
              <a:buFontTx/>
              <a:buNone/>
              <a:defRPr sz="1440"/>
            </a:lvl2pPr>
            <a:lvl3pPr>
              <a:buFontTx/>
              <a:buNone/>
              <a:defRPr sz="1200"/>
            </a:lvl3pPr>
            <a:lvl4pPr>
              <a:buFontTx/>
              <a:buNone/>
              <a:defRPr sz="1080"/>
            </a:lvl4pPr>
            <a:lvl5pPr>
              <a:buFontTx/>
              <a:buNone/>
              <a:defRPr sz="108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4630" y="5486400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-14630" y="5596128"/>
            <a:ext cx="2340864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2472538" y="5585155"/>
            <a:ext cx="12157862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577840"/>
            <a:ext cx="11704320" cy="822960"/>
          </a:xfrm>
        </p:spPr>
        <p:txBody>
          <a:bodyPr anchor="ctr"/>
          <a:lstStyle>
            <a:lvl1pPr algn="l">
              <a:buNone/>
              <a:defRPr sz="336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2316480" y="0"/>
            <a:ext cx="160934" cy="82405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9997440" y="7498081"/>
            <a:ext cx="4267200" cy="43815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600699"/>
            <a:ext cx="2316480" cy="796294"/>
          </a:xfrm>
        </p:spPr>
        <p:txBody>
          <a:bodyPr rtlCol="0"/>
          <a:lstStyle>
            <a:lvl1pPr>
              <a:defRPr sz="336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560320" y="7497848"/>
            <a:ext cx="7315200" cy="43815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96922" y="0"/>
            <a:ext cx="12133478" cy="548274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84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5120" y="731520"/>
            <a:ext cx="3291840" cy="661987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1520"/>
            <a:ext cx="8900160" cy="661987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85120" y="7498083"/>
            <a:ext cx="353568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2" y="7497849"/>
            <a:ext cx="8917573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9754109" y="0"/>
            <a:ext cx="512064" cy="8229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9827261" y="731520"/>
            <a:ext cx="365760" cy="749808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9827261" y="0"/>
            <a:ext cx="365760" cy="64008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9690101" y="124459"/>
            <a:ext cx="640080" cy="3911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237" y="274320"/>
            <a:ext cx="13045440" cy="118872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80237" y="1920240"/>
            <a:ext cx="13045440" cy="53949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3291841"/>
            <a:ext cx="11396981" cy="2007870"/>
          </a:xfrm>
        </p:spPr>
        <p:txBody>
          <a:bodyPr anchor="t"/>
          <a:lstStyle>
            <a:lvl1pPr marL="0" indent="0">
              <a:buNone/>
              <a:defRPr sz="3360">
                <a:solidFill>
                  <a:schemeClr val="tx2"/>
                </a:solidFill>
              </a:defRPr>
            </a:lvl1pPr>
            <a:lvl2pPr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828800"/>
            <a:ext cx="14630400" cy="1371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8" name="Rectangle 7"/>
          <p:cNvSpPr/>
          <p:nvPr/>
        </p:nvSpPr>
        <p:spPr>
          <a:xfrm>
            <a:off x="0" y="1920240"/>
            <a:ext cx="2072640" cy="1188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9" name="Rectangle 8"/>
          <p:cNvSpPr/>
          <p:nvPr/>
        </p:nvSpPr>
        <p:spPr>
          <a:xfrm>
            <a:off x="2194560" y="1920240"/>
            <a:ext cx="12435840" cy="11887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20240"/>
            <a:ext cx="12192000" cy="1188720"/>
          </a:xfrm>
        </p:spPr>
        <p:txBody>
          <a:bodyPr/>
          <a:lstStyle>
            <a:lvl1pPr algn="l">
              <a:buNone/>
              <a:defRPr sz="528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03120"/>
            <a:ext cx="2072640" cy="842011"/>
          </a:xfrm>
        </p:spPr>
        <p:txBody>
          <a:bodyPr>
            <a:noAutofit/>
          </a:bodyPr>
          <a:lstStyle>
            <a:lvl1pPr>
              <a:defRPr sz="2880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75360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51842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327660"/>
            <a:ext cx="13045440" cy="104394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753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6809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975360" y="2103120"/>
            <a:ext cx="6217920" cy="76809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7680960" y="2103120"/>
            <a:ext cx="6217920" cy="76809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498080"/>
            <a:ext cx="85344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27660"/>
            <a:ext cx="12923520" cy="1043940"/>
          </a:xfrm>
        </p:spPr>
        <p:txBody>
          <a:bodyPr anchor="ctr"/>
          <a:lstStyle>
            <a:lvl1pPr algn="l">
              <a:buNone/>
              <a:defRPr sz="528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103120"/>
            <a:ext cx="2560320" cy="521208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200"/>
              </a:spcAft>
              <a:buNone/>
              <a:defRPr sz="2160"/>
            </a:lvl1pPr>
            <a:lvl2pPr>
              <a:buNone/>
              <a:defRPr sz="1440"/>
            </a:lvl2pPr>
            <a:lvl3pPr>
              <a:buNone/>
              <a:defRPr sz="1200"/>
            </a:lvl3pPr>
            <a:lvl4pPr>
              <a:buNone/>
              <a:defRPr sz="1080"/>
            </a:lvl4pPr>
            <a:lvl5pPr>
              <a:buNone/>
              <a:defRPr sz="108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779520" y="2103120"/>
            <a:ext cx="10241280" cy="53035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 /><Relationship Id="rId3" Type="http://schemas.openxmlformats.org/officeDocument/2006/relationships/slideLayout" Target="../slideLayouts/slideLayout4.xml" /><Relationship Id="rId7" Type="http://schemas.openxmlformats.org/officeDocument/2006/relationships/slideLayout" Target="../slideLayouts/slideLayout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3.xml" /><Relationship Id="rId1" Type="http://schemas.openxmlformats.org/officeDocument/2006/relationships/slideLayout" Target="../slideLayouts/slideLayout2.xml" /><Relationship Id="rId6" Type="http://schemas.openxmlformats.org/officeDocument/2006/relationships/slideLayout" Target="../slideLayouts/slideLayout7.xml" /><Relationship Id="rId11" Type="http://schemas.openxmlformats.org/officeDocument/2006/relationships/slideLayout" Target="../slideLayouts/slideLayout12.xml" /><Relationship Id="rId5" Type="http://schemas.openxmlformats.org/officeDocument/2006/relationships/slideLayout" Target="../slideLayouts/slideLayout6.xml" /><Relationship Id="rId10" Type="http://schemas.openxmlformats.org/officeDocument/2006/relationships/slideLayout" Target="../slideLayouts/slideLayout11.xml" /><Relationship Id="rId4" Type="http://schemas.openxmlformats.org/officeDocument/2006/relationships/slideLayout" Target="../slideLayouts/slideLayout5.xml" /><Relationship Id="rId9" Type="http://schemas.openxmlformats.org/officeDocument/2006/relationships/slideLayout" Target="../slideLayouts/slideLayout1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75360" y="274320"/>
            <a:ext cx="13045440" cy="11887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80237" y="1920240"/>
            <a:ext cx="13045440" cy="5431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753600" y="7498081"/>
            <a:ext cx="4267200" cy="43815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75361" y="7497848"/>
            <a:ext cx="8673733" cy="43815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481328"/>
            <a:ext cx="14630400" cy="38404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8" name="Rectangle 7"/>
          <p:cNvSpPr/>
          <p:nvPr/>
        </p:nvSpPr>
        <p:spPr>
          <a:xfrm>
            <a:off x="0" y="1536192"/>
            <a:ext cx="853440" cy="274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9" name="Rectangle 8"/>
          <p:cNvSpPr/>
          <p:nvPr/>
        </p:nvSpPr>
        <p:spPr>
          <a:xfrm>
            <a:off x="944880" y="1536192"/>
            <a:ext cx="13685520" cy="2743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526667"/>
            <a:ext cx="853440" cy="293371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680" b="1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28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rtl="0" eaLnBrk="1" latinLnBrk="0" hangingPunct="1">
        <a:spcBef>
          <a:spcPts val="840"/>
        </a:spcBef>
        <a:buClr>
          <a:schemeClr val="accent2"/>
        </a:buClr>
        <a:buSzPct val="60000"/>
        <a:buFont typeface="Wingdings"/>
        <a:buChar char=""/>
        <a:defRPr kumimoji="0" sz="3480" kern="1200">
          <a:solidFill>
            <a:schemeClr val="tx1"/>
          </a:solidFill>
          <a:latin typeface="+mn-lt"/>
          <a:ea typeface="+mn-ea"/>
          <a:cs typeface="+mn-cs"/>
        </a:defRPr>
      </a:lvl1pPr>
      <a:lvl2pPr marL="768096" indent="-329184" algn="l" rtl="0" eaLnBrk="1" latinLnBrk="0" hangingPunct="1">
        <a:spcBef>
          <a:spcPts val="660"/>
        </a:spcBef>
        <a:buClr>
          <a:schemeClr val="accent1"/>
        </a:buClr>
        <a:buSzPct val="70000"/>
        <a:buFont typeface="Wingdings 2"/>
        <a:buChar char=""/>
        <a:defRPr kumimoji="0"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rtl="0" eaLnBrk="1" latinLnBrk="0" hangingPunct="1">
        <a:spcBef>
          <a:spcPts val="600"/>
        </a:spcBef>
        <a:buClr>
          <a:schemeClr val="accent2"/>
        </a:buClr>
        <a:buSzPct val="75000"/>
        <a:buFont typeface="Wingdings"/>
        <a:buChar char=""/>
        <a:defRPr kumimoji="0"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74320" algn="l" rtl="0" eaLnBrk="1" latinLnBrk="0" hangingPunct="1">
        <a:spcBef>
          <a:spcPts val="48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74320" algn="l" rtl="0" eaLnBrk="1" latinLnBrk="0" hangingPunct="1">
        <a:spcBef>
          <a:spcPts val="48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23744" indent="-27432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7432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82112" indent="-27432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511296" indent="-27432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75360" y="274320"/>
            <a:ext cx="13045440" cy="11887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80237" y="1920240"/>
            <a:ext cx="13045440" cy="5431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753600" y="7498081"/>
            <a:ext cx="4267200" cy="43815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75361" y="7497848"/>
            <a:ext cx="8673733" cy="43815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481328"/>
            <a:ext cx="14630400" cy="38404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536192"/>
            <a:ext cx="853440" cy="274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944880" y="1536192"/>
            <a:ext cx="13685520" cy="2743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526667"/>
            <a:ext cx="853440" cy="293371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68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28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rtl="0" eaLnBrk="1" latinLnBrk="0" hangingPunct="1">
        <a:spcBef>
          <a:spcPts val="840"/>
        </a:spcBef>
        <a:buClr>
          <a:schemeClr val="accent2"/>
        </a:buClr>
        <a:buSzPct val="60000"/>
        <a:buFont typeface="Wingdings"/>
        <a:buChar char=""/>
        <a:defRPr kumimoji="0" sz="3480" kern="1200">
          <a:solidFill>
            <a:schemeClr val="tx1"/>
          </a:solidFill>
          <a:latin typeface="+mn-lt"/>
          <a:ea typeface="+mn-ea"/>
          <a:cs typeface="+mn-cs"/>
        </a:defRPr>
      </a:lvl1pPr>
      <a:lvl2pPr marL="768096" indent="-329184" algn="l" rtl="0" eaLnBrk="1" latinLnBrk="0" hangingPunct="1">
        <a:spcBef>
          <a:spcPts val="660"/>
        </a:spcBef>
        <a:buClr>
          <a:schemeClr val="accent1"/>
        </a:buClr>
        <a:buSzPct val="70000"/>
        <a:buFont typeface="Wingdings 2"/>
        <a:buChar char=""/>
        <a:defRPr kumimoji="0"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rtl="0" eaLnBrk="1" latinLnBrk="0" hangingPunct="1">
        <a:spcBef>
          <a:spcPts val="600"/>
        </a:spcBef>
        <a:buClr>
          <a:schemeClr val="accent2"/>
        </a:buClr>
        <a:buSzPct val="75000"/>
        <a:buFont typeface="Wingdings"/>
        <a:buChar char=""/>
        <a:defRPr kumimoji="0"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74320" algn="l" rtl="0" eaLnBrk="1" latinLnBrk="0" hangingPunct="1">
        <a:spcBef>
          <a:spcPts val="48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74320" algn="l" rtl="0" eaLnBrk="1" latinLnBrk="0" hangingPunct="1">
        <a:spcBef>
          <a:spcPts val="48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23744" indent="-27432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7432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82112" indent="-27432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511296" indent="-27432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95126" y="1821349"/>
            <a:ext cx="762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Engineering </a:t>
            </a:r>
            <a:endParaRPr lang="en-IN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766" y="2281684"/>
            <a:ext cx="13973069" cy="53522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100" b="1" dirty="0">
                <a:solidFill>
                  <a:srgbClr val="0000CC"/>
                </a:solidFill>
                <a:latin typeface="Verdana"/>
                <a:ea typeface="Verdana"/>
                <a:cs typeface="Verdana" pitchFamily="34" charset="0"/>
              </a:rPr>
              <a:t>Main Presentation</a:t>
            </a:r>
            <a:endParaRPr lang="en-US" sz="31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100" b="1" dirty="0">
                <a:solidFill>
                  <a:srgbClr val="000000"/>
                </a:solidFill>
                <a:latin typeface="Verdana"/>
                <a:ea typeface="Verdana"/>
                <a:cs typeface="Verdana" pitchFamily="34" charset="0"/>
              </a:rPr>
              <a:t>Under</a:t>
            </a:r>
            <a:endParaRPr lang="en-US" sz="3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3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100" b="1" dirty="0">
                <a:solidFill>
                  <a:srgbClr val="0000CC"/>
                </a:solidFill>
                <a:latin typeface="Verdana"/>
                <a:ea typeface="Verdana"/>
                <a:cs typeface="Verdana" pitchFamily="34" charset="0"/>
              </a:rPr>
              <a:t>Industrial Training Presentation(3CS7-30)</a:t>
            </a:r>
            <a:endParaRPr lang="en-US" sz="3100" b="1" dirty="0">
              <a:solidFill>
                <a:srgbClr val="000000"/>
              </a:solidFill>
              <a:latin typeface="Verdana"/>
              <a:ea typeface="Verdana"/>
              <a:cs typeface="Verdana" pitchFamily="34" charset="0"/>
            </a:endParaRPr>
          </a:p>
          <a:p>
            <a:pPr algn="ctr"/>
            <a:endParaRPr lang="en-US" sz="3120" dirty="0"/>
          </a:p>
          <a:p>
            <a:pPr algn="ctr"/>
            <a:endParaRPr lang="en-US" sz="3120" dirty="0"/>
          </a:p>
          <a:p>
            <a:pPr algn="ctr"/>
            <a:endParaRPr lang="en-US" sz="3100" b="1" dirty="0">
              <a:latin typeface="Verdana"/>
              <a:ea typeface="Verdana"/>
            </a:endParaRPr>
          </a:p>
          <a:p>
            <a:pPr algn="ctr"/>
            <a:r>
              <a:rPr lang="en-US" sz="3100" b="1" dirty="0">
                <a:latin typeface="Verdana"/>
                <a:ea typeface="Verdana"/>
              </a:rPr>
              <a:t>Session-2023-24(Odd) </a:t>
            </a:r>
            <a:endParaRPr lang="en-US" dirty="0"/>
          </a:p>
          <a:p>
            <a:pPr algn="ctr"/>
            <a:endParaRPr lang="en-US" sz="3100" dirty="0"/>
          </a:p>
          <a:p>
            <a:pPr algn="ctr"/>
            <a:endParaRPr lang="en-US" sz="3120" dirty="0"/>
          </a:p>
          <a:p>
            <a:pPr algn="ctr"/>
            <a:endParaRPr lang="en-IN" sz="312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Google Shape;86;p1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2803" y="4237894"/>
            <a:ext cx="1463040" cy="11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257390" y="6686570"/>
            <a:ext cx="4543457" cy="2037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920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by </a:t>
            </a: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Student Name: ISHU KUMAR</a:t>
            </a: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Student Name: KAPIL VINAYAK</a:t>
            </a: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Student Name: JATIN SHARMA</a:t>
            </a: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Section: 7CS-B</a:t>
            </a:r>
            <a:endParaRPr 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3120" dirty="0"/>
          </a:p>
        </p:txBody>
      </p:sp>
      <p:sp>
        <p:nvSpPr>
          <p:cNvPr id="15" name="TextBox 14"/>
          <p:cNvSpPr txBox="1"/>
          <p:nvPr/>
        </p:nvSpPr>
        <p:spPr>
          <a:xfrm>
            <a:off x="7829554" y="6728583"/>
            <a:ext cx="4972046" cy="1640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920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to</a:t>
            </a: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Faculty Name: SHIKHA GAUTAM</a:t>
            </a:r>
          </a:p>
          <a:p>
            <a:endParaRPr lang="en-US" sz="3120" dirty="0"/>
          </a:p>
          <a:p>
            <a:endParaRPr lang="en-IN" sz="312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A9C1-8515-F8DE-3728-9B1207ECC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53" y="79604"/>
            <a:ext cx="9937104" cy="13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1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0439720-B9A8-EA43-A253-2C7D99EF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43275"/>
            <a:ext cx="2743200" cy="15430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E7EF2F9-D816-5AF2-EDC4-C6A09D3E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408" y="-80232"/>
            <a:ext cx="16953875" cy="95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64AB52-919E-0C2D-54E3-EBB5004A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" y="469"/>
            <a:ext cx="14615408" cy="82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sz="quarter" idx="1"/>
          </p:nvPr>
        </p:nvSpPr>
        <p:spPr>
          <a:xfrm>
            <a:off x="1400411" y="2704370"/>
            <a:ext cx="11178226" cy="51432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0" tIns="54840" rIns="109710" bIns="54840" anchor="t" anchorCtr="0">
            <a:noAutofit/>
          </a:bodyPr>
          <a:lstStyle/>
          <a:p>
            <a:pPr marL="411480" indent="-411480">
              <a:spcBef>
                <a:spcPts val="0"/>
              </a:spcBef>
              <a:buSzPts val="9660"/>
              <a:buNone/>
            </a:pPr>
            <a:r>
              <a:rPr lang="en-US" sz="16550" dirty="0"/>
              <a:t>Thank you</a:t>
            </a:r>
            <a:r>
              <a:rPr lang="en-US" sz="8800" dirty="0">
                <a:solidFill>
                  <a:srgbClr val="444444"/>
                </a:solidFill>
                <a:ea typeface="+mn-lt"/>
                <a:cs typeface="+mn-lt"/>
              </a:rPr>
              <a:t>😊.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81834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6319600" y="2318823"/>
            <a:ext cx="8191583" cy="16663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AI-Powered Game Controller and Interaction System</a:t>
            </a:r>
            <a:r>
              <a:rPr lang="en-US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000" b="1" dirty="0">
              <a:latin typeface="Gelasio"/>
            </a:endParaRPr>
          </a:p>
        </p:txBody>
      </p:sp>
      <p:sp>
        <p:nvSpPr>
          <p:cNvPr id="5" name="Text 2"/>
          <p:cNvSpPr/>
          <p:nvPr/>
        </p:nvSpPr>
        <p:spPr>
          <a:xfrm>
            <a:off x="6319599" y="4581525"/>
            <a:ext cx="7477601" cy="33877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enorite" panose="020F0502020204030204" pitchFamily="34" charset="0"/>
                <a:ea typeface="Tenorite" panose="020F0502020204030204" pitchFamily="34" charset="0"/>
                <a:cs typeface="Tenorite" panose="020F0502020204030204" pitchFamily="34" charset="0"/>
              </a:rPr>
              <a:t>Discover how we integrated pose detection deep learning model </a:t>
            </a:r>
            <a:r>
              <a:rPr lang="en-US" sz="2400">
                <a:solidFill>
                  <a:srgbClr val="272525"/>
                </a:solidFill>
                <a:latin typeface="Tenorite" panose="020F0502020204030204" pitchFamily="34" charset="0"/>
                <a:ea typeface="Tenorite" panose="020F0502020204030204" pitchFamily="34" charset="0"/>
                <a:cs typeface="Tenorite" panose="020F0502020204030204" pitchFamily="34" charset="0"/>
              </a:rPr>
              <a:t>into game </a:t>
            </a:r>
            <a:r>
              <a:rPr lang="en-US" sz="2400" dirty="0">
                <a:solidFill>
                  <a:srgbClr val="272525"/>
                </a:solidFill>
                <a:latin typeface="Tenorite" panose="020F0502020204030204" pitchFamily="34" charset="0"/>
                <a:ea typeface="Tenorite" panose="020F0502020204030204" pitchFamily="34" charset="0"/>
                <a:cs typeface="Tenorite" panose="020F0502020204030204" pitchFamily="34" charset="0"/>
              </a:rPr>
              <a:t>to take gaming to the next level with enhanced experiences and personalized challenges.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dirty="0">
              <a:solidFill>
                <a:srgbClr val="272525"/>
              </a:solidFill>
              <a:latin typeface="Tenorite" panose="020F0502020204030204" pitchFamily="34" charset="0"/>
              <a:ea typeface="Tenorite" panose="020F0502020204030204" pitchFamily="34" charset="0"/>
              <a:cs typeface="Tenorite" panose="020F0502020204030204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effectLst/>
                <a:latin typeface="Tenorite" panose="020F0502020204030204" pitchFamily="34" charset="0"/>
                <a:ea typeface="Tenorite" panose="020F0502020204030204" pitchFamily="34" charset="0"/>
                <a:cs typeface="Tenorite" panose="020F0502020204030204" pitchFamily="34" charset="0"/>
              </a:rPr>
              <a:t>Key features include gesture-based controls, voice commands, automated gameplay, chatbot integration, and application to online games, collectively offering a hands-free and engaging gaming experience.</a:t>
            </a:r>
            <a:endParaRPr lang="en-US" sz="2400" dirty="0">
              <a:latin typeface="Tenorite" panose="020F0502020204030204" pitchFamily="34" charset="0"/>
              <a:ea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666D1B-5AE8-F8CA-C025-E1638371093B}"/>
              </a:ext>
            </a:extLst>
          </p:cNvPr>
          <p:cNvSpPr>
            <a:spLocks noGrp="1"/>
          </p:cNvSpPr>
          <p:nvPr/>
        </p:nvSpPr>
        <p:spPr>
          <a:xfrm>
            <a:off x="6524933" y="341334"/>
            <a:ext cx="7451943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rgbClr val="000000"/>
                </a:solidFill>
                <a:latin typeface="Times New Roman"/>
                <a:cs typeface="Times New Roman"/>
              </a:rPr>
              <a:t>PROJECT TITLE</a:t>
            </a:r>
            <a:endParaRPr lang="en-IN" sz="66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88097" y="1121611"/>
            <a:ext cx="10462363" cy="694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latin typeface="Gelasio"/>
                <a:ea typeface="Gelasio" pitchFamily="34" charset="-122"/>
                <a:cs typeface="Gelasio" pitchFamily="34" charset="-120"/>
              </a:rPr>
              <a:t>Overview of Subway Surfers Game</a:t>
            </a:r>
            <a:endParaRPr lang="en-US" sz="4800" b="1" dirty="0">
              <a:latin typeface="Gelasio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88097" y="3274933"/>
            <a:ext cx="3331534" cy="3306049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510915"/>
            <a:ext cx="288871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i="1" u="sng" dirty="0">
                <a:solidFill>
                  <a:srgbClr val="272525"/>
                </a:solidFill>
                <a:latin typeface="Gelasio"/>
                <a:ea typeface="Gelasio"/>
                <a:cs typeface="Gelasio" pitchFamily="34" charset="-120"/>
              </a:rPr>
              <a:t>Gameplay Mechanics</a:t>
            </a:r>
            <a:endParaRPr lang="en-US" sz="2150" b="1" i="1" u="sng">
              <a:latin typeface="Gelasio"/>
              <a:ea typeface="Gelasio"/>
            </a:endParaRPr>
          </a:p>
        </p:txBody>
      </p:sp>
      <p:sp>
        <p:nvSpPr>
          <p:cNvPr id="7" name="Text 4"/>
          <p:cNvSpPr/>
          <p:nvPr/>
        </p:nvSpPr>
        <p:spPr>
          <a:xfrm>
            <a:off x="2273975" y="4117850"/>
            <a:ext cx="2898100" cy="214026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Subway Surfers is an endless runner game that challenges players to run through a subway while avoiding obstacles and collecting coins.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630228" y="3274933"/>
            <a:ext cx="3451086" cy="3318575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6209" y="3510915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i="1" u="sng" dirty="0">
                <a:solidFill>
                  <a:srgbClr val="272525"/>
                </a:solidFill>
                <a:latin typeface="Gelasio"/>
                <a:ea typeface="Gelasio"/>
                <a:cs typeface="Gelasio" pitchFamily="34" charset="-120"/>
              </a:rPr>
              <a:t>Objectives</a:t>
            </a:r>
            <a:endParaRPr lang="en-US" sz="2150" b="1" i="1" u="sng" dirty="0">
              <a:latin typeface="Gelasio"/>
              <a:ea typeface="Gelasio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866209" y="4105324"/>
            <a:ext cx="2898100" cy="224047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Players are tasked with running as far as possible, collecting coins, and unlocking new character skins and upgrades.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9222462" y="3274933"/>
            <a:ext cx="3381638" cy="3294474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8444" y="3510915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Popularity</a:t>
            </a:r>
            <a:endParaRPr lang="en-US" sz="2400" b="1" i="1" u="sng" dirty="0">
              <a:latin typeface="Times New Roman"/>
              <a:ea typeface="Gelasio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458444" y="4092798"/>
            <a:ext cx="2898100" cy="217784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With over 2 billion downloads, Subway Surfers has become one of the most successful mobile games of all time.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288514" y="763336"/>
            <a:ext cx="10368940" cy="694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Pose Detection in Deep Learning</a:t>
            </a:r>
            <a:endParaRPr lang="en-US" sz="4374" dirty="0">
              <a:cs typeface="Calibri" panose="020F0502020204030204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293054" y="2315408"/>
            <a:ext cx="44410" cy="47374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716709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4890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2750" y="253067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537579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i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Definition</a:t>
            </a:r>
            <a:endParaRPr lang="en-US" sz="2800" b="1" i="1" u="sng">
              <a:latin typeface="Times New Roman"/>
              <a:ea typeface="Gelasio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537258" y="3106936"/>
            <a:ext cx="4055150" cy="187254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Pose detection is the process of identifying and tracking human body movements in real-time using machine learning algorithms.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287631" y="3827562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599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890" y="364152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189304" y="3648432"/>
            <a:ext cx="3903839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800" b="1" i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Deep Learning</a:t>
            </a:r>
            <a:r>
              <a:rPr lang="en-US" sz="2800" b="1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 Model</a:t>
            </a:r>
            <a:endParaRPr lang="en-US" sz="2800" b="1">
              <a:latin typeface="Times New Roman"/>
              <a:ea typeface="Gelasio"/>
              <a:cs typeface="Times New Roman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2037993" y="4217789"/>
            <a:ext cx="4055150" cy="15547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We use OpenPose, a deep learning model that can identify 25 body parts and landmarks with high accuracy.</a:t>
            </a:r>
            <a:endParaRPr lang="en-US" sz="2400">
              <a:latin typeface="Times New Roman"/>
              <a:ea typeface="Lato"/>
              <a:cs typeface="Lato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565172" y="5374184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700" y="518814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195054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i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Applications</a:t>
            </a:r>
            <a:endParaRPr lang="en-US" sz="2800" b="1" i="1" u="sng">
              <a:latin typeface="Times New Roman"/>
              <a:ea typeface="Gelasio"/>
              <a:cs typeface="Calibri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537258" y="5764411"/>
            <a:ext cx="4055150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Pose detection has many applications, including gaming, fitness, and interactive art installations.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50519" y="667311"/>
            <a:ext cx="10554414" cy="1388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312F2B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Integration of Pose Detection in Subway Surfers</a:t>
            </a:r>
            <a:endParaRPr lang="en-US" sz="4400" dirty="0">
              <a:latin typeface="Times New Roman"/>
              <a:cs typeface="Times New Roman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15389"/>
            <a:ext cx="2760563" cy="35971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u="sng" dirty="0">
                <a:solidFill>
                  <a:srgbClr val="312F2B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Implementation</a:t>
            </a:r>
            <a:endParaRPr lang="en-US" sz="3200" b="1" u="sng" dirty="0">
              <a:latin typeface="Times New Roman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5584746"/>
            <a:ext cx="3295888" cy="226552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We integrate OpenPose into Subway Surfers to track player movements and detect gestures such as jumping, crouching, and dodging.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015508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u="sng" dirty="0">
                <a:solidFill>
                  <a:srgbClr val="312F2B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Accuracy</a:t>
            </a:r>
            <a:endParaRPr lang="en-US" sz="3200" b="1" u="sng" dirty="0">
              <a:latin typeface="Times New Roman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667137" y="5584865"/>
            <a:ext cx="3296007" cy="203538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With OpenPose, we achieve highly accurate pose detection, allowing for precise gameplay and personalized challenges.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015508"/>
            <a:ext cx="266035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u="sng" dirty="0">
                <a:solidFill>
                  <a:srgbClr val="312F2B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Customization</a:t>
            </a:r>
            <a:endParaRPr lang="en-US" sz="3200" b="1" u="sng" dirty="0">
              <a:latin typeface="Times New Roman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296400" y="5584865"/>
            <a:ext cx="3296007" cy="217784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Players can customize their gameplay by adjusting the sensitivity of the pose detection model to fit their individual preferences.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403116" y="206766"/>
            <a:ext cx="9970280" cy="1388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>
                <a:latin typeface="Times New Roman"/>
                <a:ea typeface="Gelasio"/>
                <a:cs typeface="Gelasio" pitchFamily="34" charset="-120"/>
              </a:rPr>
              <a:t>Advantages of Playing Subway Surfers With AI</a:t>
            </a:r>
            <a:endParaRPr lang="en-US" sz="4400" b="1" dirty="0">
              <a:latin typeface="Times New Roman"/>
              <a:ea typeface="Gelasio"/>
            </a:endParaRPr>
          </a:p>
        </p:txBody>
      </p:sp>
      <p:sp>
        <p:nvSpPr>
          <p:cNvPr id="5" name="Shape 2"/>
          <p:cNvSpPr/>
          <p:nvPr/>
        </p:nvSpPr>
        <p:spPr>
          <a:xfrm>
            <a:off x="4979314" y="23153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5156837" y="235697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5801637" y="2266361"/>
            <a:ext cx="2905601" cy="6943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Enhanced Gaming Experience</a:t>
            </a:r>
            <a:endParaRPr lang="en-US" sz="2800" u="sng" dirty="0">
              <a:latin typeface="Times New Roman"/>
              <a:ea typeface="Gelasio"/>
            </a:endParaRPr>
          </a:p>
        </p:txBody>
      </p:sp>
      <p:sp>
        <p:nvSpPr>
          <p:cNvPr id="8" name="Text 5"/>
          <p:cNvSpPr/>
          <p:nvPr/>
        </p:nvSpPr>
        <p:spPr>
          <a:xfrm>
            <a:off x="5851741" y="3157852"/>
            <a:ext cx="3456745" cy="21731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With AI, players enjoy more responsive gameplay, smoother animations, and dynamic challenges.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9" name="Shape 6"/>
          <p:cNvSpPr/>
          <p:nvPr/>
        </p:nvSpPr>
        <p:spPr>
          <a:xfrm>
            <a:off x="9706022" y="24029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760476" y="235697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641078" y="2216257"/>
            <a:ext cx="3381590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u="sng" dirty="0">
                <a:solidFill>
                  <a:srgbClr val="272525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Improved Accuracy and Efficiency</a:t>
            </a:r>
            <a:endParaRPr lang="en-US" sz="2800" u="sng" dirty="0">
              <a:latin typeface="Times New Roman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703709" y="3207956"/>
            <a:ext cx="3243803" cy="180991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Pose detection allows for more accurate and efficient control of the game, reducing error and frustration.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5154679" y="60023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5225470" y="601897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290151" y="6016046"/>
            <a:ext cx="6022200" cy="42234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Personalized Gameplay and Challenges</a:t>
            </a:r>
            <a:endParaRPr lang="en-US" sz="2800" u="sng" dirty="0">
              <a:latin typeface="Times New Roman"/>
              <a:ea typeface="Gelasio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390359" y="6610455"/>
            <a:ext cx="6755487" cy="106153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With customizable sensitivity settings, players can tailor the game to their individual skill level and preferences</a:t>
            </a:r>
            <a:r>
              <a:rPr lang="en-US" sz="1750" dirty="0">
                <a:solidFill>
                  <a:srgbClr val="272525"/>
                </a:solidFill>
                <a:latin typeface="Lato"/>
                <a:ea typeface="Lato"/>
                <a:cs typeface="Lato"/>
              </a:rPr>
              <a:t>.</a:t>
            </a:r>
            <a:endParaRPr lang="en-US" sz="1750" dirty="0">
              <a:latin typeface="Lato"/>
              <a:ea typeface="Lato"/>
              <a:cs typeface="Lato"/>
            </a:endParaRPr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82281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5052" y="-2505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751977" y="858613"/>
            <a:ext cx="7594947" cy="694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312F2B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Challenges and Limitations</a:t>
            </a:r>
            <a:endParaRPr lang="en-US" sz="4800" b="1" dirty="0">
              <a:latin typeface="Times New Roman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293054" y="2335530"/>
            <a:ext cx="44410" cy="469725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736830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5091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2750" y="2550795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449577" y="2557701"/>
            <a:ext cx="3342882" cy="39729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i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Technical Constraints</a:t>
            </a:r>
            <a:endParaRPr lang="en-US" sz="2800" b="1" i="1" u="sng" dirty="0">
              <a:latin typeface="Times New Roman"/>
              <a:ea typeface="Gelasio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537258" y="3127057"/>
            <a:ext cx="4055150" cy="15547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l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Pose detection requires significant computational power, which may limit its use on low-end devices.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287631" y="3847683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619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890" y="366164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589614" y="3668554"/>
            <a:ext cx="3503529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800" b="1" i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System Requirements</a:t>
            </a:r>
            <a:endParaRPr lang="en-US" sz="2800" b="1" i="1" u="sng" dirty="0">
              <a:latin typeface="Times New Roman"/>
              <a:ea typeface="Gelasio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2037993" y="4200333"/>
            <a:ext cx="4055150" cy="20479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Playing with AI requires a stable internet connection and the latest version of Subway Surfers with pose detection functionality</a:t>
            </a:r>
            <a:r>
              <a:rPr lang="en-US" sz="1750" dirty="0">
                <a:solidFill>
                  <a:srgbClr val="272525"/>
                </a:solidFill>
                <a:latin typeface="Lato"/>
                <a:ea typeface="Lato"/>
                <a:cs typeface="Lato"/>
              </a:rPr>
              <a:t>.</a:t>
            </a:r>
            <a:endParaRPr lang="en-US" sz="1750" dirty="0">
              <a:latin typeface="Lato"/>
              <a:ea typeface="Lato"/>
              <a:cs typeface="Lato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565172" y="5176421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948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700" y="49903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4997291"/>
            <a:ext cx="3844029" cy="29708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i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Potential Challenges</a:t>
            </a:r>
            <a:endParaRPr lang="en-US" sz="2800" b="1" i="1" u="sng" dirty="0">
              <a:latin typeface="Times New Roman"/>
              <a:ea typeface="Gelasio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537258" y="5566648"/>
            <a:ext cx="4055150" cy="17300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l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AI-powered games may face potential challenges related to data privacy, system security, and ethical considerations.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2526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906453" y="578192"/>
            <a:ext cx="4443889" cy="694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Conclusion</a:t>
            </a:r>
            <a:endParaRPr lang="en-US" sz="4800" b="1" dirty="0">
              <a:latin typeface="Times New Roman"/>
              <a:ea typeface="Gelasio"/>
              <a:cs typeface="Times New Roman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3381218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b="1" u="sng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Recap</a:t>
            </a:r>
            <a:endParaRPr lang="en-US" sz="4000" b="1" u="sng" dirty="0">
              <a:latin typeface="Times New Roman"/>
              <a:ea typeface="Gelasio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5006221" cy="20479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457200" indent="-4572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By integrating pose detection deep learning model into Subway Surfers, players enjoy enhanced experiences, personalized challenges, and improved accuracy and efficiency.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93806" y="3381218"/>
            <a:ext cx="4258535" cy="42234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b="1" u="sng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Future Possibilities</a:t>
            </a:r>
            <a:endParaRPr lang="en-US" sz="4000" b="1" u="sng">
              <a:latin typeface="Times New Roman"/>
              <a:ea typeface="Gelasio"/>
              <a:cs typeface="Times New Roman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93806" y="4213622"/>
            <a:ext cx="5006221" cy="213558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integration of AI into gaming opens up new possibilities for interactive and immersive experiences, signaling a paradigm shift in the gaming industry.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9226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Median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Ishu Kumar PIET20CS080</cp:lastModifiedBy>
  <cp:revision>291</cp:revision>
  <dcterms:created xsi:type="dcterms:W3CDTF">2023-09-16T14:37:15Z</dcterms:created>
  <dcterms:modified xsi:type="dcterms:W3CDTF">2023-11-25T19:39:15Z</dcterms:modified>
</cp:coreProperties>
</file>