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0" r:id="rId6"/>
    <p:sldId id="265" r:id="rId7"/>
    <p:sldId id="266" r:id="rId8"/>
    <p:sldId id="267" r:id="rId9"/>
    <p:sldId id="268" r:id="rId10"/>
    <p:sldId id="261" r:id="rId11"/>
    <p:sldId id="269" r:id="rId12"/>
    <p:sldId id="270" r:id="rId13"/>
    <p:sldId id="271"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FEDD03-812C-46C1-9EA7-0DAD1EE25DC8}" type="datetimeFigureOut">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52E060-F54C-4C21-A09E-B83FED36AA0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EDD03-812C-46C1-9EA7-0DAD1EE25DC8}" type="datetimeFigureOut">
              <a:rPr lang="en-US" smtClean="0"/>
              <a:t>9/24/2023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2E060-F54C-4C21-A09E-B83FED36AA0F}"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357290" y="1643050"/>
            <a:ext cx="6357982" cy="400110"/>
          </a:xfrm>
          <a:prstGeom prst="rect">
            <a:avLst/>
          </a:prstGeom>
          <a:noFill/>
        </p:spPr>
        <p:txBody>
          <a:bodyPr wrap="square" rtlCol="0">
            <a:spAutoFit/>
          </a:bodyPr>
          <a:lstStyle/>
          <a:p>
            <a:pPr algn="ctr"/>
            <a:r>
              <a:rPr lang="en-US" sz="2000" b="1" dirty="0">
                <a:latin typeface="Verdana" pitchFamily="34" charset="0"/>
                <a:ea typeface="Verdana" pitchFamily="34" charset="0"/>
                <a:cs typeface="Verdana" pitchFamily="34" charset="0"/>
              </a:rPr>
              <a:t>Department of Computer Engineering </a:t>
            </a:r>
            <a:endParaRPr lang="en-IN" sz="2000" b="1" dirty="0">
              <a:latin typeface="Verdana" pitchFamily="34" charset="0"/>
              <a:ea typeface="Verdana" pitchFamily="34" charset="0"/>
              <a:cs typeface="Verdana" pitchFamily="34" charset="0"/>
            </a:endParaRPr>
          </a:p>
        </p:txBody>
      </p:sp>
      <p:sp>
        <p:nvSpPr>
          <p:cNvPr id="11" name="TextBox 10"/>
          <p:cNvSpPr txBox="1"/>
          <p:nvPr/>
        </p:nvSpPr>
        <p:spPr>
          <a:xfrm>
            <a:off x="1857356" y="2214554"/>
            <a:ext cx="5305444" cy="3139321"/>
          </a:xfrm>
          <a:prstGeom prst="rect">
            <a:avLst/>
          </a:prstGeom>
          <a:noFill/>
        </p:spPr>
        <p:txBody>
          <a:bodyPr wrap="square" rtlCol="0">
            <a:spAutoFit/>
          </a:bodyPr>
          <a:lstStyle/>
          <a:p>
            <a:pPr algn="ctr"/>
            <a:r>
              <a:rPr lang="en-US" b="1" dirty="0" smtClean="0">
                <a:solidFill>
                  <a:srgbClr val="0000CC"/>
                </a:solidFill>
                <a:latin typeface="Verdana" pitchFamily="34" charset="0"/>
                <a:ea typeface="Verdana" pitchFamily="34" charset="0"/>
                <a:cs typeface="Verdana" pitchFamily="34" charset="0"/>
              </a:rPr>
              <a:t>Black </a:t>
            </a:r>
            <a:r>
              <a:rPr lang="en-US" b="1" dirty="0" smtClean="0">
                <a:solidFill>
                  <a:srgbClr val="0000CC"/>
                </a:solidFill>
                <a:latin typeface="Verdana" pitchFamily="34" charset="0"/>
                <a:ea typeface="Verdana" pitchFamily="34" charset="0"/>
                <a:cs typeface="Verdana" pitchFamily="34" charset="0"/>
              </a:rPr>
              <a:t>Board Presentation</a:t>
            </a:r>
            <a:endParaRPr lang="en-US" b="1" dirty="0">
              <a:solidFill>
                <a:srgbClr val="0000CC"/>
              </a:solidFill>
              <a:latin typeface="Verdana" pitchFamily="34" charset="0"/>
              <a:ea typeface="Verdana" pitchFamily="34" charset="0"/>
              <a:cs typeface="Verdana" pitchFamily="34" charset="0"/>
            </a:endParaRPr>
          </a:p>
          <a:p>
            <a:pPr algn="ctr"/>
            <a:r>
              <a:rPr lang="en-US" b="1" dirty="0">
                <a:latin typeface="Verdana" pitchFamily="34" charset="0"/>
                <a:ea typeface="Verdana" pitchFamily="34" charset="0"/>
                <a:cs typeface="Verdana" pitchFamily="34" charset="0"/>
              </a:rPr>
              <a:t>  </a:t>
            </a:r>
          </a:p>
          <a:p>
            <a:pPr algn="ctr"/>
            <a:r>
              <a:rPr lang="en-US" b="1" dirty="0">
                <a:latin typeface="Verdana" pitchFamily="34" charset="0"/>
                <a:ea typeface="Verdana" pitchFamily="34" charset="0"/>
                <a:cs typeface="Verdana" pitchFamily="34" charset="0"/>
              </a:rPr>
              <a:t>Under</a:t>
            </a:r>
          </a:p>
          <a:p>
            <a:pPr algn="ctr"/>
            <a:endParaRPr lang="en-US" b="1" dirty="0">
              <a:latin typeface="Verdana" pitchFamily="34" charset="0"/>
              <a:ea typeface="Verdana" pitchFamily="34" charset="0"/>
              <a:cs typeface="Verdana" pitchFamily="34" charset="0"/>
            </a:endParaRPr>
          </a:p>
          <a:p>
            <a:pPr algn="ctr"/>
            <a:r>
              <a:rPr lang="en-US" b="1" dirty="0" smtClean="0">
                <a:solidFill>
                  <a:srgbClr val="0000CC"/>
                </a:solidFill>
                <a:latin typeface="Verdana" pitchFamily="34" charset="0"/>
                <a:ea typeface="Verdana" pitchFamily="34" charset="0"/>
                <a:cs typeface="Verdana" pitchFamily="34" charset="0"/>
              </a:rPr>
              <a:t>Technical Seminar( 7CS7-40)</a:t>
            </a:r>
            <a:endParaRPr lang="en-US" b="1" dirty="0">
              <a:solidFill>
                <a:srgbClr val="0000CC"/>
              </a:solidFill>
              <a:latin typeface="Verdana" pitchFamily="34" charset="0"/>
              <a:ea typeface="Verdana" pitchFamily="34" charset="0"/>
              <a:cs typeface="Verdana" pitchFamily="34" charset="0"/>
            </a:endParaRPr>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latin typeface="Verdana" pitchFamily="34" charset="0"/>
                <a:ea typeface="Verdana" pitchFamily="34" charset="0"/>
                <a:cs typeface="Verdana" pitchFamily="34" charset="0"/>
              </a:rPr>
              <a:t>Session-2023-24(Odd) </a:t>
            </a:r>
            <a:endParaRPr lang="en-IN" b="1" dirty="0">
              <a:latin typeface="Verdana" pitchFamily="34" charset="0"/>
              <a:ea typeface="Verdana" pitchFamily="34" charset="0"/>
              <a:cs typeface="Verdana" pitchFamily="34" charset="0"/>
            </a:endParaRPr>
          </a:p>
        </p:txBody>
      </p:sp>
      <p:pic>
        <p:nvPicPr>
          <p:cNvPr id="12" name="Google Shape;86;p1" descr="Untitled.png"/>
          <p:cNvPicPr preferRelativeResize="0"/>
          <p:nvPr/>
        </p:nvPicPr>
        <p:blipFill rotWithShape="1">
          <a:blip r:embed="rId2">
            <a:alphaModFix/>
          </a:blip>
          <a:srcRect/>
          <a:stretch/>
        </p:blipFill>
        <p:spPr>
          <a:xfrm>
            <a:off x="4071934" y="3719469"/>
            <a:ext cx="1219200" cy="1209729"/>
          </a:xfrm>
          <a:prstGeom prst="rect">
            <a:avLst/>
          </a:prstGeom>
          <a:noFill/>
          <a:ln>
            <a:noFill/>
          </a:ln>
        </p:spPr>
      </p:pic>
      <p:sp>
        <p:nvSpPr>
          <p:cNvPr id="14" name="TextBox 13"/>
          <p:cNvSpPr txBox="1"/>
          <p:nvPr/>
        </p:nvSpPr>
        <p:spPr>
          <a:xfrm>
            <a:off x="357158" y="5572141"/>
            <a:ext cx="3786214" cy="1354217"/>
          </a:xfrm>
          <a:prstGeom prst="rect">
            <a:avLst/>
          </a:prstGeom>
          <a:noFill/>
        </p:spPr>
        <p:txBody>
          <a:bodyPr wrap="square" rtlCol="0">
            <a:spAutoFit/>
          </a:bodyPr>
          <a:lstStyle/>
          <a:p>
            <a:r>
              <a:rPr lang="en-US" sz="1600" dirty="0">
                <a:solidFill>
                  <a:srgbClr val="0000CC"/>
                </a:solidFill>
                <a:latin typeface="Verdana" pitchFamily="34" charset="0"/>
                <a:ea typeface="Verdana" pitchFamily="34" charset="0"/>
                <a:cs typeface="Verdana" pitchFamily="34" charset="0"/>
              </a:rPr>
              <a:t>Presented by </a:t>
            </a:r>
          </a:p>
          <a:p>
            <a:r>
              <a:rPr lang="en-US" sz="1600" dirty="0">
                <a:latin typeface="Verdana" pitchFamily="34" charset="0"/>
                <a:ea typeface="Verdana" pitchFamily="34" charset="0"/>
                <a:cs typeface="Verdana" pitchFamily="34" charset="0"/>
              </a:rPr>
              <a:t>Student Name: </a:t>
            </a:r>
            <a:r>
              <a:rPr lang="en-US" sz="1600" dirty="0" smtClean="0">
                <a:latin typeface="Verdana" pitchFamily="34" charset="0"/>
                <a:ea typeface="Verdana" pitchFamily="34" charset="0"/>
                <a:cs typeface="Verdana" pitchFamily="34" charset="0"/>
              </a:rPr>
              <a:t>Ishu</a:t>
            </a:r>
            <a:r>
              <a:rPr lang="en-US" sz="1600" dirty="0" smtClean="0">
                <a:latin typeface="Verdana" pitchFamily="34" charset="0"/>
                <a:ea typeface="Verdana" pitchFamily="34" charset="0"/>
                <a:cs typeface="Verdana" pitchFamily="34" charset="0"/>
              </a:rPr>
              <a:t> Kumar</a:t>
            </a:r>
            <a:endParaRPr lang="en-US" sz="1600" dirty="0">
              <a:latin typeface="Verdana" pitchFamily="34" charset="0"/>
              <a:ea typeface="Verdana" pitchFamily="34" charset="0"/>
              <a:cs typeface="Verdana" pitchFamily="34" charset="0"/>
            </a:endParaRPr>
          </a:p>
          <a:p>
            <a:r>
              <a:rPr lang="en-US" sz="1600" dirty="0">
                <a:latin typeface="Verdana" pitchFamily="34" charset="0"/>
                <a:ea typeface="Verdana" pitchFamily="34" charset="0"/>
                <a:cs typeface="Verdana" pitchFamily="34" charset="0"/>
              </a:rPr>
              <a:t>Registration No</a:t>
            </a:r>
            <a:r>
              <a:rPr lang="en-US" sz="1600" dirty="0" smtClean="0">
                <a:latin typeface="Verdana" pitchFamily="34" charset="0"/>
                <a:ea typeface="Verdana" pitchFamily="34" charset="0"/>
                <a:cs typeface="Verdana" pitchFamily="34" charset="0"/>
              </a:rPr>
              <a:t>.: PIET20CS080</a:t>
            </a:r>
            <a:endParaRPr lang="en-US" sz="1600" dirty="0">
              <a:latin typeface="Verdana" pitchFamily="34" charset="0"/>
              <a:ea typeface="Verdana" pitchFamily="34" charset="0"/>
              <a:cs typeface="Verdana" pitchFamily="34" charset="0"/>
            </a:endParaRPr>
          </a:p>
          <a:p>
            <a:r>
              <a:rPr lang="en-US" sz="1600" dirty="0">
                <a:latin typeface="Verdana" pitchFamily="34" charset="0"/>
                <a:ea typeface="Verdana" pitchFamily="34" charset="0"/>
                <a:cs typeface="Verdana" pitchFamily="34" charset="0"/>
              </a:rPr>
              <a:t>Section: </a:t>
            </a:r>
            <a:r>
              <a:rPr lang="en-US" sz="1600" dirty="0" smtClean="0">
                <a:latin typeface="Verdana" pitchFamily="34" charset="0"/>
                <a:ea typeface="Verdana" pitchFamily="34" charset="0"/>
                <a:cs typeface="Verdana" pitchFamily="34" charset="0"/>
              </a:rPr>
              <a:t>B</a:t>
            </a:r>
            <a:endParaRPr lang="en-US" sz="1600" dirty="0">
              <a:latin typeface="Verdana" pitchFamily="34" charset="0"/>
              <a:ea typeface="Verdana" pitchFamily="34" charset="0"/>
              <a:cs typeface="Verdana" pitchFamily="34" charset="0"/>
            </a:endParaRPr>
          </a:p>
          <a:p>
            <a:endParaRPr lang="en-IN" dirty="0"/>
          </a:p>
        </p:txBody>
      </p:sp>
      <p:sp>
        <p:nvSpPr>
          <p:cNvPr id="15" name="TextBox 14"/>
          <p:cNvSpPr txBox="1"/>
          <p:nvPr/>
        </p:nvSpPr>
        <p:spPr>
          <a:xfrm>
            <a:off x="5000628" y="5607152"/>
            <a:ext cx="4143372" cy="861774"/>
          </a:xfrm>
          <a:prstGeom prst="rect">
            <a:avLst/>
          </a:prstGeom>
          <a:noFill/>
        </p:spPr>
        <p:txBody>
          <a:bodyPr wrap="square" rtlCol="0">
            <a:spAutoFit/>
          </a:bodyPr>
          <a:lstStyle/>
          <a:p>
            <a:r>
              <a:rPr lang="en-US" sz="1600" dirty="0">
                <a:solidFill>
                  <a:srgbClr val="0000CC"/>
                </a:solidFill>
                <a:latin typeface="Verdana" pitchFamily="34" charset="0"/>
                <a:ea typeface="Verdana" pitchFamily="34" charset="0"/>
                <a:cs typeface="Verdana" pitchFamily="34" charset="0"/>
              </a:rPr>
              <a:t>Presented to</a:t>
            </a:r>
          </a:p>
          <a:p>
            <a:r>
              <a:rPr lang="en-US" sz="1600" dirty="0">
                <a:latin typeface="Verdana" pitchFamily="34" charset="0"/>
                <a:ea typeface="Verdana" pitchFamily="34" charset="0"/>
                <a:cs typeface="Verdana" pitchFamily="34" charset="0"/>
              </a:rPr>
              <a:t>Faculty Name</a:t>
            </a:r>
            <a:r>
              <a:rPr lang="en-US" sz="1600" dirty="0" smtClean="0">
                <a:latin typeface="Verdana" pitchFamily="34" charset="0"/>
                <a:ea typeface="Verdana" pitchFamily="34" charset="0"/>
                <a:cs typeface="Verdana" pitchFamily="34" charset="0"/>
              </a:rPr>
              <a:t>: SALONI JAIN </a:t>
            </a:r>
            <a:endParaRPr lang="en-US" sz="1600" dirty="0">
              <a:latin typeface="Verdana" pitchFamily="34" charset="0"/>
              <a:ea typeface="Verdana" pitchFamily="34" charset="0"/>
              <a:cs typeface="Verdana" pitchFamily="34" charset="0"/>
            </a:endParaRPr>
          </a:p>
          <a:p>
            <a:endParaRPr lang="en-IN" dirty="0"/>
          </a:p>
        </p:txBody>
      </p:sp>
      <p:pic>
        <p:nvPicPr>
          <p:cNvPr id="3" name="Picture 2">
            <a:extLst>
              <a:ext uri="{FF2B5EF4-FFF2-40B4-BE49-F238E27FC236}">
                <a16:creationId xmlns:a16="http://schemas.microsoft.com/office/drawing/2014/main" id="{13CCA9C1-8515-F8DE-3728-9B1207ECCA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66336"/>
            <a:ext cx="8280920" cy="11520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b="1" dirty="0"/>
              <a:t>Problem Identification &amp; </a:t>
            </a:r>
            <a:r>
              <a:rPr lang="en-US" sz="3600" b="1" dirty="0" smtClean="0"/>
              <a:t>Definition</a:t>
            </a:r>
            <a:r>
              <a:rPr lang="en-US" sz="3600" dirty="0" smtClean="0"/>
              <a:t> </a:t>
            </a:r>
            <a:endParaRPr lang="en-US" sz="3600" dirty="0"/>
          </a:p>
        </p:txBody>
      </p:sp>
      <p:sp>
        <p:nvSpPr>
          <p:cNvPr id="3" name="Content Placeholder 2"/>
          <p:cNvSpPr>
            <a:spLocks noGrp="1"/>
          </p:cNvSpPr>
          <p:nvPr>
            <p:ph idx="1"/>
          </p:nvPr>
        </p:nvSpPr>
        <p:spPr>
          <a:xfrm>
            <a:off x="457200" y="838200"/>
            <a:ext cx="8229600" cy="5943600"/>
          </a:xfrm>
        </p:spPr>
        <p:txBody>
          <a:bodyPr>
            <a:normAutofit/>
          </a:bodyPr>
          <a:lstStyle/>
          <a:p>
            <a:r>
              <a:rPr lang="en-US" sz="2200" b="1" dirty="0" smtClean="0"/>
              <a:t>Context-dependent </a:t>
            </a:r>
            <a:r>
              <a:rPr lang="en-US" sz="2200" b="1" dirty="0"/>
              <a:t>errors</a:t>
            </a:r>
            <a:r>
              <a:rPr lang="en-US" sz="2200" dirty="0"/>
              <a:t>: Sentiment analysis models can make errors when they do not take into account the context of the text. For example, the sentence "I'm so excited to go to the beach tomorrow!" could be interpreted as positive or negative depending on the context in which it is used.</a:t>
            </a:r>
          </a:p>
          <a:p>
            <a:r>
              <a:rPr lang="en-US" sz="2200" b="1" dirty="0"/>
              <a:t>Negation detection</a:t>
            </a:r>
            <a:r>
              <a:rPr lang="en-US" sz="2200" dirty="0"/>
              <a:t>: Sentiment analysis models can also make errors when they do not correctly identify negation. For example, the sentence "I don't hate this movie, but it's not very good" should be classified as negative, but many models would classify it as positive because they do not correctly identify the negation</a:t>
            </a:r>
            <a:r>
              <a:rPr lang="en-US" sz="2200" dirty="0" smtClean="0"/>
              <a:t>.</a:t>
            </a:r>
          </a:p>
          <a:p>
            <a:r>
              <a:rPr lang="en-US" sz="2200" b="1" dirty="0" err="1"/>
              <a:t>Emojis</a:t>
            </a:r>
            <a:r>
              <a:rPr lang="en-US" sz="2200" dirty="0"/>
              <a:t>: </a:t>
            </a:r>
            <a:r>
              <a:rPr lang="en-US" sz="2200" dirty="0" err="1"/>
              <a:t>Emojis</a:t>
            </a:r>
            <a:r>
              <a:rPr lang="en-US" sz="2200" dirty="0"/>
              <a:t> are increasingly being used to express sentiment, but sentiment analysis models often struggle to interpret them correctly. This is because </a:t>
            </a:r>
            <a:r>
              <a:rPr lang="en-US" sz="2200" dirty="0" err="1"/>
              <a:t>emojis</a:t>
            </a:r>
            <a:r>
              <a:rPr lang="en-US" sz="2200" dirty="0"/>
              <a:t> can have multiple meanings depending on the context in which they are used.</a:t>
            </a:r>
          </a:p>
          <a:p>
            <a:endParaRPr lang="en-US" sz="2200" dirty="0"/>
          </a:p>
          <a:p>
            <a:pPr lvl="0"/>
            <a:endParaRPr lang="en-US" sz="2200" dirty="0"/>
          </a:p>
          <a:p>
            <a:endParaRPr lang="en-US" sz="2200" dirty="0"/>
          </a:p>
          <a:p>
            <a:pPr lvl="0"/>
            <a:endParaRPr lang="en-US" sz="2200" dirty="0"/>
          </a:p>
          <a:p>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sz="3600" b="1" dirty="0"/>
              <a:t>Proposed </a:t>
            </a:r>
            <a:r>
              <a:rPr lang="en-US" sz="3600" b="1" dirty="0" smtClean="0"/>
              <a:t>Methodology</a:t>
            </a:r>
            <a:endParaRPr lang="en-US" sz="3600" dirty="0"/>
          </a:p>
        </p:txBody>
      </p:sp>
      <p:sp>
        <p:nvSpPr>
          <p:cNvPr id="3" name="Content Placeholder 2"/>
          <p:cNvSpPr>
            <a:spLocks noGrp="1"/>
          </p:cNvSpPr>
          <p:nvPr>
            <p:ph idx="1"/>
          </p:nvPr>
        </p:nvSpPr>
        <p:spPr>
          <a:xfrm>
            <a:off x="457200" y="533400"/>
            <a:ext cx="8229600" cy="6324600"/>
          </a:xfrm>
        </p:spPr>
        <p:txBody>
          <a:bodyPr>
            <a:noAutofit/>
          </a:bodyPr>
          <a:lstStyle/>
          <a:p>
            <a:r>
              <a:rPr lang="en-US" sz="2000" dirty="0" smtClean="0"/>
              <a:t>Context-dependent </a:t>
            </a:r>
            <a:r>
              <a:rPr lang="en-US" sz="2000" dirty="0"/>
              <a:t>errors:</a:t>
            </a:r>
          </a:p>
          <a:p>
            <a:pPr lvl="1"/>
            <a:r>
              <a:rPr lang="en-US" sz="2000" dirty="0"/>
              <a:t>Develop models that can learn to reason about context. This can be done by using techniques such as attention mechanisms and context embedding.</a:t>
            </a:r>
          </a:p>
          <a:p>
            <a:pPr lvl="1"/>
            <a:r>
              <a:rPr lang="en-US" sz="2000" dirty="0"/>
              <a:t>Use labeled data that includes context information. This will help the model to learn to associate words and phrases with their correct sentiment depending on the context in which they are used.</a:t>
            </a:r>
          </a:p>
          <a:p>
            <a:r>
              <a:rPr lang="en-US" sz="2000" dirty="0"/>
              <a:t>Negation detection:</a:t>
            </a:r>
          </a:p>
          <a:p>
            <a:pPr lvl="1"/>
            <a:r>
              <a:rPr lang="en-US" sz="2000" dirty="0"/>
              <a:t>Develop models that can correctly identify negation. This can be done by using techniques such as negation word lexicons and negation rules.</a:t>
            </a:r>
          </a:p>
          <a:p>
            <a:pPr lvl="1"/>
            <a:r>
              <a:rPr lang="en-US" sz="2000" dirty="0"/>
              <a:t>Use labeled data that includes negation information. This will help the model to learn to identify negation in different contexts</a:t>
            </a:r>
            <a:r>
              <a:rPr lang="en-US" sz="2000" dirty="0" smtClean="0"/>
              <a:t>.</a:t>
            </a:r>
          </a:p>
          <a:p>
            <a:r>
              <a:rPr lang="en-US" sz="2000" dirty="0" err="1"/>
              <a:t>Emojis</a:t>
            </a:r>
            <a:r>
              <a:rPr lang="en-US" sz="2000" dirty="0"/>
              <a:t>:</a:t>
            </a:r>
          </a:p>
          <a:p>
            <a:pPr lvl="1"/>
            <a:r>
              <a:rPr lang="en-US" sz="2000" dirty="0"/>
              <a:t>Develop models that can interpret </a:t>
            </a:r>
            <a:r>
              <a:rPr lang="en-US" sz="2000" dirty="0" err="1"/>
              <a:t>emojis</a:t>
            </a:r>
            <a:r>
              <a:rPr lang="en-US" sz="2000" dirty="0"/>
              <a:t> correctly. This can be done by using techniques such as emoji lexicons and emoji embedding.</a:t>
            </a:r>
          </a:p>
          <a:p>
            <a:pPr lvl="1"/>
            <a:r>
              <a:rPr lang="en-US" sz="2000" dirty="0"/>
              <a:t>Use labeled data that includes </a:t>
            </a:r>
            <a:r>
              <a:rPr lang="en-US" sz="2000" dirty="0" err="1"/>
              <a:t>emojis</a:t>
            </a:r>
            <a:r>
              <a:rPr lang="en-US" sz="2000" dirty="0"/>
              <a:t>. This will help the model to learn to associate </a:t>
            </a:r>
            <a:r>
              <a:rPr lang="en-US" sz="2000" dirty="0" err="1"/>
              <a:t>emojis</a:t>
            </a:r>
            <a:r>
              <a:rPr lang="en-US" sz="2000" dirty="0"/>
              <a:t> with their correct sentiment</a:t>
            </a:r>
          </a:p>
          <a:p>
            <a:endParaRPr lang="en-US" sz="2000" dirty="0"/>
          </a:p>
          <a:p>
            <a:pPr lvl="0"/>
            <a:endParaRPr lang="en-US" sz="2000" dirty="0"/>
          </a:p>
        </p:txBody>
      </p:sp>
    </p:spTree>
    <p:extLst>
      <p:ext uri="{BB962C8B-B14F-4D97-AF65-F5344CB8AC3E}">
        <p14:creationId xmlns:p14="http://schemas.microsoft.com/office/powerpoint/2010/main" val="209849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Autofit/>
          </a:bodyPr>
          <a:lstStyle/>
          <a:p>
            <a:r>
              <a:rPr lang="en-US" sz="2200" b="1" dirty="0" smtClean="0"/>
              <a:t>Tools/Simulator </a:t>
            </a:r>
            <a:r>
              <a:rPr lang="en-US" sz="2200" b="1" dirty="0"/>
              <a:t>Uses</a:t>
            </a:r>
            <a:r>
              <a:rPr lang="en-US" sz="2200" b="1" dirty="0" smtClean="0"/>
              <a:t>’:</a:t>
            </a:r>
          </a:p>
          <a:p>
            <a:pPr lvl="1"/>
            <a:r>
              <a:rPr lang="en-US" sz="2200" dirty="0" smtClean="0"/>
              <a:t>Natural language Processing (NLP) Libraries</a:t>
            </a:r>
          </a:p>
          <a:p>
            <a:pPr lvl="1"/>
            <a:r>
              <a:rPr lang="en-US" sz="2200" dirty="0" smtClean="0"/>
              <a:t>Machine Learning Libraries</a:t>
            </a:r>
          </a:p>
          <a:p>
            <a:pPr lvl="1"/>
            <a:r>
              <a:rPr lang="en-US" sz="2200" dirty="0" smtClean="0"/>
              <a:t>Cloud Based sentiment analysis services</a:t>
            </a:r>
          </a:p>
          <a:p>
            <a:pPr lvl="1"/>
            <a:r>
              <a:rPr lang="en-US" sz="2200" dirty="0" smtClean="0"/>
              <a:t>Synthetic Text generation</a:t>
            </a:r>
          </a:p>
          <a:p>
            <a:pPr lvl="1"/>
            <a:r>
              <a:rPr lang="en-US" sz="2200" dirty="0" smtClean="0"/>
              <a:t>Bias Simulation tools</a:t>
            </a:r>
            <a:endParaRPr lang="en-US" sz="2200" dirty="0"/>
          </a:p>
          <a:p>
            <a:r>
              <a:rPr lang="en-US" sz="2200" b="1" dirty="0"/>
              <a:t>Conclusion</a:t>
            </a:r>
            <a:r>
              <a:rPr lang="en-US" sz="2200" b="1" dirty="0" smtClean="0"/>
              <a:t>: </a:t>
            </a:r>
            <a:r>
              <a:rPr lang="en-US" sz="2200" dirty="0" smtClean="0"/>
              <a:t>The </a:t>
            </a:r>
            <a:r>
              <a:rPr lang="en-US" sz="2200" dirty="0"/>
              <a:t>methodology and tools/simulators described above can be used to solve the problems in sentiment analysis that I mentioned in my previous responses. However, it is important to note that sentiment analysis is still a challenging task, and there is no single solution that will solve all of the </a:t>
            </a:r>
            <a:r>
              <a:rPr lang="en-US" sz="2200" dirty="0" smtClean="0"/>
              <a:t>problems. </a:t>
            </a:r>
            <a:r>
              <a:rPr lang="en-US" sz="2200" dirty="0"/>
              <a:t>Therefore, it is important to use carefully curated and labeled data for training sentiment analysis </a:t>
            </a:r>
            <a:r>
              <a:rPr lang="en-US" sz="2200" dirty="0" smtClean="0"/>
              <a:t>models. Despite </a:t>
            </a:r>
            <a:r>
              <a:rPr lang="en-US" sz="2200" dirty="0"/>
              <a:t>the challenges, sentiment analysis is a powerful tool that can be used for a wide range of applications. The methodology and tools/simulators described above can help to improve the accuracy and reliability of sentiment analysis models, making them more useful for real-world applications</a:t>
            </a:r>
            <a:r>
              <a:rPr lang="en-US" sz="2200" dirty="0" smtClean="0"/>
              <a:t>.</a:t>
            </a:r>
            <a:endParaRPr lang="en-US" sz="2200" dirty="0"/>
          </a:p>
          <a:p>
            <a:pPr lvl="0"/>
            <a:endParaRPr lang="en-US" sz="2200" dirty="0"/>
          </a:p>
          <a:p>
            <a:endParaRPr lang="en-US" sz="2200" dirty="0"/>
          </a:p>
        </p:txBody>
      </p:sp>
    </p:spTree>
    <p:extLst>
      <p:ext uri="{BB962C8B-B14F-4D97-AF65-F5344CB8AC3E}">
        <p14:creationId xmlns:p14="http://schemas.microsoft.com/office/powerpoint/2010/main" val="173884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References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2200" dirty="0"/>
              <a:t>Twitter Second Quarter 2022 Results https: //s22.q4cdn.com/826641620/files/doc financials/2022/q2/Final Q2’22 Earnings </a:t>
            </a:r>
            <a:r>
              <a:rPr lang="en-US" sz="2200" dirty="0" smtClean="0"/>
              <a:t>Release.pdf</a:t>
            </a:r>
          </a:p>
          <a:p>
            <a:r>
              <a:rPr lang="en-US" sz="2200" dirty="0" err="1"/>
              <a:t>Anu</a:t>
            </a:r>
            <a:r>
              <a:rPr lang="en-US" sz="2200" dirty="0"/>
              <a:t> J Nair et al, “Comparative study of Twitter Sentiment On COVID - 19 Tweets,” Proceedings of the Fifth International Conference on Computing Methodologies and Communication (ICCMC 2021),Apr. 2021. Pp </a:t>
            </a:r>
            <a:r>
              <a:rPr lang="en-US" sz="2200" dirty="0" smtClean="0"/>
              <a:t>1773-1778.</a:t>
            </a:r>
          </a:p>
          <a:p>
            <a:r>
              <a:rPr lang="en-US" sz="2200" dirty="0"/>
              <a:t>Wang, Y., Huang, G., Li, J., Li, H., Zhou, Y. and Jiang, H., 2021. Refined global word </a:t>
            </a:r>
            <a:r>
              <a:rPr lang="en-US" sz="2200" dirty="0" err="1"/>
              <a:t>embeddings</a:t>
            </a:r>
            <a:r>
              <a:rPr lang="en-US" sz="2200" dirty="0"/>
              <a:t> based on sentiment concept for sentiment analysis. IEEE Access, 9, pp.37075-37085</a:t>
            </a:r>
            <a:r>
              <a:rPr lang="en-US" sz="2200" dirty="0" smtClean="0"/>
              <a:t>.</a:t>
            </a:r>
          </a:p>
          <a:p>
            <a:r>
              <a:rPr lang="en-US" sz="2400" dirty="0"/>
              <a:t>P. </a:t>
            </a:r>
            <a:r>
              <a:rPr lang="en-US" sz="2400" dirty="0" err="1"/>
              <a:t>Dwivedi</a:t>
            </a:r>
            <a:r>
              <a:rPr lang="en-US" sz="2400" dirty="0"/>
              <a:t> and A. </a:t>
            </a:r>
            <a:r>
              <a:rPr lang="en-US" sz="2400" dirty="0" err="1"/>
              <a:t>Upadhyaya</a:t>
            </a:r>
            <a:r>
              <a:rPr lang="en-US" sz="2400" dirty="0"/>
              <a:t>, ”A Novel Deep Learning Model for Accurate Prediction of Image Captions in Fashion Industry,” 2022 12th International Conference on Cloud Computing, Data Science &amp; Engineering (Confluence), 2022, pp. 207-212, </a:t>
            </a:r>
            <a:r>
              <a:rPr lang="en-US" sz="2400" dirty="0" err="1"/>
              <a:t>doi</a:t>
            </a:r>
            <a:r>
              <a:rPr lang="en-US" sz="2400" dirty="0"/>
              <a:t>: 10.1109/Confluence52989.2022.9734171.</a:t>
            </a:r>
            <a:endParaRPr lang="en-US" sz="2200" dirty="0"/>
          </a:p>
        </p:txBody>
      </p:sp>
    </p:spTree>
    <p:extLst>
      <p:ext uri="{BB962C8B-B14F-4D97-AF65-F5344CB8AC3E}">
        <p14:creationId xmlns:p14="http://schemas.microsoft.com/office/powerpoint/2010/main" val="59073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752600"/>
            <a:ext cx="8229600" cy="4254691"/>
          </a:xfrm>
        </p:spPr>
        <p:txBody>
          <a:bodyPr>
            <a:noAutofit/>
          </a:bodyPr>
          <a:lstStyle/>
          <a:p>
            <a:pPr algn="ctr">
              <a:buNone/>
            </a:pPr>
            <a:r>
              <a:rPr lang="en-US" sz="8000" dirty="0"/>
              <a:t>Thanks</a:t>
            </a:r>
          </a:p>
          <a:p>
            <a:pPr algn="ctr">
              <a:buNone/>
            </a:pPr>
            <a:r>
              <a:rPr lang="en-US" sz="8000" dirty="0"/>
              <a:t>&amp; </a:t>
            </a:r>
          </a:p>
          <a:p>
            <a:pPr algn="ctr">
              <a:buNone/>
            </a:pPr>
            <a:r>
              <a:rPr lang="en-US" sz="8000" dirty="0"/>
              <a:t>Query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Verdana" pitchFamily="34" charset="0"/>
                <a:ea typeface="Verdana" pitchFamily="34" charset="0"/>
                <a:cs typeface="Verdana" pitchFamily="34" charset="0"/>
              </a:rPr>
              <a:t>Content to be delivered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Details </a:t>
            </a:r>
            <a:r>
              <a:rPr lang="en-US" dirty="0"/>
              <a:t>about Guide </a:t>
            </a:r>
            <a:endParaRPr lang="en-US" dirty="0" smtClean="0"/>
          </a:p>
          <a:p>
            <a:r>
              <a:rPr lang="en-US" dirty="0" smtClean="0"/>
              <a:t>Finalized </a:t>
            </a:r>
            <a:r>
              <a:rPr lang="en-US" dirty="0"/>
              <a:t>Topic </a:t>
            </a:r>
            <a:endParaRPr lang="en-US" dirty="0" smtClean="0"/>
          </a:p>
          <a:p>
            <a:r>
              <a:rPr lang="en-US" dirty="0" smtClean="0"/>
              <a:t>Objective</a:t>
            </a:r>
          </a:p>
          <a:p>
            <a:r>
              <a:rPr lang="en-US" dirty="0" smtClean="0"/>
              <a:t>Previous </a:t>
            </a:r>
            <a:r>
              <a:rPr lang="en-US" dirty="0"/>
              <a:t>Work </a:t>
            </a:r>
            <a:endParaRPr lang="en-US" dirty="0" smtClean="0"/>
          </a:p>
          <a:p>
            <a:r>
              <a:rPr lang="en-US" dirty="0" smtClean="0"/>
              <a:t>Problem </a:t>
            </a:r>
            <a:r>
              <a:rPr lang="en-US" dirty="0"/>
              <a:t>Identification &amp; Definition </a:t>
            </a:r>
            <a:endParaRPr lang="en-US" dirty="0" smtClean="0"/>
          </a:p>
          <a:p>
            <a:r>
              <a:rPr lang="en-US" dirty="0" smtClean="0"/>
              <a:t>Proposed </a:t>
            </a:r>
            <a:r>
              <a:rPr lang="en-US" dirty="0"/>
              <a:t>Methodology </a:t>
            </a:r>
            <a:endParaRPr lang="en-US" dirty="0" smtClean="0"/>
          </a:p>
          <a:p>
            <a:r>
              <a:rPr lang="en-US" dirty="0" smtClean="0"/>
              <a:t>Tools/Simulator </a:t>
            </a:r>
            <a:r>
              <a:rPr lang="en-US" dirty="0"/>
              <a:t>Uses’ </a:t>
            </a:r>
            <a:endParaRPr lang="en-US" dirty="0" smtClean="0"/>
          </a:p>
          <a:p>
            <a:r>
              <a:rPr lang="en-US" dirty="0" smtClean="0"/>
              <a:t>Conclusion </a:t>
            </a:r>
          </a:p>
          <a:p>
            <a:r>
              <a:rPr lang="en-US"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a:t>
            </a:r>
            <a:endParaRPr lang="en-US" dirty="0"/>
          </a:p>
        </p:txBody>
      </p:sp>
      <p:sp>
        <p:nvSpPr>
          <p:cNvPr id="3" name="Content Placeholder 2"/>
          <p:cNvSpPr>
            <a:spLocks noGrp="1"/>
          </p:cNvSpPr>
          <p:nvPr>
            <p:ph idx="1"/>
          </p:nvPr>
        </p:nvSpPr>
        <p:spPr/>
        <p:txBody>
          <a:bodyPr>
            <a:normAutofit/>
          </a:bodyPr>
          <a:lstStyle/>
          <a:p>
            <a:pPr marL="0" indent="0" algn="ctr">
              <a:buNone/>
            </a:pPr>
            <a:r>
              <a:rPr lang="en-US" b="1" u="sng" dirty="0"/>
              <a:t>Technical Seminar Synopsis</a:t>
            </a:r>
            <a:endParaRPr lang="en-US" dirty="0"/>
          </a:p>
          <a:p>
            <a:r>
              <a:rPr lang="en-US" b="1" dirty="0"/>
              <a:t>Guide </a:t>
            </a:r>
            <a:r>
              <a:rPr lang="en-US" b="1" dirty="0" smtClean="0"/>
              <a:t>Name: Dr. </a:t>
            </a:r>
            <a:r>
              <a:rPr lang="en-US" b="1" dirty="0" smtClean="0"/>
              <a:t>Madhav</a:t>
            </a:r>
            <a:r>
              <a:rPr lang="en-US" b="1" dirty="0" smtClean="0"/>
              <a:t> Sharma </a:t>
            </a:r>
            <a:r>
              <a:rPr lang="en-US" b="1" dirty="0"/>
              <a:t>		</a:t>
            </a:r>
            <a:r>
              <a:rPr lang="en-US" b="1" dirty="0" smtClean="0"/>
              <a:t>Designation: Associate Professor</a:t>
            </a:r>
            <a:endParaRPr lang="en-US" dirty="0"/>
          </a:p>
          <a:p>
            <a:r>
              <a:rPr lang="en-US" b="1" dirty="0"/>
              <a:t>Student Name</a:t>
            </a:r>
            <a:r>
              <a:rPr lang="en-US" b="1" dirty="0" smtClean="0"/>
              <a:t>: </a:t>
            </a:r>
            <a:r>
              <a:rPr lang="en-US" b="1" dirty="0" smtClean="0"/>
              <a:t>Ishu</a:t>
            </a:r>
            <a:r>
              <a:rPr lang="en-US" b="1" dirty="0" smtClean="0"/>
              <a:t> Kumar</a:t>
            </a:r>
            <a:r>
              <a:rPr lang="en-US" b="1" dirty="0"/>
              <a:t>					Registration No</a:t>
            </a:r>
            <a:r>
              <a:rPr lang="en-US" b="1" dirty="0" smtClean="0"/>
              <a:t>.: PIET20CS080</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Title</a:t>
            </a:r>
            <a:r>
              <a:rPr lang="en-US" b="1" dirty="0"/>
              <a:t>: Sentiment Analysis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u="sng" dirty="0"/>
              <a:t>Objective</a:t>
            </a:r>
            <a:r>
              <a:rPr lang="en-US" dirty="0"/>
              <a:t>: </a:t>
            </a:r>
            <a:r>
              <a:rPr lang="en-US" dirty="0"/>
              <a:t>The </a:t>
            </a:r>
            <a:r>
              <a:rPr lang="en-US" dirty="0" smtClean="0"/>
              <a:t>primary objective </a:t>
            </a:r>
            <a:r>
              <a:rPr lang="en-US" dirty="0"/>
              <a:t>of a review paper on Sentiment Analysis is to provide a comprehensive and critical overview of the state-of-the-art in sentiment analysis research and applications within a specific domain or across multiple domains</a:t>
            </a:r>
            <a:r>
              <a:rPr lang="en-US" dirty="0" smtClean="0"/>
              <a:t>. </a:t>
            </a:r>
            <a:r>
              <a:rPr lang="en-US" dirty="0"/>
              <a:t>T</a:t>
            </a:r>
            <a:r>
              <a:rPr lang="en-US" dirty="0" smtClean="0"/>
              <a:t>he </a:t>
            </a:r>
            <a:r>
              <a:rPr lang="en-US" dirty="0"/>
              <a:t>objective of a review paper on sentiment analysis is to serve as </a:t>
            </a:r>
            <a:r>
              <a:rPr lang="en-US" dirty="0"/>
              <a:t>a</a:t>
            </a:r>
            <a:r>
              <a:rPr lang="en-US" dirty="0" smtClean="0"/>
              <a:t> </a:t>
            </a:r>
            <a:r>
              <a:rPr lang="en-US" dirty="0"/>
              <a:t>valuable resource for researchers, students, and </a:t>
            </a:r>
            <a:r>
              <a:rPr lang="en-US" dirty="0" smtClean="0"/>
              <a:t>professionals. </a:t>
            </a:r>
            <a:endParaRPr lang="en-US" dirty="0"/>
          </a:p>
        </p:txBody>
      </p:sp>
    </p:spTree>
    <p:extLst>
      <p:ext uri="{BB962C8B-B14F-4D97-AF65-F5344CB8AC3E}">
        <p14:creationId xmlns:p14="http://schemas.microsoft.com/office/powerpoint/2010/main" val="133794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Previous </a:t>
            </a:r>
            <a:r>
              <a:rPr lang="en-US" dirty="0" smtClean="0"/>
              <a:t>Work</a:t>
            </a:r>
            <a:br>
              <a:rPr lang="en-US" dirty="0" smtClean="0"/>
            </a:br>
            <a:r>
              <a:rPr lang="en-US" dirty="0" smtClean="0"/>
              <a:t>Research Paper 1</a:t>
            </a:r>
            <a:endParaRPr lang="en-US" dirty="0"/>
          </a:p>
        </p:txBody>
      </p:sp>
      <p:sp>
        <p:nvSpPr>
          <p:cNvPr id="3" name="Content Placeholder 2"/>
          <p:cNvSpPr>
            <a:spLocks noGrp="1"/>
          </p:cNvSpPr>
          <p:nvPr>
            <p:ph idx="1"/>
          </p:nvPr>
        </p:nvSpPr>
        <p:spPr>
          <a:xfrm>
            <a:off x="457200" y="1219200"/>
            <a:ext cx="8229600" cy="5486400"/>
          </a:xfrm>
        </p:spPr>
        <p:txBody>
          <a:bodyPr>
            <a:noAutofit/>
          </a:bodyPr>
          <a:lstStyle/>
          <a:p>
            <a:r>
              <a:rPr lang="en-US" sz="2200" b="1" dirty="0" smtClean="0"/>
              <a:t>Title </a:t>
            </a:r>
            <a:r>
              <a:rPr lang="en-US" sz="2200" b="1" dirty="0" smtClean="0"/>
              <a:t>of </a:t>
            </a:r>
            <a:r>
              <a:rPr lang="en-US" sz="2200" b="1" dirty="0" smtClean="0"/>
              <a:t>Paper</a:t>
            </a:r>
            <a:r>
              <a:rPr lang="en-US" sz="2200" dirty="0" smtClean="0"/>
              <a:t>: </a:t>
            </a:r>
            <a:r>
              <a:rPr lang="en-US" sz="2200" b="1" i="1" u="sng" dirty="0"/>
              <a:t>Sentiment Analysis of Amazon Food Review Data</a:t>
            </a:r>
            <a:endParaRPr lang="en-US" sz="2200" b="1" i="1" u="sng" dirty="0" smtClean="0"/>
          </a:p>
          <a:p>
            <a:r>
              <a:rPr lang="en-US" sz="2200" b="1" dirty="0" smtClean="0"/>
              <a:t>Year </a:t>
            </a:r>
            <a:r>
              <a:rPr lang="en-US" sz="2200" b="1" dirty="0" smtClean="0"/>
              <a:t>of </a:t>
            </a:r>
            <a:r>
              <a:rPr lang="en-US" sz="2200" b="1" dirty="0" smtClean="0"/>
              <a:t>Publication</a:t>
            </a:r>
            <a:r>
              <a:rPr lang="en-US" sz="2200" dirty="0" smtClean="0"/>
              <a:t>: 2021</a:t>
            </a:r>
          </a:p>
          <a:p>
            <a:r>
              <a:rPr lang="en-US" sz="2200" b="1" dirty="0"/>
              <a:t>P</a:t>
            </a:r>
            <a:r>
              <a:rPr lang="en-US" sz="2200" b="1" dirty="0" smtClean="0"/>
              <a:t>roblem Statement</a:t>
            </a:r>
            <a:r>
              <a:rPr lang="en-US" sz="2200" dirty="0" smtClean="0"/>
              <a:t>:</a:t>
            </a:r>
            <a:r>
              <a:rPr lang="en-US" sz="2200" dirty="0"/>
              <a:t> Sentiment classification is a functioning examination area in information mining and information disclosure with different application spaces. Accomplishment of item advancement sites, for example, Amazon, eBay and so forth gets influenced by the nature of the surveys they have for their yields. Every one of these destinations gives a path to the analyst to form the remarks on the basis of the items and assign a remark to it.</a:t>
            </a:r>
            <a:r>
              <a:rPr lang="en-US" sz="2200" dirty="0" smtClean="0"/>
              <a:t> </a:t>
            </a:r>
          </a:p>
          <a:p>
            <a:r>
              <a:rPr lang="en-US" sz="2200" b="1" dirty="0" smtClean="0"/>
              <a:t>Methodology used</a:t>
            </a:r>
            <a:r>
              <a:rPr lang="en-US" sz="2200" dirty="0" smtClean="0"/>
              <a:t>: </a:t>
            </a:r>
            <a:r>
              <a:rPr lang="en-US" sz="2200" dirty="0"/>
              <a:t>Classification Algorithm, Logistic Regression, Decision Tree, </a:t>
            </a:r>
            <a:r>
              <a:rPr lang="en-US" sz="2200" dirty="0" smtClean="0"/>
              <a:t>Bernoulli </a:t>
            </a:r>
            <a:r>
              <a:rPr lang="en-US" sz="2200" dirty="0"/>
              <a:t>Naive </a:t>
            </a:r>
            <a:r>
              <a:rPr lang="en-US" sz="2200" dirty="0" smtClean="0"/>
              <a:t>Bayes, Perceptron</a:t>
            </a:r>
            <a:endParaRPr lang="en-US" sz="2200" dirty="0" smtClean="0"/>
          </a:p>
          <a:p>
            <a:r>
              <a:rPr lang="en-US" sz="2200" b="1" dirty="0" smtClean="0"/>
              <a:t>Outcome: </a:t>
            </a:r>
            <a:r>
              <a:rPr lang="en-US" sz="2200" dirty="0"/>
              <a:t>The main focus is to confirm unbiased results of sentiments, in order to reduce the time complexity, summarization of the results in the form of charts is done (Statistical Graphs</a:t>
            </a:r>
            <a:r>
              <a:rPr lang="en-US" sz="2200" dirty="0" smtClean="0"/>
              <a:t>).</a:t>
            </a:r>
            <a:endParaRPr lang="en-US" sz="2200" b="1" dirty="0" smtClean="0"/>
          </a:p>
          <a:p>
            <a:endParaRPr lang="en-US" sz="2200" dirty="0" smtClean="0"/>
          </a:p>
          <a:p>
            <a:endParaRPr lang="en-US" sz="2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smtClean="0"/>
              <a:t>Research Paper 2</a:t>
            </a:r>
            <a:endParaRPr lang="en-US" dirty="0"/>
          </a:p>
        </p:txBody>
      </p:sp>
      <p:sp>
        <p:nvSpPr>
          <p:cNvPr id="3" name="Content Placeholder 2"/>
          <p:cNvSpPr>
            <a:spLocks noGrp="1"/>
          </p:cNvSpPr>
          <p:nvPr>
            <p:ph idx="1"/>
          </p:nvPr>
        </p:nvSpPr>
        <p:spPr>
          <a:xfrm>
            <a:off x="457200" y="609600"/>
            <a:ext cx="8229600" cy="6096000"/>
          </a:xfrm>
        </p:spPr>
        <p:txBody>
          <a:bodyPr>
            <a:noAutofit/>
          </a:bodyPr>
          <a:lstStyle/>
          <a:p>
            <a:r>
              <a:rPr lang="en-US" sz="2200" b="1" dirty="0" smtClean="0"/>
              <a:t>Title </a:t>
            </a:r>
            <a:r>
              <a:rPr lang="en-US" sz="2200" b="1" dirty="0"/>
              <a:t>of </a:t>
            </a:r>
            <a:r>
              <a:rPr lang="en-US" sz="2200" b="1" dirty="0" smtClean="0"/>
              <a:t>Paper</a:t>
            </a:r>
            <a:r>
              <a:rPr lang="en-US" sz="2200" dirty="0"/>
              <a:t>: </a:t>
            </a:r>
            <a:r>
              <a:rPr lang="en-US" sz="2200" b="1" u="sng" dirty="0"/>
              <a:t>A Review on Sentiment Analysis using Machine Learning</a:t>
            </a:r>
            <a:endParaRPr lang="en-US" sz="2200" b="1" u="sng" dirty="0" smtClean="0"/>
          </a:p>
          <a:p>
            <a:r>
              <a:rPr lang="en-US" sz="2200" b="1" dirty="0" smtClean="0"/>
              <a:t>Year </a:t>
            </a:r>
            <a:r>
              <a:rPr lang="en-US" sz="2200" b="1" dirty="0"/>
              <a:t>of </a:t>
            </a:r>
            <a:r>
              <a:rPr lang="en-US" sz="2200" b="1" dirty="0" smtClean="0"/>
              <a:t>Publication: </a:t>
            </a:r>
            <a:r>
              <a:rPr lang="en-US" sz="2200" dirty="0" smtClean="0"/>
              <a:t>2023 </a:t>
            </a:r>
          </a:p>
          <a:p>
            <a:r>
              <a:rPr lang="en-US" sz="2200" b="1" dirty="0"/>
              <a:t>P</a:t>
            </a:r>
            <a:r>
              <a:rPr lang="en-US" sz="2200" b="1" dirty="0" smtClean="0"/>
              <a:t>roblem Statement: </a:t>
            </a:r>
            <a:r>
              <a:rPr lang="en-US" sz="2200" dirty="0" smtClean="0"/>
              <a:t>The challenges in this paper in </a:t>
            </a:r>
            <a:r>
              <a:rPr lang="en-US" sz="2200" dirty="0"/>
              <a:t>sentiment analysis include capturing sarcasm, emotion in text and dealing with long </a:t>
            </a:r>
            <a:r>
              <a:rPr lang="en-US" sz="2200" dirty="0" smtClean="0"/>
              <a:t>texts. </a:t>
            </a:r>
          </a:p>
          <a:p>
            <a:r>
              <a:rPr lang="en-US" sz="2200" b="1" dirty="0" smtClean="0"/>
              <a:t>Methodology used: </a:t>
            </a:r>
            <a:r>
              <a:rPr lang="en-US" sz="2200" dirty="0"/>
              <a:t>Sentiment Analysis using Lexical Analysis, Sentiment Analysis using Machine </a:t>
            </a:r>
            <a:r>
              <a:rPr lang="en-US" sz="2200" dirty="0" smtClean="0"/>
              <a:t>Learning</a:t>
            </a:r>
            <a:r>
              <a:rPr lang="en-US" sz="2200" dirty="0"/>
              <a:t>, Sentiment Analysis using Deep </a:t>
            </a:r>
            <a:r>
              <a:rPr lang="en-US" sz="2200" dirty="0" smtClean="0"/>
              <a:t>Learning.</a:t>
            </a:r>
          </a:p>
          <a:p>
            <a:r>
              <a:rPr lang="en-US" sz="2200" b="1" dirty="0" smtClean="0"/>
              <a:t>Outcome: </a:t>
            </a:r>
            <a:r>
              <a:rPr lang="en-US" sz="2200" dirty="0" smtClean="0"/>
              <a:t>Multiple </a:t>
            </a:r>
            <a:r>
              <a:rPr lang="en-US" sz="2200" dirty="0"/>
              <a:t>machine learning and deep learning techniques were evaluated in this paper for their performance on sentiment </a:t>
            </a:r>
            <a:r>
              <a:rPr lang="en-US" sz="2200" dirty="0" smtClean="0"/>
              <a:t>analysis. </a:t>
            </a:r>
            <a:r>
              <a:rPr lang="en-US" sz="2200" dirty="0"/>
              <a:t>Deep learning has become an increasingly popular choice for sentiment analysis due to the advancements in hardware that have made it more </a:t>
            </a:r>
            <a:r>
              <a:rPr lang="en-US" sz="2200" dirty="0" smtClean="0"/>
              <a:t>accessible.</a:t>
            </a:r>
            <a:r>
              <a:rPr lang="en-US" sz="2200" dirty="0"/>
              <a:t> As a result, deep learning models may </a:t>
            </a:r>
            <a:r>
              <a:rPr lang="en-US" sz="2200" dirty="0" smtClean="0"/>
              <a:t>recognize </a:t>
            </a:r>
            <a:r>
              <a:rPr lang="en-US" sz="2200" dirty="0"/>
              <a:t>textual patterns with greater accuracy than </a:t>
            </a:r>
            <a:r>
              <a:rPr lang="en-US" sz="2200" dirty="0" smtClean="0"/>
              <a:t>is practicable or </a:t>
            </a:r>
            <a:r>
              <a:rPr lang="en-US" sz="2200" dirty="0"/>
              <a:t>using more conventional machine learning techniques.</a:t>
            </a:r>
            <a:endParaRPr lang="en-US" sz="2200" b="1" dirty="0"/>
          </a:p>
        </p:txBody>
      </p:sp>
    </p:spTree>
    <p:extLst>
      <p:ext uri="{BB962C8B-B14F-4D97-AF65-F5344CB8AC3E}">
        <p14:creationId xmlns:p14="http://schemas.microsoft.com/office/powerpoint/2010/main" val="298554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4000" dirty="0" smtClean="0"/>
              <a:t>Research Paper 3</a:t>
            </a:r>
            <a:endParaRPr lang="en-US" sz="4000" dirty="0"/>
          </a:p>
        </p:txBody>
      </p:sp>
      <p:sp>
        <p:nvSpPr>
          <p:cNvPr id="3" name="Content Placeholder 2"/>
          <p:cNvSpPr>
            <a:spLocks noGrp="1"/>
          </p:cNvSpPr>
          <p:nvPr>
            <p:ph idx="1"/>
          </p:nvPr>
        </p:nvSpPr>
        <p:spPr>
          <a:xfrm>
            <a:off x="457200" y="533400"/>
            <a:ext cx="8229600" cy="6324600"/>
          </a:xfrm>
        </p:spPr>
        <p:txBody>
          <a:bodyPr>
            <a:noAutofit/>
          </a:bodyPr>
          <a:lstStyle/>
          <a:p>
            <a:r>
              <a:rPr lang="en-US" sz="2200" b="1" dirty="0" smtClean="0"/>
              <a:t>Title </a:t>
            </a:r>
            <a:r>
              <a:rPr lang="en-US" sz="2200" b="1" dirty="0"/>
              <a:t>of </a:t>
            </a:r>
            <a:r>
              <a:rPr lang="en-US" sz="2200" b="1" dirty="0" smtClean="0"/>
              <a:t>Paper :</a:t>
            </a:r>
            <a:r>
              <a:rPr lang="en-US" sz="2200" dirty="0" smtClean="0"/>
              <a:t> </a:t>
            </a:r>
            <a:r>
              <a:rPr lang="en-US" sz="2200" b="1" u="sng" dirty="0"/>
              <a:t>Hate Speech Detection Network Using LSTM</a:t>
            </a:r>
            <a:endParaRPr lang="en-US" sz="2200" b="1" u="sng" dirty="0" smtClean="0"/>
          </a:p>
          <a:p>
            <a:r>
              <a:rPr lang="en-US" sz="2200" b="1" dirty="0" smtClean="0"/>
              <a:t>Year </a:t>
            </a:r>
            <a:r>
              <a:rPr lang="en-US" sz="2200" b="1" dirty="0"/>
              <a:t>of </a:t>
            </a:r>
            <a:r>
              <a:rPr lang="en-US" sz="2200" b="1" dirty="0" smtClean="0"/>
              <a:t>Publication: </a:t>
            </a:r>
            <a:r>
              <a:rPr lang="en-US" sz="2200" dirty="0" smtClean="0"/>
              <a:t>2023</a:t>
            </a:r>
            <a:endParaRPr lang="en-US" sz="2200" b="1" dirty="0" smtClean="0"/>
          </a:p>
          <a:p>
            <a:r>
              <a:rPr lang="en-US" sz="2200" b="1" dirty="0"/>
              <a:t>P</a:t>
            </a:r>
            <a:r>
              <a:rPr lang="en-US" sz="2200" b="1" dirty="0" smtClean="0"/>
              <a:t>roblem Statement:</a:t>
            </a:r>
            <a:r>
              <a:rPr lang="en-US" sz="2200" dirty="0" smtClean="0"/>
              <a:t> Many </a:t>
            </a:r>
            <a:r>
              <a:rPr lang="en-US" sz="2200" dirty="0"/>
              <a:t>people also use Twitter to disseminate offensive material. It is very hard to manually weed out abusive comments from the hundreds of millions of tweets that are generated every day on Twitter. Therefore, these offensive tweets ought to be automatically filtered out.</a:t>
            </a:r>
            <a:r>
              <a:rPr lang="en-US" sz="2200" dirty="0" smtClean="0"/>
              <a:t> </a:t>
            </a:r>
          </a:p>
          <a:p>
            <a:r>
              <a:rPr lang="en-US" sz="2200" b="1" dirty="0" smtClean="0"/>
              <a:t>Methodology used: </a:t>
            </a:r>
            <a:r>
              <a:rPr lang="en-US" sz="2200" dirty="0" smtClean="0"/>
              <a:t>In </a:t>
            </a:r>
            <a:r>
              <a:rPr lang="en-US" sz="2200" dirty="0"/>
              <a:t>this study, we are developing an LSTM model for </a:t>
            </a:r>
            <a:r>
              <a:rPr lang="en-US" sz="2200" dirty="0" smtClean="0"/>
              <a:t>categorizing </a:t>
            </a:r>
            <a:r>
              <a:rPr lang="en-US" sz="2200" dirty="0"/>
              <a:t>tweets as either containing hate content or not. The dataset used is a publicly available dataset on </a:t>
            </a:r>
            <a:r>
              <a:rPr lang="en-US" sz="2200" dirty="0" err="1"/>
              <a:t>Kaggle</a:t>
            </a:r>
            <a:r>
              <a:rPr lang="en-US" sz="2200" dirty="0"/>
              <a:t>. This model has an accuracy of 98.04% on the training dataset and 97.19% on the validation dataset. For the test dataset, a precision of 0.98 is obtained for non-hate tweets and 0.93 for hate statement tweets</a:t>
            </a:r>
            <a:endParaRPr lang="en-US" sz="2200" b="1" dirty="0" smtClean="0"/>
          </a:p>
          <a:p>
            <a:r>
              <a:rPr lang="en-US" sz="2200" b="1" dirty="0" smtClean="0"/>
              <a:t>Outcome: </a:t>
            </a:r>
            <a:r>
              <a:rPr lang="en-US" sz="2200" dirty="0"/>
              <a:t>In this study, an LSTM model is used to </a:t>
            </a:r>
            <a:r>
              <a:rPr lang="en-US" sz="2200" dirty="0" smtClean="0"/>
              <a:t>categorize </a:t>
            </a:r>
            <a:r>
              <a:rPr lang="en-US" sz="2200" dirty="0"/>
              <a:t>tweets as either hate statements or non-hate statements</a:t>
            </a:r>
            <a:r>
              <a:rPr lang="en-US" sz="2200" dirty="0" smtClean="0"/>
              <a:t>.</a:t>
            </a:r>
            <a:r>
              <a:rPr lang="en-US" sz="2400" dirty="0"/>
              <a:t> </a:t>
            </a:r>
            <a:r>
              <a:rPr lang="en-US" sz="2200" dirty="0"/>
              <a:t>First and foremost, the same dataset should be used to compare effective CNN and LSTM models against transformer-based models.</a:t>
            </a:r>
            <a:endParaRPr lang="en-US" sz="2200" b="1" dirty="0"/>
          </a:p>
          <a:p>
            <a:endParaRPr lang="en-US" sz="2200" dirty="0"/>
          </a:p>
        </p:txBody>
      </p:sp>
    </p:spTree>
    <p:extLst>
      <p:ext uri="{BB962C8B-B14F-4D97-AF65-F5344CB8AC3E}">
        <p14:creationId xmlns:p14="http://schemas.microsoft.com/office/powerpoint/2010/main" val="90842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Research Paper 4</a:t>
            </a:r>
            <a:endParaRPr lang="en-US" dirty="0"/>
          </a:p>
        </p:txBody>
      </p:sp>
      <p:sp>
        <p:nvSpPr>
          <p:cNvPr id="3" name="Content Placeholder 2"/>
          <p:cNvSpPr>
            <a:spLocks noGrp="1"/>
          </p:cNvSpPr>
          <p:nvPr>
            <p:ph idx="1"/>
          </p:nvPr>
        </p:nvSpPr>
        <p:spPr>
          <a:xfrm>
            <a:off x="457200" y="457200"/>
            <a:ext cx="8229600" cy="6400800"/>
          </a:xfrm>
        </p:spPr>
        <p:txBody>
          <a:bodyPr>
            <a:noAutofit/>
          </a:bodyPr>
          <a:lstStyle/>
          <a:p>
            <a:r>
              <a:rPr lang="en-US" sz="2200" b="1" dirty="0" smtClean="0"/>
              <a:t>Title </a:t>
            </a:r>
            <a:r>
              <a:rPr lang="en-US" sz="2200" b="1" dirty="0"/>
              <a:t>of </a:t>
            </a:r>
            <a:r>
              <a:rPr lang="en-US" sz="2200" b="1" dirty="0" smtClean="0"/>
              <a:t>Paper: </a:t>
            </a:r>
            <a:r>
              <a:rPr lang="en-US" sz="2200" b="1" u="sng" dirty="0" smtClean="0"/>
              <a:t>A Study of Sentiment Analysis Task and It's Challenges</a:t>
            </a:r>
            <a:r>
              <a:rPr lang="en-US" sz="2200" dirty="0" smtClean="0"/>
              <a:t> </a:t>
            </a:r>
          </a:p>
          <a:p>
            <a:r>
              <a:rPr lang="en-US" sz="2200" b="1" dirty="0" smtClean="0"/>
              <a:t>Year </a:t>
            </a:r>
            <a:r>
              <a:rPr lang="en-US" sz="2200" b="1" dirty="0"/>
              <a:t>of </a:t>
            </a:r>
            <a:r>
              <a:rPr lang="en-US" sz="2200" b="1" dirty="0" smtClean="0"/>
              <a:t>Publication: </a:t>
            </a:r>
            <a:r>
              <a:rPr lang="en-US" sz="2200" dirty="0" smtClean="0"/>
              <a:t>2019</a:t>
            </a:r>
          </a:p>
          <a:p>
            <a:r>
              <a:rPr lang="en-US" sz="2200" b="1" dirty="0"/>
              <a:t>P</a:t>
            </a:r>
            <a:r>
              <a:rPr lang="en-US" sz="2200" b="1" dirty="0" smtClean="0"/>
              <a:t>roblem Statement: </a:t>
            </a:r>
            <a:r>
              <a:rPr lang="en-US" sz="2200" dirty="0"/>
              <a:t>To optimize this time consuming task there is a need of an automated system which provides summarized result of user sentiments. Sentiment analysis </a:t>
            </a:r>
            <a:r>
              <a:rPr lang="en-US" sz="2200" dirty="0" smtClean="0"/>
              <a:t>is </a:t>
            </a:r>
            <a:r>
              <a:rPr lang="en-US" sz="2200" dirty="0"/>
              <a:t>the field of study that analyzes people’s sentiments or opinion from reviews or </a:t>
            </a:r>
            <a:r>
              <a:rPr lang="en-US" sz="2200" dirty="0" smtClean="0"/>
              <a:t>opinion </a:t>
            </a:r>
            <a:r>
              <a:rPr lang="en-US" sz="2200" dirty="0"/>
              <a:t>text</a:t>
            </a:r>
            <a:r>
              <a:rPr lang="en-US" sz="2200" dirty="0" smtClean="0"/>
              <a:t>.</a:t>
            </a:r>
          </a:p>
          <a:p>
            <a:r>
              <a:rPr lang="en-US" sz="2200" b="1" dirty="0" smtClean="0"/>
              <a:t>Methodology used: </a:t>
            </a:r>
            <a:r>
              <a:rPr lang="en-US" sz="2200" dirty="0" smtClean="0"/>
              <a:t>We use</a:t>
            </a:r>
            <a:r>
              <a:rPr lang="en-US" sz="2200" b="1" dirty="0" smtClean="0"/>
              <a:t> </a:t>
            </a:r>
            <a:r>
              <a:rPr lang="en-US" sz="2200" dirty="0" smtClean="0"/>
              <a:t>aspect based sentiment analysis in which we generally use </a:t>
            </a:r>
            <a:r>
              <a:rPr lang="en-US" sz="2200" dirty="0"/>
              <a:t>Data extraction and </a:t>
            </a:r>
            <a:r>
              <a:rPr lang="en-US" sz="2200" dirty="0" smtClean="0"/>
              <a:t>preprocessing, </a:t>
            </a:r>
            <a:r>
              <a:rPr lang="en-US" sz="2200" dirty="0"/>
              <a:t>Sentiment </a:t>
            </a:r>
            <a:r>
              <a:rPr lang="en-US" sz="2200" dirty="0" smtClean="0"/>
              <a:t>detection, </a:t>
            </a:r>
            <a:r>
              <a:rPr lang="en-US" sz="2200" dirty="0"/>
              <a:t>Feature extraction and </a:t>
            </a:r>
            <a:r>
              <a:rPr lang="en-US" sz="2200" dirty="0" smtClean="0"/>
              <a:t>reduction, </a:t>
            </a:r>
            <a:r>
              <a:rPr lang="en-US" sz="2200" dirty="0"/>
              <a:t>Sentiment </a:t>
            </a:r>
            <a:r>
              <a:rPr lang="en-US" sz="2200" dirty="0" smtClean="0"/>
              <a:t>classification, Sentiment </a:t>
            </a:r>
            <a:r>
              <a:rPr lang="en-US" sz="2200" dirty="0"/>
              <a:t>summarization</a:t>
            </a:r>
            <a:endParaRPr lang="en-US" sz="2200" b="1" dirty="0" smtClean="0"/>
          </a:p>
          <a:p>
            <a:r>
              <a:rPr lang="en-US" sz="2200" b="1" dirty="0" smtClean="0"/>
              <a:t>Outcome: </a:t>
            </a:r>
            <a:r>
              <a:rPr lang="en-US" sz="2200" dirty="0"/>
              <a:t>In this paper we have covered different levels of sentiment analysis and a detail discussion over aspect-based sentiment analysis is given. The important challenges to this research area like named entity recognition, sentiment polarity detection, subjectivity detection etc. have been described with suitable example.</a:t>
            </a:r>
            <a:endParaRPr lang="en-US" sz="2200" b="1" dirty="0"/>
          </a:p>
          <a:p>
            <a:endParaRPr lang="en-US" sz="2200" dirty="0"/>
          </a:p>
        </p:txBody>
      </p:sp>
    </p:spTree>
    <p:extLst>
      <p:ext uri="{BB962C8B-B14F-4D97-AF65-F5344CB8AC3E}">
        <p14:creationId xmlns:p14="http://schemas.microsoft.com/office/powerpoint/2010/main" val="299933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3600" dirty="0" smtClean="0"/>
              <a:t>Research Paper 5</a:t>
            </a:r>
            <a:endParaRPr lang="en-US" sz="3600" dirty="0"/>
          </a:p>
        </p:txBody>
      </p:sp>
      <p:sp>
        <p:nvSpPr>
          <p:cNvPr id="3" name="Content Placeholder 2"/>
          <p:cNvSpPr>
            <a:spLocks noGrp="1"/>
          </p:cNvSpPr>
          <p:nvPr>
            <p:ph idx="1"/>
          </p:nvPr>
        </p:nvSpPr>
        <p:spPr>
          <a:xfrm>
            <a:off x="457200" y="609600"/>
            <a:ext cx="8229600" cy="5516563"/>
          </a:xfrm>
        </p:spPr>
        <p:txBody>
          <a:bodyPr>
            <a:normAutofit/>
          </a:bodyPr>
          <a:lstStyle/>
          <a:p>
            <a:r>
              <a:rPr lang="en-US" sz="2200" b="1" dirty="0" smtClean="0"/>
              <a:t>Title </a:t>
            </a:r>
            <a:r>
              <a:rPr lang="en-US" sz="2200" b="1" dirty="0"/>
              <a:t>of </a:t>
            </a:r>
            <a:r>
              <a:rPr lang="en-US" sz="2200" b="1" dirty="0" smtClean="0"/>
              <a:t>Paper: </a:t>
            </a:r>
            <a:r>
              <a:rPr lang="en-US" sz="2400" b="1" u="sng" dirty="0" smtClean="0"/>
              <a:t>Interpretable </a:t>
            </a:r>
            <a:r>
              <a:rPr lang="en-US" sz="2400" b="1" u="sng" dirty="0"/>
              <a:t>s</a:t>
            </a:r>
            <a:r>
              <a:rPr lang="en-US" sz="2400" b="1" u="sng" dirty="0" smtClean="0"/>
              <a:t>entiment analysis based on sentiment words’ syntax information</a:t>
            </a:r>
            <a:r>
              <a:rPr lang="en-US" sz="2400" dirty="0" smtClean="0"/>
              <a:t> </a:t>
            </a:r>
            <a:endParaRPr lang="en-US" sz="2200" b="1" u="sng" dirty="0" smtClean="0"/>
          </a:p>
          <a:p>
            <a:r>
              <a:rPr lang="en-US" sz="2200" b="1" dirty="0" smtClean="0"/>
              <a:t>Year </a:t>
            </a:r>
            <a:r>
              <a:rPr lang="en-US" sz="2200" b="1" dirty="0"/>
              <a:t>of </a:t>
            </a:r>
            <a:r>
              <a:rPr lang="en-US" sz="2200" b="1" dirty="0" smtClean="0"/>
              <a:t>Publication: </a:t>
            </a:r>
            <a:r>
              <a:rPr lang="en-US" sz="2200" dirty="0" smtClean="0"/>
              <a:t>2020</a:t>
            </a:r>
          </a:p>
          <a:p>
            <a:r>
              <a:rPr lang="en-US" sz="2200" b="1" dirty="0"/>
              <a:t>P</a:t>
            </a:r>
            <a:r>
              <a:rPr lang="en-US" sz="2200" b="1" dirty="0" smtClean="0"/>
              <a:t>roblem Statement</a:t>
            </a:r>
            <a:r>
              <a:rPr lang="en-US" sz="2200" b="1" dirty="0"/>
              <a:t>: </a:t>
            </a:r>
            <a:r>
              <a:rPr lang="en-US" sz="2200" dirty="0"/>
              <a:t>Deep learning is a black box model, its internal decision-making mechanism is not transparent to users and it can't reasonably explain the output of the model which brings great limitations to application of sentiment analysis.</a:t>
            </a:r>
            <a:endParaRPr lang="en-US" sz="2200" dirty="0" smtClean="0"/>
          </a:p>
          <a:p>
            <a:r>
              <a:rPr lang="en-US" sz="2200" b="1" dirty="0" smtClean="0"/>
              <a:t>Methodology used</a:t>
            </a:r>
            <a:r>
              <a:rPr lang="en-US" sz="2200" b="1" dirty="0"/>
              <a:t>: </a:t>
            </a:r>
            <a:r>
              <a:rPr lang="en-US" sz="2200" dirty="0"/>
              <a:t>Interpretable sentiment analysis method, Interpretable model evaluation method, Interpretable model evaluation </a:t>
            </a:r>
            <a:r>
              <a:rPr lang="en-US" sz="2200" dirty="0" smtClean="0"/>
              <a:t>indicator</a:t>
            </a:r>
            <a:r>
              <a:rPr lang="en-US" sz="2200" b="1" dirty="0" smtClean="0"/>
              <a:t>.</a:t>
            </a:r>
          </a:p>
          <a:p>
            <a:r>
              <a:rPr lang="en-US" sz="2200" b="1" dirty="0" smtClean="0"/>
              <a:t>Outcome: </a:t>
            </a:r>
            <a:r>
              <a:rPr lang="en-US" sz="2200" dirty="0" smtClean="0"/>
              <a:t>In this paper, the position info. and syntax info. </a:t>
            </a:r>
            <a:r>
              <a:rPr lang="en-US" sz="2200" dirty="0"/>
              <a:t>o</a:t>
            </a:r>
            <a:r>
              <a:rPr lang="en-US" sz="2200" dirty="0" smtClean="0"/>
              <a:t>f sentiment words are integrated into neural network model for sentence level interpretable sentiment analysis. Since the self- attention layer adds the semantic info. </a:t>
            </a:r>
            <a:r>
              <a:rPr lang="en-US" sz="2200" dirty="0"/>
              <a:t>k</a:t>
            </a:r>
            <a:r>
              <a:rPr lang="en-US" sz="2200" dirty="0" smtClean="0"/>
              <a:t>nowledge,  the self attention mechanism of the model is more accurate.</a:t>
            </a:r>
            <a:endParaRPr lang="en-US" sz="2200" b="1" dirty="0"/>
          </a:p>
          <a:p>
            <a:endParaRPr lang="en-US" sz="2200" b="1" dirty="0"/>
          </a:p>
        </p:txBody>
      </p:sp>
    </p:spTree>
    <p:extLst>
      <p:ext uri="{BB962C8B-B14F-4D97-AF65-F5344CB8AC3E}">
        <p14:creationId xmlns:p14="http://schemas.microsoft.com/office/powerpoint/2010/main" val="170322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1355</Words>
  <Application>Microsoft Office PowerPoint</Application>
  <PresentationFormat>On-screen Show (4:3)</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Verdana</vt:lpstr>
      <vt:lpstr>Office Theme</vt:lpstr>
      <vt:lpstr>PowerPoint Presentation</vt:lpstr>
      <vt:lpstr>Content to be delivered :</vt:lpstr>
      <vt:lpstr>TOPIC</vt:lpstr>
      <vt:lpstr>Title: Sentiment Analysis </vt:lpstr>
      <vt:lpstr>Previous Work Research Paper 1</vt:lpstr>
      <vt:lpstr>Research Paper 2</vt:lpstr>
      <vt:lpstr>Research Paper 3</vt:lpstr>
      <vt:lpstr>Research Paper 4</vt:lpstr>
      <vt:lpstr>Research Paper 5</vt:lpstr>
      <vt:lpstr>Problem Identification &amp; Definition </vt:lpstr>
      <vt:lpstr>Proposed Methodology</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26</cp:revision>
  <dcterms:created xsi:type="dcterms:W3CDTF">2023-09-18T03:21:15Z</dcterms:created>
  <dcterms:modified xsi:type="dcterms:W3CDTF">2023-09-24T19:23:59Z</dcterms:modified>
</cp:coreProperties>
</file>