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90" r:id="rId2"/>
    <p:sldId id="289" r:id="rId3"/>
    <p:sldId id="291" r:id="rId4"/>
    <p:sldId id="292" r:id="rId5"/>
    <p:sldId id="293" r:id="rId6"/>
    <p:sldId id="294" r:id="rId7"/>
    <p:sldId id="295" r:id="rId8"/>
    <p:sldId id="296" r:id="rId9"/>
    <p:sldId id="297" r:id="rId10"/>
    <p:sldId id="298" r:id="rId11"/>
    <p:sldId id="299" r:id="rId12"/>
    <p:sldId id="304" r:id="rId13"/>
    <p:sldId id="303" r:id="rId14"/>
    <p:sldId id="300" r:id="rId15"/>
    <p:sldId id="301"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83" d="100"/>
          <a:sy n="83" d="100"/>
        </p:scale>
        <p:origin x="145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5F3E7-BBED-4CBE-9D96-481AACBA3EA1}" type="datetimeFigureOut">
              <a:rPr lang="en-IN" smtClean="0"/>
              <a:pPr/>
              <a:t>06-11-2023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946F8-2E56-45BB-84C4-1CEBA1E0275F}" type="slidenum">
              <a:rPr lang="en-IN" smtClean="0"/>
              <a:pPr/>
              <a:t>‹#›</a:t>
            </a:fld>
            <a:endParaRPr lang="en-IN"/>
          </a:p>
        </p:txBody>
      </p:sp>
    </p:spTree>
    <p:extLst>
      <p:ext uri="{BB962C8B-B14F-4D97-AF65-F5344CB8AC3E}">
        <p14:creationId xmlns:p14="http://schemas.microsoft.com/office/powerpoint/2010/main" val="154637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CD82A72-9C86-4595-9E22-4C27F96FFBA4}" type="datetimeFigureOut">
              <a:rPr lang="en-US" smtClean="0"/>
              <a:pPr/>
              <a:t>11/6/2023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3E1BCA2-F07E-42D7-B7CB-240755A8FE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D82A72-9C86-4595-9E22-4C27F96FFBA4}"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1BCA2-F07E-42D7-B7CB-240755A8FE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CD82A72-9C86-4595-9E22-4C27F96FFBA4}" type="datetimeFigureOut">
              <a:rPr lang="en-US" smtClean="0"/>
              <a:pPr/>
              <a:t>11/6/2023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3E1BCA2-F07E-42D7-B7CB-240755A8FE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CD82A72-9C86-4595-9E22-4C27F96FFBA4}"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E1BCA2-F07E-42D7-B7CB-240755A8FE2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CD82A72-9C86-4595-9E22-4C27F96FFBA4}" type="datetimeFigureOut">
              <a:rPr lang="en-US" smtClean="0"/>
              <a:pPr/>
              <a:t>11/6/2023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3E1BCA2-F07E-42D7-B7CB-240755A8FE2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CD82A72-9C86-4595-9E22-4C27F96FFBA4}" type="datetimeFigureOut">
              <a:rPr lang="en-US" smtClean="0"/>
              <a:pPr/>
              <a:t>11/6/2023</a:t>
            </a:fld>
            <a:endParaRPr lang="en-US"/>
          </a:p>
        </p:txBody>
      </p:sp>
      <p:sp>
        <p:nvSpPr>
          <p:cNvPr id="10" name="Slide Number Placeholder 9"/>
          <p:cNvSpPr>
            <a:spLocks noGrp="1"/>
          </p:cNvSpPr>
          <p:nvPr>
            <p:ph type="sldNum" sz="quarter" idx="16"/>
          </p:nvPr>
        </p:nvSpPr>
        <p:spPr/>
        <p:txBody>
          <a:bodyPr rtlCol="0"/>
          <a:lstStyle/>
          <a:p>
            <a:fld id="{F3E1BCA2-F07E-42D7-B7CB-240755A8FE2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CD82A72-9C86-4595-9E22-4C27F96FFBA4}" type="datetimeFigureOut">
              <a:rPr lang="en-US" smtClean="0"/>
              <a:pPr/>
              <a:t>11/6/2023</a:t>
            </a:fld>
            <a:endParaRPr lang="en-US"/>
          </a:p>
        </p:txBody>
      </p:sp>
      <p:sp>
        <p:nvSpPr>
          <p:cNvPr id="12" name="Slide Number Placeholder 11"/>
          <p:cNvSpPr>
            <a:spLocks noGrp="1"/>
          </p:cNvSpPr>
          <p:nvPr>
            <p:ph type="sldNum" sz="quarter" idx="16"/>
          </p:nvPr>
        </p:nvSpPr>
        <p:spPr/>
        <p:txBody>
          <a:bodyPr rtlCol="0"/>
          <a:lstStyle/>
          <a:p>
            <a:fld id="{F3E1BCA2-F07E-42D7-B7CB-240755A8FE2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CD82A72-9C86-4595-9E22-4C27F96FFBA4}"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3E1BCA2-F07E-42D7-B7CB-240755A8FE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82A72-9C86-4595-9E22-4C27F96FFBA4}"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3E1BCA2-F07E-42D7-B7CB-240755A8FE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CD82A72-9C86-4595-9E22-4C27F96FFBA4}"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3E1BCA2-F07E-42D7-B7CB-240755A8FE2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CD82A72-9C86-4595-9E22-4C27F96FFBA4}" type="datetimeFigureOut">
              <a:rPr lang="en-US" smtClean="0"/>
              <a:pPr/>
              <a:t>11/6/2023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3E1BCA2-F07E-42D7-B7CB-240755A8FE2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CD82A72-9C86-4595-9E22-4C27F96FFBA4}" type="datetimeFigureOut">
              <a:rPr lang="en-US" smtClean="0"/>
              <a:pPr/>
              <a:t>11/6/2023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3E1BCA2-F07E-42D7-B7CB-240755A8FE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357290" y="1643050"/>
            <a:ext cx="6357982" cy="400110"/>
          </a:xfrm>
          <a:prstGeom prst="rect">
            <a:avLst/>
          </a:prstGeom>
          <a:noFill/>
        </p:spPr>
        <p:txBody>
          <a:bodyPr wrap="square" rtlCol="0">
            <a:spAutoFit/>
          </a:bodyPr>
          <a:lstStyle/>
          <a:p>
            <a:pPr algn="ctr"/>
            <a:r>
              <a:rPr lang="en-US" sz="2000" b="1" dirty="0">
                <a:latin typeface="Verdana" pitchFamily="34" charset="0"/>
                <a:ea typeface="Verdana" pitchFamily="34" charset="0"/>
                <a:cs typeface="Verdana" pitchFamily="34" charset="0"/>
              </a:rPr>
              <a:t>Department of Computer Engineering </a:t>
            </a:r>
            <a:endParaRPr lang="en-IN" sz="2000" b="1" dirty="0">
              <a:latin typeface="Verdana" pitchFamily="34" charset="0"/>
              <a:ea typeface="Verdana" pitchFamily="34" charset="0"/>
              <a:cs typeface="Verdana" pitchFamily="34" charset="0"/>
            </a:endParaRPr>
          </a:p>
        </p:txBody>
      </p:sp>
      <p:sp>
        <p:nvSpPr>
          <p:cNvPr id="11" name="TextBox 10"/>
          <p:cNvSpPr txBox="1"/>
          <p:nvPr/>
        </p:nvSpPr>
        <p:spPr>
          <a:xfrm>
            <a:off x="2720571" y="2214554"/>
            <a:ext cx="3985386" cy="3416320"/>
          </a:xfrm>
          <a:prstGeom prst="rect">
            <a:avLst/>
          </a:prstGeom>
          <a:noFill/>
        </p:spPr>
        <p:txBody>
          <a:bodyPr wrap="none" rtlCol="0">
            <a:spAutoFit/>
          </a:bodyPr>
          <a:lstStyle/>
          <a:p>
            <a:pPr algn="ctr"/>
            <a:r>
              <a:rPr lang="en-US" b="1" dirty="0">
                <a:solidFill>
                  <a:srgbClr val="0000CC"/>
                </a:solidFill>
                <a:latin typeface="Verdana" pitchFamily="34" charset="0"/>
                <a:ea typeface="Verdana" pitchFamily="34" charset="0"/>
                <a:cs typeface="Verdana" pitchFamily="34" charset="0"/>
              </a:rPr>
              <a:t>Main Presentation</a:t>
            </a:r>
          </a:p>
          <a:p>
            <a:pPr algn="ctr"/>
            <a:r>
              <a:rPr lang="en-US" b="1" dirty="0">
                <a:latin typeface="Verdana" pitchFamily="34" charset="0"/>
                <a:ea typeface="Verdana" pitchFamily="34" charset="0"/>
                <a:cs typeface="Verdana" pitchFamily="34" charset="0"/>
              </a:rPr>
              <a:t>  </a:t>
            </a:r>
          </a:p>
          <a:p>
            <a:pPr algn="ctr"/>
            <a:r>
              <a:rPr lang="en-US" b="1" dirty="0">
                <a:latin typeface="Verdana" pitchFamily="34" charset="0"/>
                <a:ea typeface="Verdana" pitchFamily="34" charset="0"/>
                <a:cs typeface="Verdana" pitchFamily="34" charset="0"/>
              </a:rPr>
              <a:t>Under</a:t>
            </a:r>
          </a:p>
          <a:p>
            <a:pPr algn="ctr"/>
            <a:endParaRPr lang="en-US" b="1" dirty="0">
              <a:latin typeface="Verdana" pitchFamily="34" charset="0"/>
              <a:ea typeface="Verdana" pitchFamily="34" charset="0"/>
              <a:cs typeface="Verdana" pitchFamily="34" charset="0"/>
            </a:endParaRPr>
          </a:p>
          <a:p>
            <a:pPr algn="ctr"/>
            <a:r>
              <a:rPr lang="en-US" b="1" dirty="0">
                <a:solidFill>
                  <a:srgbClr val="0000CC"/>
                </a:solidFill>
                <a:latin typeface="Verdana" pitchFamily="34" charset="0"/>
                <a:ea typeface="Verdana" pitchFamily="34" charset="0"/>
                <a:cs typeface="Verdana" pitchFamily="34" charset="0"/>
              </a:rPr>
              <a:t>Technical Seminar( 7CS7-40)</a:t>
            </a:r>
          </a:p>
          <a:p>
            <a:pPr algn="ctr"/>
            <a:endParaRPr lang="en-US" b="1" dirty="0">
              <a:solidFill>
                <a:srgbClr val="0000CC"/>
              </a:solidFill>
              <a:latin typeface="Verdana" pitchFamily="34" charset="0"/>
              <a:ea typeface="Verdana" pitchFamily="34" charset="0"/>
              <a:cs typeface="Verdana" pitchFamily="34" charset="0"/>
            </a:endParaRP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Verdana" pitchFamily="34" charset="0"/>
                <a:ea typeface="Verdana" pitchFamily="34" charset="0"/>
                <a:cs typeface="Verdana" pitchFamily="34" charset="0"/>
              </a:rPr>
              <a:t>Session-2023-24(Odd) </a:t>
            </a:r>
            <a:endParaRPr lang="en-IN" b="1" dirty="0">
              <a:latin typeface="Verdana" pitchFamily="34" charset="0"/>
              <a:ea typeface="Verdana" pitchFamily="34" charset="0"/>
              <a:cs typeface="Verdana" pitchFamily="34" charset="0"/>
            </a:endParaRPr>
          </a:p>
        </p:txBody>
      </p:sp>
      <p:pic>
        <p:nvPicPr>
          <p:cNvPr id="12" name="Google Shape;86;p1" descr="Untitled.png"/>
          <p:cNvPicPr preferRelativeResize="0"/>
          <p:nvPr/>
        </p:nvPicPr>
        <p:blipFill rotWithShape="1">
          <a:blip r:embed="rId2">
            <a:alphaModFix/>
          </a:blip>
          <a:srcRect/>
          <a:stretch/>
        </p:blipFill>
        <p:spPr>
          <a:xfrm>
            <a:off x="4071934" y="3719469"/>
            <a:ext cx="1219200" cy="1209729"/>
          </a:xfrm>
          <a:prstGeom prst="rect">
            <a:avLst/>
          </a:prstGeom>
          <a:noFill/>
          <a:ln>
            <a:noFill/>
          </a:ln>
        </p:spPr>
      </p:pic>
      <p:sp>
        <p:nvSpPr>
          <p:cNvPr id="14" name="TextBox 13"/>
          <p:cNvSpPr txBox="1"/>
          <p:nvPr/>
        </p:nvSpPr>
        <p:spPr>
          <a:xfrm>
            <a:off x="357158" y="5572141"/>
            <a:ext cx="3786214" cy="1354217"/>
          </a:xfrm>
          <a:prstGeom prst="rect">
            <a:avLst/>
          </a:prstGeom>
          <a:noFill/>
        </p:spPr>
        <p:txBody>
          <a:bodyPr wrap="square" rtlCol="0">
            <a:spAutoFit/>
          </a:bodyPr>
          <a:lstStyle/>
          <a:p>
            <a:r>
              <a:rPr lang="en-US" sz="1600" dirty="0">
                <a:solidFill>
                  <a:srgbClr val="0000CC"/>
                </a:solidFill>
                <a:latin typeface="Verdana" pitchFamily="34" charset="0"/>
                <a:ea typeface="Verdana" pitchFamily="34" charset="0"/>
                <a:cs typeface="Verdana" pitchFamily="34" charset="0"/>
              </a:rPr>
              <a:t>Presented by </a:t>
            </a:r>
          </a:p>
          <a:p>
            <a:r>
              <a:rPr lang="en-US" sz="1600" dirty="0">
                <a:latin typeface="Verdana" pitchFamily="34" charset="0"/>
                <a:ea typeface="Verdana" pitchFamily="34" charset="0"/>
                <a:cs typeface="Verdana" pitchFamily="34" charset="0"/>
              </a:rPr>
              <a:t>Student Name: </a:t>
            </a:r>
            <a:r>
              <a:rPr lang="en-US" sz="1600" dirty="0" smtClean="0">
                <a:latin typeface="Verdana" pitchFamily="34" charset="0"/>
                <a:ea typeface="Verdana" pitchFamily="34" charset="0"/>
                <a:cs typeface="Verdana" pitchFamily="34" charset="0"/>
              </a:rPr>
              <a:t>ISHU </a:t>
            </a:r>
            <a:r>
              <a:rPr lang="en-US" sz="1600" dirty="0" smtClean="0">
                <a:latin typeface="Verdana" pitchFamily="34" charset="0"/>
                <a:ea typeface="Verdana" pitchFamily="34" charset="0"/>
                <a:cs typeface="Verdana" pitchFamily="34" charset="0"/>
              </a:rPr>
              <a:t>Kumar</a:t>
            </a:r>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rPr>
              <a:t>Registration No</a:t>
            </a:r>
            <a:r>
              <a:rPr lang="en-US" sz="1600" dirty="0" smtClean="0">
                <a:latin typeface="Verdana" pitchFamily="34" charset="0"/>
                <a:ea typeface="Verdana" pitchFamily="34" charset="0"/>
                <a:cs typeface="Verdana" pitchFamily="34" charset="0"/>
              </a:rPr>
              <a:t>.: PIET20CS080</a:t>
            </a:r>
          </a:p>
          <a:p>
            <a:r>
              <a:rPr lang="en-US" sz="1600" dirty="0" smtClean="0">
                <a:latin typeface="Verdana" pitchFamily="34" charset="0"/>
                <a:ea typeface="Verdana" pitchFamily="34" charset="0"/>
                <a:cs typeface="Verdana" pitchFamily="34" charset="0"/>
              </a:rPr>
              <a:t>Section: 7CS-B</a:t>
            </a:r>
          </a:p>
          <a:p>
            <a:endParaRPr lang="en-IN" dirty="0"/>
          </a:p>
        </p:txBody>
      </p:sp>
      <p:sp>
        <p:nvSpPr>
          <p:cNvPr id="15" name="TextBox 14"/>
          <p:cNvSpPr txBox="1"/>
          <p:nvPr/>
        </p:nvSpPr>
        <p:spPr>
          <a:xfrm>
            <a:off x="5000628" y="5607152"/>
            <a:ext cx="4143372" cy="615553"/>
          </a:xfrm>
          <a:prstGeom prst="rect">
            <a:avLst/>
          </a:prstGeom>
          <a:noFill/>
        </p:spPr>
        <p:txBody>
          <a:bodyPr wrap="square" rtlCol="0">
            <a:spAutoFit/>
          </a:bodyPr>
          <a:lstStyle/>
          <a:p>
            <a:r>
              <a:rPr lang="en-US" sz="1600" dirty="0">
                <a:solidFill>
                  <a:srgbClr val="0000CC"/>
                </a:solidFill>
                <a:latin typeface="Verdana" pitchFamily="34" charset="0"/>
                <a:ea typeface="Verdana" pitchFamily="34" charset="0"/>
                <a:cs typeface="Verdana" pitchFamily="34" charset="0"/>
              </a:rPr>
              <a:t>Presented to</a:t>
            </a:r>
          </a:p>
          <a:p>
            <a:r>
              <a:rPr lang="en-US" sz="1600" dirty="0">
                <a:latin typeface="Verdana" pitchFamily="34" charset="0"/>
                <a:ea typeface="Verdana" pitchFamily="34" charset="0"/>
                <a:cs typeface="Verdana" pitchFamily="34" charset="0"/>
              </a:rPr>
              <a:t>Faculty </a:t>
            </a:r>
            <a:r>
              <a:rPr lang="en-US" sz="1600" dirty="0" smtClean="0">
                <a:latin typeface="Verdana" pitchFamily="34" charset="0"/>
                <a:ea typeface="Verdana" pitchFamily="34" charset="0"/>
                <a:cs typeface="Verdana" pitchFamily="34" charset="0"/>
              </a:rPr>
              <a:t>Name: </a:t>
            </a:r>
            <a:r>
              <a:rPr lang="en-IN" dirty="0" err="1" smtClean="0"/>
              <a:t>Saloni</a:t>
            </a:r>
            <a:r>
              <a:rPr lang="en-IN" dirty="0" smtClean="0"/>
              <a:t> Jain</a:t>
            </a:r>
            <a:endParaRPr lang="en-US" sz="1600" dirty="0">
              <a:latin typeface="Verdana" pitchFamily="34" charset="0"/>
              <a:ea typeface="Verdana" pitchFamily="34" charset="0"/>
              <a:cs typeface="Verdana" pitchFamily="34" charset="0"/>
            </a:endParaRPr>
          </a:p>
        </p:txBody>
      </p:sp>
      <p:pic>
        <p:nvPicPr>
          <p:cNvPr id="3" name="Picture 2">
            <a:extLst>
              <a:ext uri="{FF2B5EF4-FFF2-40B4-BE49-F238E27FC236}">
                <a16:creationId xmlns:a16="http://schemas.microsoft.com/office/drawing/2014/main" id="{13CCA9C1-8515-F8DE-3728-9B1207ECCA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66336"/>
            <a:ext cx="8280920" cy="11520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0" y="1484784"/>
            <a:ext cx="9144000" cy="5373216"/>
          </a:xfrm>
        </p:spPr>
        <p:txBody>
          <a:bodyPr>
            <a:normAutofit/>
          </a:bodyPr>
          <a:lstStyle/>
          <a:p>
            <a:r>
              <a:rPr lang="en-US" sz="1900" dirty="0">
                <a:latin typeface="Times New Roman" panose="02020603050405020304" pitchFamily="18" charset="0"/>
                <a:cs typeface="Times New Roman" panose="02020603050405020304" pitchFamily="18" charset="0"/>
              </a:rPr>
              <a:t>3. </a:t>
            </a:r>
            <a:r>
              <a:rPr lang="en-US" sz="1900" b="1" dirty="0">
                <a:latin typeface="Times New Roman" panose="02020603050405020304" pitchFamily="18" charset="0"/>
                <a:cs typeface="Times New Roman" panose="02020603050405020304" pitchFamily="18" charset="0"/>
              </a:rPr>
              <a:t>Machine Learning Models</a:t>
            </a:r>
            <a:r>
              <a:rPr lang="en-US" sz="1900" dirty="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review explores machine learning algorithms for sentiment analysis, spanning Naive Bayes, Decision Trees, Support Vector Machines, and ensemble methods. These models classify sentiments based on labeled data into positive, negative, or neutral categories</a:t>
            </a:r>
            <a:r>
              <a:rPr lang="en-US" sz="1900" dirty="0" smtClean="0">
                <a:latin typeface="Times New Roman" panose="02020603050405020304" pitchFamily="18" charset="0"/>
                <a:cs typeface="Times New Roman" panose="02020603050405020304" pitchFamily="18" charset="0"/>
              </a:rPr>
              <a:t>.</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endParaRPr lang="en-US" sz="1900" dirty="0" smtClean="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4. </a:t>
            </a:r>
            <a:r>
              <a:rPr lang="en-US" sz="1900" b="1" dirty="0">
                <a:latin typeface="Times New Roman" panose="02020603050405020304" pitchFamily="18" charset="0"/>
                <a:cs typeface="Times New Roman" panose="02020603050405020304" pitchFamily="18" charset="0"/>
              </a:rPr>
              <a:t>Deep Learning Models:</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Deep </a:t>
            </a:r>
            <a:r>
              <a:rPr lang="en-US" sz="1900" dirty="0">
                <a:latin typeface="Times New Roman" panose="02020603050405020304" pitchFamily="18" charset="0"/>
                <a:cs typeface="Times New Roman" panose="02020603050405020304" pitchFamily="18" charset="0"/>
              </a:rPr>
              <a:t>learning models are essential in sentiment analysis, utilizing Convolutional Neural Networks (CNNs), Recurrent Neural Networks (RNNs), and Long Short-Term Memory (LSTM) networks. Pre-processing and word </a:t>
            </a:r>
            <a:r>
              <a:rPr lang="en-US" sz="1900" dirty="0" err="1">
                <a:latin typeface="Times New Roman" panose="02020603050405020304" pitchFamily="18" charset="0"/>
                <a:cs typeface="Times New Roman" panose="02020603050405020304" pitchFamily="18" charset="0"/>
              </a:rPr>
              <a:t>embeddings</a:t>
            </a:r>
            <a:r>
              <a:rPr lang="en-US" sz="1900" dirty="0">
                <a:latin typeface="Times New Roman" panose="02020603050405020304" pitchFamily="18" charset="0"/>
                <a:cs typeface="Times New Roman" panose="02020603050405020304" pitchFamily="18" charset="0"/>
              </a:rPr>
              <a:t> (Word2Vec, </a:t>
            </a:r>
            <a:r>
              <a:rPr lang="en-US" sz="1900" dirty="0" err="1">
                <a:latin typeface="Times New Roman" panose="02020603050405020304" pitchFamily="18" charset="0"/>
                <a:cs typeface="Times New Roman" panose="02020603050405020304" pitchFamily="18" charset="0"/>
              </a:rPr>
              <a:t>GloVe</a:t>
            </a:r>
            <a:r>
              <a:rPr lang="en-US" sz="1900" dirty="0">
                <a:latin typeface="Times New Roman" panose="02020603050405020304" pitchFamily="18" charset="0"/>
                <a:cs typeface="Times New Roman" panose="02020603050405020304" pitchFamily="18" charset="0"/>
              </a:rPr>
              <a:t>) are also examined.</a:t>
            </a:r>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1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600200"/>
            <a:ext cx="8766048" cy="4495800"/>
          </a:xfrm>
        </p:spPr>
        <p:txBody>
          <a:bodyPr>
            <a:normAutofit/>
          </a:bodyPr>
          <a:lstStyle/>
          <a:p>
            <a:r>
              <a:rPr lang="en-US" sz="1900" dirty="0">
                <a:latin typeface="Times New Roman" panose="02020603050405020304" pitchFamily="18" charset="0"/>
                <a:cs typeface="Times New Roman" panose="02020603050405020304" pitchFamily="18" charset="0"/>
              </a:rPr>
              <a:t>5. </a:t>
            </a:r>
            <a:r>
              <a:rPr lang="en-US" sz="1900" b="1" dirty="0">
                <a:latin typeface="Times New Roman" panose="02020603050405020304" pitchFamily="18" charset="0"/>
                <a:cs typeface="Times New Roman" panose="02020603050405020304" pitchFamily="18" charset="0"/>
              </a:rPr>
              <a:t>Evaluation Metrics:</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paper stresses the significance of evaluation metrics in sentiment analysis, discussing common metrics like accuracy, precision, recall, and F1-score. It highlights the need to choose suitable metrics based on specific applications.</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3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02053" y="2204864"/>
            <a:ext cx="3387582" cy="31249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03" y="2144594"/>
            <a:ext cx="4360389" cy="3300630"/>
          </a:xfrm>
          <a:prstGeom prst="rect">
            <a:avLst/>
          </a:prstGeom>
        </p:spPr>
      </p:pic>
      <p:sp>
        <p:nvSpPr>
          <p:cNvPr id="6" name="TextBox 5"/>
          <p:cNvSpPr txBox="1"/>
          <p:nvPr/>
        </p:nvSpPr>
        <p:spPr>
          <a:xfrm>
            <a:off x="139604" y="5989423"/>
            <a:ext cx="371231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is the graphical presentation of the challenges of SA.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68144" y="5705598"/>
            <a:ext cx="2921491"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is the graphical presentation of the Accuracy of the SA models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257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1900" dirty="0">
                <a:latin typeface="Times New Roman" panose="02020603050405020304" pitchFamily="18" charset="0"/>
                <a:cs typeface="Times New Roman" panose="02020603050405020304" pitchFamily="18" charset="0"/>
              </a:rPr>
              <a:t>Sarcasm detection is a notable challenge, relying on contextual analysis for improved accuracy</a:t>
            </a:r>
            <a:r>
              <a:rPr lang="en-US" sz="1900" dirty="0" smtClean="0">
                <a:latin typeface="Times New Roman" panose="02020603050405020304" pitchFamily="18" charset="0"/>
                <a:cs typeface="Times New Roman" panose="02020603050405020304" pitchFamily="18" charset="0"/>
              </a:rPr>
              <a:t>. Its importance in SA is 20.0%.</a:t>
            </a:r>
          </a:p>
          <a:p>
            <a:pPr marL="0" indent="0">
              <a:buNone/>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Handling a broad spectrum of emotions requires diverse datasets and fine-grained analysis</a:t>
            </a:r>
            <a:r>
              <a:rPr lang="en-US" sz="1900" dirty="0" smtClean="0">
                <a:latin typeface="Times New Roman" panose="02020603050405020304" pitchFamily="18" charset="0"/>
                <a:cs typeface="Times New Roman" panose="02020603050405020304" pitchFamily="18" charset="0"/>
              </a:rPr>
              <a:t>. Its importance in SA is 22.9%.</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Addressing neutral sentiments and ensuring data source transparency are important for unbiased analysis</a:t>
            </a:r>
            <a:r>
              <a:rPr lang="en-US" sz="1900" dirty="0" smtClean="0">
                <a:latin typeface="Times New Roman" panose="02020603050405020304" pitchFamily="18" charset="0"/>
                <a:cs typeface="Times New Roman" panose="02020603050405020304" pitchFamily="18" charset="0"/>
              </a:rPr>
              <a:t>. Its importance in SA is 14.3%.</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Overfitting, data imbalance, and model interpretability are critical considerations for robust sentiment models</a:t>
            </a:r>
            <a:r>
              <a:rPr lang="en-US" sz="1900" dirty="0" smtClean="0">
                <a:latin typeface="Times New Roman" panose="02020603050405020304" pitchFamily="18" charset="0"/>
                <a:cs typeface="Times New Roman" panose="02020603050405020304" pitchFamily="18" charset="0"/>
              </a:rPr>
              <a:t>. Its importance in SA is 25.7%.</a:t>
            </a: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733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07504" y="1600200"/>
            <a:ext cx="9036496" cy="5257800"/>
          </a:xfrm>
        </p:spPr>
        <p:txBody>
          <a:bodyPr>
            <a:normAutofit/>
          </a:bodyPr>
          <a:lstStyle/>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Sentiment analysis has evolved significantly with machine learning and deep learning, offering valuable insights across industries</a:t>
            </a:r>
            <a:r>
              <a:rPr lang="en-US" sz="1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Challenges include sarcasm detection, fine-grained emotion analysis, neutral sentiments, data source transparency, and model interpretability</a:t>
            </a:r>
            <a:r>
              <a:rPr lang="en-US" sz="1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The review is a crucial resource for researchers and practitioners, emphasizing the importance of SA in data-driven decision-making</a:t>
            </a:r>
            <a:r>
              <a:rPr lang="en-US" sz="1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It outlines future research areas and challenges, guiding the development of SA in the AI landscape</a:t>
            </a:r>
            <a:r>
              <a:rPr lang="en-US" sz="19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SA holds substantial potential and will continue to shape AI in the dynamic future.</a:t>
            </a:r>
          </a:p>
          <a:p>
            <a:pPr marL="457200" indent="-457200">
              <a:buFont typeface="+mj-lt"/>
              <a:buAutoNum type="arabicPeriod"/>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541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484784"/>
            <a:ext cx="9144000" cy="5373216"/>
          </a:xfrm>
        </p:spPr>
        <p:txBody>
          <a:bodyPr>
            <a:noAutofit/>
          </a:bodyPr>
          <a:lstStyle/>
          <a:p>
            <a:pPr lvl="0"/>
            <a:r>
              <a:rPr lang="en-US" sz="1200" i="1" dirty="0" err="1">
                <a:latin typeface="Times New Roman" panose="02020603050405020304" pitchFamily="18" charset="0"/>
                <a:cs typeface="Times New Roman" panose="02020603050405020304" pitchFamily="18" charset="0"/>
              </a:rPr>
              <a:t>Sneha</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Choudhary</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Charu</a:t>
            </a:r>
            <a:r>
              <a:rPr lang="en-US" sz="1200" i="1" dirty="0">
                <a:latin typeface="Times New Roman" panose="02020603050405020304" pitchFamily="18" charset="0"/>
                <a:cs typeface="Times New Roman" panose="02020603050405020304" pitchFamily="18" charset="0"/>
              </a:rPr>
              <a:t> Chhabra, “Sentiment Analysis of Amazon Food Review Data” 2021 Fourth International Conference on Computational Intelligence and Communication Technologies (CCICT) | 978-1-6654-2392-2/21/$31.00 ©2021 IEEE | DOI: 10.1109/CCICT53244.2021.00033</a:t>
            </a:r>
            <a:r>
              <a:rPr lang="en-US" sz="1200" i="1" dirty="0" smtClean="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Sumit</a:t>
            </a:r>
            <a:r>
              <a:rPr lang="en-US" sz="1200" i="1" dirty="0">
                <a:latin typeface="Times New Roman" panose="02020603050405020304" pitchFamily="18" charset="0"/>
                <a:cs typeface="Times New Roman" panose="02020603050405020304" pitchFamily="18" charset="0"/>
              </a:rPr>
              <a:t> Sindhu, Dr. Sanjeev Kumar and Dr. Amandeep </a:t>
            </a:r>
            <a:r>
              <a:rPr lang="en-US" sz="1200" i="1" dirty="0" err="1">
                <a:latin typeface="Times New Roman" panose="02020603050405020304" pitchFamily="18" charset="0"/>
                <a:cs typeface="Times New Roman" panose="02020603050405020304" pitchFamily="18" charset="0"/>
              </a:rPr>
              <a:t>Noliya</a:t>
            </a:r>
            <a:r>
              <a:rPr lang="en-US" sz="1200" i="1" dirty="0">
                <a:latin typeface="Times New Roman" panose="02020603050405020304" pitchFamily="18" charset="0"/>
                <a:cs typeface="Times New Roman" panose="02020603050405020304" pitchFamily="18" charset="0"/>
              </a:rPr>
              <a:t>, “A Review on Sentiment Analysis using Machine Learning”, 2023 International Conference on Innovative Data Communication Technologies and Application (ICIDCA) | 979-8-3503-9720-8/23/$31.00 ©2023 IEEE | DOI: </a:t>
            </a:r>
            <a:r>
              <a:rPr lang="en-US" sz="1200" i="1" dirty="0" smtClean="0">
                <a:latin typeface="Times New Roman" panose="02020603050405020304" pitchFamily="18" charset="0"/>
                <a:cs typeface="Times New Roman" panose="02020603050405020304" pitchFamily="18" charset="0"/>
              </a:rPr>
              <a:t>10.1109/ICIDCA56705.2023.10099665</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Chirag </a:t>
            </a:r>
            <a:r>
              <a:rPr lang="en-US" sz="1200" i="1" dirty="0" err="1">
                <a:latin typeface="Times New Roman" panose="02020603050405020304" pitchFamily="18" charset="0"/>
                <a:cs typeface="Times New Roman" panose="02020603050405020304" pitchFamily="18" charset="0"/>
              </a:rPr>
              <a:t>lala</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Pulkit</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Dwivedi</a:t>
            </a:r>
            <a:r>
              <a:rPr lang="en-US" sz="1200" i="1" dirty="0">
                <a:latin typeface="Times New Roman" panose="02020603050405020304" pitchFamily="18" charset="0"/>
                <a:cs typeface="Times New Roman" panose="02020603050405020304" pitchFamily="18" charset="0"/>
              </a:rPr>
              <a:t>, “Hate Speech Detection Network Using LSTM, ” in Sentiment Analysis, 2023 International Conference for Advancement in Technology (ICONAT) | 978-1-6654-7517-4/23/$31.00 ©2023 IEEE | DOI: </a:t>
            </a:r>
            <a:r>
              <a:rPr lang="en-US" sz="1200" i="1" dirty="0" smtClean="0">
                <a:latin typeface="Times New Roman" panose="02020603050405020304" pitchFamily="18" charset="0"/>
                <a:cs typeface="Times New Roman" panose="02020603050405020304" pitchFamily="18" charset="0"/>
              </a:rPr>
              <a:t>10.1109/ICONAT57137.2023.10080786</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Shubham</a:t>
            </a:r>
            <a:r>
              <a:rPr lang="en-US" sz="1200" i="1" dirty="0">
                <a:latin typeface="Times New Roman" panose="02020603050405020304" pitchFamily="18" charset="0"/>
                <a:cs typeface="Times New Roman" panose="02020603050405020304" pitchFamily="18" charset="0"/>
              </a:rPr>
              <a:t> V. Pandey and A. V. </a:t>
            </a:r>
            <a:r>
              <a:rPr lang="en-US" sz="1200" i="1" dirty="0" err="1">
                <a:latin typeface="Times New Roman" panose="02020603050405020304" pitchFamily="18" charset="0"/>
                <a:cs typeface="Times New Roman" panose="02020603050405020304" pitchFamily="18" charset="0"/>
              </a:rPr>
              <a:t>Deorankar</a:t>
            </a:r>
            <a:r>
              <a:rPr lang="en-US" sz="1200" i="1" dirty="0">
                <a:latin typeface="Times New Roman" panose="02020603050405020304" pitchFamily="18" charset="0"/>
                <a:cs typeface="Times New Roman" panose="02020603050405020304" pitchFamily="18" charset="0"/>
              </a:rPr>
              <a:t>, “A Study of Sentiment Analysis Task and It's Challenges,” UTC from IEEE </a:t>
            </a:r>
            <a:r>
              <a:rPr lang="en-US" sz="1200" i="1" dirty="0" err="1">
                <a:latin typeface="Times New Roman" panose="02020603050405020304" pitchFamily="18" charset="0"/>
                <a:cs typeface="Times New Roman" panose="02020603050405020304" pitchFamily="18" charset="0"/>
              </a:rPr>
              <a:t>Xplore</a:t>
            </a:r>
            <a:r>
              <a:rPr lang="en-US" sz="1200" i="1" dirty="0">
                <a:latin typeface="Times New Roman" panose="02020603050405020304" pitchFamily="18" charset="0"/>
                <a:cs typeface="Times New Roman" panose="02020603050405020304" pitchFamily="18" charset="0"/>
              </a:rPr>
              <a:t> 978-1-5386-8158-9/19/$31.00©2019IEEE</a:t>
            </a:r>
            <a:r>
              <a:rPr lang="en-US" sz="1200" i="1" dirty="0" smtClean="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Dr. S. </a:t>
            </a:r>
            <a:r>
              <a:rPr lang="en-US" sz="1200" i="1" dirty="0" err="1">
                <a:latin typeface="Times New Roman" panose="02020603050405020304" pitchFamily="18" charset="0"/>
                <a:cs typeface="Times New Roman" panose="02020603050405020304" pitchFamily="18" charset="0"/>
              </a:rPr>
              <a:t>Sangeetha</a:t>
            </a:r>
            <a:r>
              <a:rPr lang="en-US" sz="1200" i="1" dirty="0">
                <a:latin typeface="Times New Roman" panose="02020603050405020304" pitchFamily="18" charset="0"/>
                <a:cs typeface="Times New Roman" panose="02020603050405020304" pitchFamily="18" charset="0"/>
              </a:rPr>
              <a:t>, Dr. A. </a:t>
            </a:r>
            <a:r>
              <a:rPr lang="en-US" sz="1200" i="1" dirty="0" err="1">
                <a:latin typeface="Times New Roman" panose="02020603050405020304" pitchFamily="18" charset="0"/>
                <a:cs typeface="Times New Roman" panose="02020603050405020304" pitchFamily="18" charset="0"/>
              </a:rPr>
              <a:t>Latha</a:t>
            </a:r>
            <a:r>
              <a:rPr lang="en-US" sz="1200" i="1" dirty="0">
                <a:latin typeface="Times New Roman" panose="02020603050405020304" pitchFamily="18" charset="0"/>
                <a:cs typeface="Times New Roman" panose="02020603050405020304" pitchFamily="18" charset="0"/>
              </a:rPr>
              <a:t> and </a:t>
            </a:r>
            <a:r>
              <a:rPr lang="en-US" sz="1200" i="1" dirty="0" err="1">
                <a:latin typeface="Times New Roman" panose="02020603050405020304" pitchFamily="18" charset="0"/>
                <a:cs typeface="Times New Roman" panose="02020603050405020304" pitchFamily="18" charset="0"/>
              </a:rPr>
              <a:t>Mukesh</a:t>
            </a:r>
            <a:r>
              <a:rPr lang="en-US" sz="1200" i="1" dirty="0">
                <a:latin typeface="Times New Roman" panose="02020603050405020304" pitchFamily="18" charset="0"/>
                <a:cs typeface="Times New Roman" panose="02020603050405020304" pitchFamily="18" charset="0"/>
              </a:rPr>
              <a:t> D., “Sentimental Analysis Of CBDC Tweets Using Machine Learning and Deep Learning Techniques,” 2023 2nd International Conference on Advancements in Electrical, Electronics, Communication, Computing and Automation (ICAECA) | 979-8-3503-0681-1/23/$31.00 ©2023 IEEE | DOI: </a:t>
            </a:r>
            <a:r>
              <a:rPr lang="en-US" sz="1200" i="1" dirty="0" smtClean="0">
                <a:latin typeface="Times New Roman" panose="02020603050405020304" pitchFamily="18" charset="0"/>
                <a:cs typeface="Times New Roman" panose="02020603050405020304" pitchFamily="18" charset="0"/>
              </a:rPr>
              <a:t>10.1109/ICAECA56562.2023.10199561</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Aliza </a:t>
            </a:r>
            <a:r>
              <a:rPr lang="en-US" sz="1200" i="1" dirty="0" err="1">
                <a:latin typeface="Times New Roman" panose="02020603050405020304" pitchFamily="18" charset="0"/>
                <a:cs typeface="Times New Roman" panose="02020603050405020304" pitchFamily="18" charset="0"/>
              </a:rPr>
              <a:t>Sarlan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Chayanit</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Nadam</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Shuib</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Basri</a:t>
            </a:r>
            <a:r>
              <a:rPr lang="en-US" sz="1200" i="1" dirty="0">
                <a:latin typeface="Times New Roman" panose="02020603050405020304" pitchFamily="18" charset="0"/>
                <a:cs typeface="Times New Roman" panose="02020603050405020304" pitchFamily="18" charset="0"/>
              </a:rPr>
              <a:t>, “Twitter Sentiment Analysis,” 2014 International Conference on Information Technology and Multimedia (ICIMU), November 18 – 20, 2014, Putrajaya, </a:t>
            </a:r>
            <a:r>
              <a:rPr lang="en-US" sz="1200" i="1" dirty="0" smtClean="0">
                <a:latin typeface="Times New Roman" panose="02020603050405020304" pitchFamily="18" charset="0"/>
                <a:cs typeface="Times New Roman" panose="02020603050405020304" pitchFamily="18" charset="0"/>
              </a:rPr>
              <a:t>Malaysia</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Ziqi</a:t>
            </a:r>
            <a:r>
              <a:rPr lang="en-US" sz="1200" i="1" dirty="0">
                <a:latin typeface="Times New Roman" panose="02020603050405020304" pitchFamily="18" charset="0"/>
                <a:cs typeface="Times New Roman" panose="02020603050405020304" pitchFamily="18" charset="0"/>
              </a:rPr>
              <a:t> Zhang, Lie Luo , “Hate speech detection: A solved problem? The challenging case of long tail on Twitter,” Semantic Web, vol. 10, no. 5, pp. 925–945, Sep. </a:t>
            </a:r>
            <a:r>
              <a:rPr lang="en-US" sz="1200" i="1" dirty="0" smtClean="0">
                <a:latin typeface="Times New Roman" panose="02020603050405020304" pitchFamily="18" charset="0"/>
                <a:cs typeface="Times New Roman" panose="02020603050405020304" pitchFamily="18" charset="0"/>
              </a:rPr>
              <a:t>2019</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Kshirsagar</a:t>
            </a:r>
            <a:r>
              <a:rPr lang="en-US" sz="1200" i="1" dirty="0">
                <a:latin typeface="Times New Roman" panose="02020603050405020304" pitchFamily="18" charset="0"/>
                <a:cs typeface="Times New Roman" panose="02020603050405020304" pitchFamily="18" charset="0"/>
              </a:rPr>
              <a:t>, Rohan &amp; </a:t>
            </a:r>
            <a:r>
              <a:rPr lang="en-US" sz="1200" i="1" dirty="0" err="1">
                <a:latin typeface="Times New Roman" panose="02020603050405020304" pitchFamily="18" charset="0"/>
                <a:cs typeface="Times New Roman" panose="02020603050405020304" pitchFamily="18" charset="0"/>
              </a:rPr>
              <a:t>Cukuvac</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Tyrus</a:t>
            </a:r>
            <a:r>
              <a:rPr lang="en-US" sz="1200" i="1" dirty="0">
                <a:latin typeface="Times New Roman" panose="02020603050405020304" pitchFamily="18" charset="0"/>
                <a:cs typeface="Times New Roman" panose="02020603050405020304" pitchFamily="18" charset="0"/>
              </a:rPr>
              <a:t> &amp; </a:t>
            </a:r>
            <a:r>
              <a:rPr lang="en-US" sz="1200" i="1" dirty="0" err="1">
                <a:latin typeface="Times New Roman" panose="02020603050405020304" pitchFamily="18" charset="0"/>
                <a:cs typeface="Times New Roman" panose="02020603050405020304" pitchFamily="18" charset="0"/>
              </a:rPr>
              <a:t>McKeown</a:t>
            </a:r>
            <a:r>
              <a:rPr lang="en-US" sz="1200" i="1" dirty="0">
                <a:latin typeface="Times New Roman" panose="02020603050405020304" pitchFamily="18" charset="0"/>
                <a:cs typeface="Times New Roman" panose="02020603050405020304" pitchFamily="18" charset="0"/>
              </a:rPr>
              <a:t>, Kathy &amp; McGregor, Susan. (2018). Predictive </a:t>
            </a:r>
            <a:r>
              <a:rPr lang="en-US" sz="1200" i="1" dirty="0" err="1">
                <a:latin typeface="Times New Roman" panose="02020603050405020304" pitchFamily="18" charset="0"/>
                <a:cs typeface="Times New Roman" panose="02020603050405020304" pitchFamily="18" charset="0"/>
              </a:rPr>
              <a:t>Embeddings</a:t>
            </a:r>
            <a:r>
              <a:rPr lang="en-US" sz="1200" i="1" dirty="0">
                <a:latin typeface="Times New Roman" panose="02020603050405020304" pitchFamily="18" charset="0"/>
                <a:cs typeface="Times New Roman" panose="02020603050405020304" pitchFamily="18" charset="0"/>
              </a:rPr>
              <a:t> for Hate Speech Detection on Twitter. 26-32. 10.18653/v1/W18-5104. </a:t>
            </a:r>
            <a:endParaRPr lang="en-US" sz="1200" dirty="0">
              <a:latin typeface="Times New Roman" panose="02020603050405020304" pitchFamily="18" charset="0"/>
              <a:cs typeface="Times New Roman" panose="02020603050405020304" pitchFamily="18" charset="0"/>
            </a:endParaRPr>
          </a:p>
          <a:p>
            <a:pPr lvl="0"/>
            <a:r>
              <a:rPr lang="en-US" sz="1200" i="1" dirty="0" err="1">
                <a:latin typeface="Times New Roman" panose="02020603050405020304" pitchFamily="18" charset="0"/>
                <a:cs typeface="Times New Roman" panose="02020603050405020304" pitchFamily="18" charset="0"/>
              </a:rPr>
              <a:t>Pinkesh</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Badjatiya,Shashank</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Gupta,Manish</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Gupta,Vasudeva</a:t>
            </a:r>
            <a:r>
              <a:rPr lang="en-US" sz="1200" i="1" dirty="0">
                <a:latin typeface="Times New Roman" panose="02020603050405020304" pitchFamily="18" charset="0"/>
                <a:cs typeface="Times New Roman" panose="02020603050405020304" pitchFamily="18" charset="0"/>
              </a:rPr>
              <a:t> Varma, ”Deep Learning For Hate Speech Detection in Tweets” in 26th International World Wide Web Conference, </a:t>
            </a:r>
            <a:r>
              <a:rPr lang="en-US" sz="1200" i="1" dirty="0" err="1">
                <a:latin typeface="Times New Roman" panose="02020603050405020304" pitchFamily="18" charset="0"/>
                <a:cs typeface="Times New Roman" panose="02020603050405020304" pitchFamily="18" charset="0"/>
              </a:rPr>
              <a:t>perth</a:t>
            </a:r>
            <a:r>
              <a:rPr lang="en-US" sz="1200" i="1" dirty="0">
                <a:latin typeface="Times New Roman" panose="02020603050405020304" pitchFamily="18" charset="0"/>
                <a:cs typeface="Times New Roman" panose="02020603050405020304" pitchFamily="18" charset="0"/>
              </a:rPr>
              <a:t>, Australia, </a:t>
            </a:r>
            <a:r>
              <a:rPr lang="en-US" sz="1200" i="1" dirty="0" smtClean="0">
                <a:latin typeface="Times New Roman" panose="02020603050405020304" pitchFamily="18" charset="0"/>
                <a:cs typeface="Times New Roman" panose="02020603050405020304" pitchFamily="18" charset="0"/>
              </a:rPr>
              <a:t>2017</a:t>
            </a:r>
            <a:endParaRPr lang="en-US" sz="1200" dirty="0">
              <a:latin typeface="Times New Roman" panose="02020603050405020304" pitchFamily="18" charset="0"/>
              <a:cs typeface="Times New Roman" panose="02020603050405020304" pitchFamily="18" charset="0"/>
            </a:endParaRPr>
          </a:p>
          <a:p>
            <a:pPr lvl="0"/>
            <a:r>
              <a:rPr lang="en-US" sz="1200" i="1" dirty="0">
                <a:latin typeface="Times New Roman" panose="02020603050405020304" pitchFamily="18" charset="0"/>
                <a:cs typeface="Times New Roman" panose="02020603050405020304" pitchFamily="18" charset="0"/>
              </a:rPr>
              <a:t>  Robinson, David, </a:t>
            </a:r>
            <a:r>
              <a:rPr lang="en-US" sz="1200" i="1" dirty="0" err="1">
                <a:latin typeface="Times New Roman" panose="02020603050405020304" pitchFamily="18" charset="0"/>
                <a:cs typeface="Times New Roman" panose="02020603050405020304" pitchFamily="18" charset="0"/>
              </a:rPr>
              <a:t>Ziqi</a:t>
            </a:r>
            <a:r>
              <a:rPr lang="en-US" sz="1200" i="1" dirty="0">
                <a:latin typeface="Times New Roman" panose="02020603050405020304" pitchFamily="18" charset="0"/>
                <a:cs typeface="Times New Roman" panose="02020603050405020304" pitchFamily="18" charset="0"/>
              </a:rPr>
              <a:t> Zhang and Jonathan A. </a:t>
            </a:r>
            <a:r>
              <a:rPr lang="en-US" sz="1200" i="1" dirty="0" err="1">
                <a:latin typeface="Times New Roman" panose="02020603050405020304" pitchFamily="18" charset="0"/>
                <a:cs typeface="Times New Roman" panose="02020603050405020304" pitchFamily="18" charset="0"/>
              </a:rPr>
              <a:t>Tepper</a:t>
            </a:r>
            <a:r>
              <a:rPr lang="en-US" sz="1200" i="1" dirty="0">
                <a:latin typeface="Times New Roman" panose="02020603050405020304" pitchFamily="18" charset="0"/>
                <a:cs typeface="Times New Roman" panose="02020603050405020304" pitchFamily="18" charset="0"/>
              </a:rPr>
              <a:t>. Hate Speech Detection on Twitter: Feature Engineering </a:t>
            </a:r>
            <a:r>
              <a:rPr lang="en-US" sz="1200" i="1" dirty="0" err="1">
                <a:latin typeface="Times New Roman" panose="02020603050405020304" pitchFamily="18" charset="0"/>
                <a:cs typeface="Times New Roman" panose="02020603050405020304" pitchFamily="18" charset="0"/>
              </a:rPr>
              <a:t>v.s</a:t>
            </a:r>
            <a:r>
              <a:rPr lang="en-US" sz="1200" i="1" dirty="0">
                <a:latin typeface="Times New Roman" panose="02020603050405020304" pitchFamily="18" charset="0"/>
                <a:cs typeface="Times New Roman" panose="02020603050405020304" pitchFamily="18" charset="0"/>
              </a:rPr>
              <a:t>. Feature Selection ESWC (2018</a:t>
            </a:r>
            <a:r>
              <a:rPr lang="en-US" sz="1200" i="1" dirty="0" smtClean="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 </a:t>
            </a:r>
            <a:r>
              <a:rPr lang="x-none" sz="1200" b="1" i="1" dirty="0">
                <a:latin typeface="Times New Roman" panose="02020603050405020304" pitchFamily="18" charset="0"/>
                <a:cs typeface="Times New Roman" panose="02020603050405020304" pitchFamily="18" charset="0"/>
              </a:rPr>
              <a:t/>
            </a:r>
            <a:br>
              <a:rPr lang="x-none" sz="1200" b="1" i="1" dirty="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40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752600"/>
            <a:ext cx="8229600" cy="4254691"/>
          </a:xfrm>
        </p:spPr>
        <p:txBody>
          <a:bodyPr>
            <a:noAutofit/>
          </a:bodyPr>
          <a:lstStyle/>
          <a:p>
            <a:pPr algn="ctr">
              <a:buNone/>
            </a:pPr>
            <a:r>
              <a:rPr lang="en-US" sz="8000" dirty="0"/>
              <a:t>Thanks</a:t>
            </a:r>
          </a:p>
          <a:p>
            <a:pPr algn="ctr">
              <a:buNone/>
            </a:pPr>
            <a:r>
              <a:rPr lang="en-US" sz="8000" dirty="0"/>
              <a:t>&amp; </a:t>
            </a:r>
          </a:p>
          <a:p>
            <a:pPr algn="ctr">
              <a:buNone/>
            </a:pPr>
            <a:r>
              <a:rPr lang="en-US" sz="8000" dirty="0"/>
              <a:t>Query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57200" y="142852"/>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4000" b="1" dirty="0">
                <a:latin typeface="Verdana" pitchFamily="34" charset="0"/>
                <a:ea typeface="Verdana" pitchFamily="34" charset="0"/>
                <a:cs typeface="Verdana" pitchFamily="34" charset="0"/>
              </a:rPr>
              <a:t>Content to be delivered :</a:t>
            </a:r>
          </a:p>
        </p:txBody>
      </p:sp>
      <p:sp>
        <p:nvSpPr>
          <p:cNvPr id="5" name="TextBox 4"/>
          <p:cNvSpPr txBox="1"/>
          <p:nvPr/>
        </p:nvSpPr>
        <p:spPr>
          <a:xfrm>
            <a:off x="285720" y="1785926"/>
            <a:ext cx="8572560" cy="4524315"/>
          </a:xfrm>
          <a:prstGeom prst="rect">
            <a:avLst/>
          </a:prstGeom>
          <a:noFill/>
        </p:spPr>
        <p:txBody>
          <a:bodyPr wrap="square" rtlCol="0">
            <a:spAutoFit/>
          </a:bodyPr>
          <a:lstStyle/>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Technical Seminar Title</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Details About Guide</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Objectives</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Problem Identification and Definition</a:t>
            </a:r>
            <a:endParaRPr lang="en-US" sz="2400" dirty="0">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Proposed Methodology</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a:latin typeface="Verdana" pitchFamily="34" charset="0"/>
                <a:ea typeface="Verdana" pitchFamily="34" charset="0"/>
                <a:cs typeface="Verdana" pitchFamily="34" charset="0"/>
              </a:rPr>
              <a:t>Conclusion </a:t>
            </a:r>
            <a:endParaRPr lang="en-US" sz="2400" dirty="0">
              <a:solidFill>
                <a:srgbClr val="0000CC"/>
              </a:solidFill>
              <a:latin typeface="Verdana" pitchFamily="34" charset="0"/>
              <a:ea typeface="Verdana" pitchFamily="34" charset="0"/>
              <a:cs typeface="Verdana" pitchFamily="34" charset="0"/>
            </a:endParaRPr>
          </a:p>
          <a:p>
            <a:pPr marL="342900" indent="-342900">
              <a:lnSpc>
                <a:spcPct val="150000"/>
              </a:lnSpc>
              <a:buFont typeface="+mj-lt"/>
              <a:buAutoNum type="arabicPeriod"/>
            </a:pPr>
            <a:r>
              <a:rPr lang="en-US" sz="2400" dirty="0" smtClean="0">
                <a:latin typeface="Verdana" pitchFamily="34" charset="0"/>
                <a:ea typeface="Verdana" pitchFamily="34" charset="0"/>
                <a:cs typeface="Verdana" pitchFamily="34" charset="0"/>
              </a:rPr>
              <a:t>References </a:t>
            </a:r>
            <a:endParaRPr lang="en-US" sz="2400" dirty="0">
              <a:solidFill>
                <a:srgbClr val="0000CC"/>
              </a:solidFill>
              <a:latin typeface="Verdana" pitchFamily="34" charset="0"/>
              <a:ea typeface="Verdana" pitchFamily="34" charset="0"/>
              <a:cs typeface="Verdana" pitchFamily="34" charset="0"/>
            </a:endParaRPr>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Seminar Title</a:t>
            </a:r>
            <a:endParaRPr lang="en-US" dirty="0"/>
          </a:p>
        </p:txBody>
      </p:sp>
      <p:sp>
        <p:nvSpPr>
          <p:cNvPr id="3" name="Content Placeholder 2"/>
          <p:cNvSpPr>
            <a:spLocks noGrp="1"/>
          </p:cNvSpPr>
          <p:nvPr>
            <p:ph sz="quarter" idx="1"/>
          </p:nvPr>
        </p:nvSpPr>
        <p:spPr>
          <a:xfrm>
            <a:off x="179512" y="1600200"/>
            <a:ext cx="8856984" cy="4495800"/>
          </a:xfrm>
        </p:spPr>
        <p:txBody>
          <a:bodyPr/>
          <a:lstStyle/>
          <a:p>
            <a:r>
              <a:rPr lang="en-US" b="1" dirty="0" smtClean="0">
                <a:latin typeface="Times New Roman" panose="02020603050405020304" pitchFamily="18" charset="0"/>
                <a:cs typeface="Times New Roman" panose="02020603050405020304" pitchFamily="18" charset="0"/>
              </a:rPr>
              <a:t>Technical Seminar Title</a:t>
            </a:r>
            <a:r>
              <a:rPr lang="en-US" dirty="0" smtClean="0">
                <a:latin typeface="Times New Roman" panose="02020603050405020304" pitchFamily="18" charset="0"/>
                <a:cs typeface="Times New Roman" panose="02020603050405020304" pitchFamily="18" charset="0"/>
              </a:rPr>
              <a:t> : Review of Sentimental Analysis: Machine Learning and Deep Learning Advancements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9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a:t>
            </a:r>
            <a:endParaRPr lang="en-US" dirty="0"/>
          </a:p>
        </p:txBody>
      </p:sp>
      <p:sp>
        <p:nvSpPr>
          <p:cNvPr id="3" name="Content Placeholder 2"/>
          <p:cNvSpPr>
            <a:spLocks noGrp="1"/>
          </p:cNvSpPr>
          <p:nvPr>
            <p:ph sz="quarter" idx="1"/>
          </p:nvPr>
        </p:nvSpPr>
        <p:spPr/>
        <p:txBody>
          <a:bodyPr/>
          <a:lstStyle/>
          <a:p>
            <a:r>
              <a:rPr lang="en-US" b="1" dirty="0"/>
              <a:t>Guide Name: Dr. </a:t>
            </a:r>
            <a:r>
              <a:rPr lang="en-US" b="1" dirty="0" err="1"/>
              <a:t>Madhav</a:t>
            </a:r>
            <a:r>
              <a:rPr lang="en-US" b="1" dirty="0"/>
              <a:t> Sharma 		Designation: Associate Professor</a:t>
            </a:r>
            <a:endParaRPr lang="en-US" dirty="0"/>
          </a:p>
          <a:p>
            <a:r>
              <a:rPr lang="en-US" b="1" dirty="0"/>
              <a:t>Student Name: </a:t>
            </a:r>
            <a:r>
              <a:rPr lang="en-US" b="1" dirty="0" err="1"/>
              <a:t>Ishu</a:t>
            </a:r>
            <a:r>
              <a:rPr lang="en-US" b="1" dirty="0"/>
              <a:t> Kumar					Registration No.: PIET20CS080</a:t>
            </a:r>
          </a:p>
          <a:p>
            <a:endParaRPr lang="en-US" dirty="0"/>
          </a:p>
        </p:txBody>
      </p:sp>
    </p:spTree>
    <p:extLst>
      <p:ext uri="{BB962C8B-B14F-4D97-AF65-F5344CB8AC3E}">
        <p14:creationId xmlns:p14="http://schemas.microsoft.com/office/powerpoint/2010/main" val="383830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a:t>The primary objective of a review paper on Sentiment Analysis is to provide a comprehensive and critical overview of the state-of-the-art in sentiment analysis research and applications within a specific domain or across multiple domains. The objective of a review paper on sentiment analysis is to serve as a valuable resource for researchers, students, and professionals. </a:t>
            </a:r>
          </a:p>
          <a:p>
            <a:endParaRPr lang="en-US" dirty="0"/>
          </a:p>
        </p:txBody>
      </p:sp>
    </p:spTree>
    <p:extLst>
      <p:ext uri="{BB962C8B-B14F-4D97-AF65-F5344CB8AC3E}">
        <p14:creationId xmlns:p14="http://schemas.microsoft.com/office/powerpoint/2010/main" val="32306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0120"/>
          </a:xfrm>
        </p:spPr>
        <p:txBody>
          <a:bodyPr>
            <a:normAutofit fontScale="90000"/>
          </a:bodyPr>
          <a:lstStyle/>
          <a:p>
            <a:r>
              <a:rPr lang="en-US" dirty="0" smtClean="0">
                <a:latin typeface="Times New Roman" panose="02020603050405020304" pitchFamily="18" charset="0"/>
                <a:cs typeface="Times New Roman" panose="02020603050405020304" pitchFamily="18" charset="0"/>
              </a:rPr>
              <a:t>Problem Identification and Definition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600200"/>
            <a:ext cx="9144000" cy="5257800"/>
          </a:xfrm>
        </p:spPr>
        <p:txBody>
          <a:bodyPr>
            <a:noAutofit/>
          </a:bodyPr>
          <a:lstStyle/>
          <a:p>
            <a:r>
              <a:rPr lang="en-US" sz="1900" b="1" dirty="0">
                <a:latin typeface="Times New Roman" panose="02020603050405020304" pitchFamily="18" charset="0"/>
                <a:cs typeface="Times New Roman" panose="02020603050405020304" pitchFamily="18" charset="0"/>
              </a:rPr>
              <a:t>Sarcasm Detection:</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Sarcasm detection can be enhanced by integrating contextual analysis into SA models. Leveraging sentiment lexicons and training models to understand the context in which sarcasm occurs can improve detection accuracy</a:t>
            </a:r>
            <a:r>
              <a:rPr lang="en-US" sz="1900" dirty="0" smtClean="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r>
              <a:rPr lang="en-US" sz="1900" b="1" dirty="0" smtClean="0">
                <a:latin typeface="Times New Roman" panose="02020603050405020304" pitchFamily="18" charset="0"/>
                <a:cs typeface="Times New Roman" panose="02020603050405020304" pitchFamily="18" charset="0"/>
              </a:rPr>
              <a:t>Handling </a:t>
            </a:r>
            <a:r>
              <a:rPr lang="en-US" sz="1900" b="1" dirty="0">
                <a:latin typeface="Times New Roman" panose="02020603050405020304" pitchFamily="18" charset="0"/>
                <a:cs typeface="Times New Roman" panose="02020603050405020304" pitchFamily="18" charset="0"/>
              </a:rPr>
              <a:t>Emotions:</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handle a wide range of emotions, models can be trained on more diverse emotional datasets. Fine-grained emotion analysis can be implemented by creating multi-class sentiment categories representing various emotional states</a:t>
            </a:r>
            <a:r>
              <a:rPr lang="en-US" sz="1900" dirty="0" smtClean="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a:p>
            <a:r>
              <a:rPr lang="en-US" sz="1900" b="1" dirty="0" smtClean="0">
                <a:latin typeface="Times New Roman" panose="02020603050405020304" pitchFamily="18" charset="0"/>
                <a:cs typeface="Times New Roman" panose="02020603050405020304" pitchFamily="18" charset="0"/>
              </a:rPr>
              <a:t>Neutral </a:t>
            </a:r>
            <a:r>
              <a:rPr lang="en-US" sz="1900" b="1" dirty="0">
                <a:latin typeface="Times New Roman" panose="02020603050405020304" pitchFamily="18" charset="0"/>
                <a:cs typeface="Times New Roman" panose="02020603050405020304" pitchFamily="18" charset="0"/>
              </a:rPr>
              <a:t>Sentiments:</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 address the oversight of neutral sentiments, models should incorporate a "neutral" category as a part of the classification. This ensures that reviews with no strong sentiment are correctly categorized.</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6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0" y="1484784"/>
            <a:ext cx="9144000" cy="5373216"/>
          </a:xfrm>
        </p:spPr>
        <p:txBody>
          <a:bodyPr>
            <a:normAutofit/>
          </a:bodyPr>
          <a:lstStyle/>
          <a:p>
            <a:r>
              <a:rPr lang="en-US" sz="1900" b="1" dirty="0">
                <a:latin typeface="Times New Roman" panose="02020603050405020304" pitchFamily="18" charset="0"/>
                <a:cs typeface="Times New Roman" panose="02020603050405020304" pitchFamily="18" charset="0"/>
              </a:rPr>
              <a:t>Data Source Uncertainty:</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absence of transparent data collection methods in sentiment analysis studies raises concerns about data quality and representativeness. Transparent sources are crucial for reliable, unbiased model training and generalizability</a:t>
            </a:r>
            <a:r>
              <a:rPr lang="en-US" sz="1900" dirty="0" smtClean="0">
                <a:latin typeface="Times New Roman" panose="02020603050405020304" pitchFamily="18" charset="0"/>
                <a:cs typeface="Times New Roman" panose="02020603050405020304" pitchFamily="18" charset="0"/>
              </a:rPr>
              <a:t>.</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Overfitting:</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Addressing overfitting can be done through techniques such as data augmentation, early stopping, and cross-validation to ensure models generalize well to unseen data</a:t>
            </a:r>
            <a:r>
              <a:rPr lang="en-US" sz="1900" dirty="0" smtClean="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Data Imbalance:</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Techniques for handling class imbalance, such as oversampling the minority class or using modified evaluation metrics, can mitigate the impact of imbalanced datasets.</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13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1900" b="1" dirty="0">
                <a:latin typeface="Times New Roman" panose="02020603050405020304" pitchFamily="18" charset="0"/>
                <a:cs typeface="Times New Roman" panose="02020603050405020304" pitchFamily="18" charset="0"/>
              </a:rPr>
              <a:t>Model Interpretability:</a:t>
            </a:r>
            <a:r>
              <a:rPr lang="en-US"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For enhanced model interpretability, techniques like LIME (Local Interpretable Model-agnostic Explanations) and SHAP (</a:t>
            </a:r>
            <a:r>
              <a:rPr lang="en-US" sz="1900" dirty="0" err="1">
                <a:latin typeface="Times New Roman" panose="02020603050405020304" pitchFamily="18" charset="0"/>
                <a:cs typeface="Times New Roman" panose="02020603050405020304" pitchFamily="18" charset="0"/>
              </a:rPr>
              <a:t>SHapley</a:t>
            </a:r>
            <a:r>
              <a:rPr lang="en-US" sz="1900" dirty="0">
                <a:latin typeface="Times New Roman" panose="02020603050405020304" pitchFamily="18" charset="0"/>
                <a:cs typeface="Times New Roman" panose="02020603050405020304" pitchFamily="18" charset="0"/>
              </a:rPr>
              <a:t> Additive </a:t>
            </a:r>
            <a:r>
              <a:rPr lang="en-US" sz="1900" dirty="0" err="1">
                <a:latin typeface="Times New Roman" panose="02020603050405020304" pitchFamily="18" charset="0"/>
                <a:cs typeface="Times New Roman" panose="02020603050405020304" pitchFamily="18" charset="0"/>
              </a:rPr>
              <a:t>exPlanations</a:t>
            </a:r>
            <a:r>
              <a:rPr lang="en-US" sz="1900" dirty="0">
                <a:latin typeface="Times New Roman" panose="02020603050405020304" pitchFamily="18" charset="0"/>
                <a:cs typeface="Times New Roman" panose="02020603050405020304" pitchFamily="18" charset="0"/>
              </a:rPr>
              <a:t>) can be employed to provide insights into model decision-making processes.</a:t>
            </a:r>
            <a:endParaRPr lang="en-US" sz="1900" dirty="0">
              <a:latin typeface="Times New Roman" panose="02020603050405020304" pitchFamily="18" charset="0"/>
              <a:cs typeface="Times New Roman" panose="02020603050405020304" pitchFamily="18" charset="0"/>
            </a:endParaRPr>
          </a:p>
          <a:p>
            <a:endParaRPr lang="en-US" sz="1900" dirty="0"/>
          </a:p>
          <a:p>
            <a:endParaRPr lang="en-US" sz="1900" dirty="0"/>
          </a:p>
        </p:txBody>
      </p:sp>
    </p:spTree>
    <p:extLst>
      <p:ext uri="{BB962C8B-B14F-4D97-AF65-F5344CB8AC3E}">
        <p14:creationId xmlns:p14="http://schemas.microsoft.com/office/powerpoint/2010/main" val="219313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600200"/>
            <a:ext cx="9144000" cy="5257800"/>
          </a:xfrm>
        </p:spPr>
        <p:txBody>
          <a:bodyPr>
            <a:normAutofit/>
          </a:bodyPr>
          <a:lstStyle/>
          <a:p>
            <a:r>
              <a:rPr lang="en-US" sz="1900" dirty="0">
                <a:latin typeface="Times New Roman" panose="02020603050405020304" pitchFamily="18" charset="0"/>
                <a:cs typeface="Times New Roman" panose="02020603050405020304" pitchFamily="18" charset="0"/>
              </a:rPr>
              <a:t>1. </a:t>
            </a:r>
            <a:r>
              <a:rPr lang="en-US" sz="1900" b="1" dirty="0">
                <a:latin typeface="Times New Roman" panose="02020603050405020304" pitchFamily="18" charset="0"/>
                <a:cs typeface="Times New Roman" panose="02020603050405020304" pitchFamily="18" charset="0"/>
              </a:rPr>
              <a:t>Data Collection</a:t>
            </a:r>
            <a:r>
              <a:rPr lang="en-US" sz="1900" dirty="0" smtClean="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Data </a:t>
            </a:r>
            <a:r>
              <a:rPr lang="en-US" sz="1900" dirty="0">
                <a:latin typeface="Times New Roman" panose="02020603050405020304" pitchFamily="18" charset="0"/>
                <a:cs typeface="Times New Roman" panose="02020603050405020304" pitchFamily="18" charset="0"/>
              </a:rPr>
              <a:t>acquisition and curation are vital for sentiment analysis. Sources like social media posts and customer reviews undergo preprocessing, involving tokenization, </a:t>
            </a:r>
            <a:r>
              <a:rPr lang="en-US" sz="1900" dirty="0" smtClean="0">
                <a:latin typeface="Times New Roman" panose="02020603050405020304" pitchFamily="18" charset="0"/>
                <a:cs typeface="Times New Roman" panose="02020603050405020304" pitchFamily="18" charset="0"/>
              </a:rPr>
              <a:t>stop-word removal</a:t>
            </a:r>
            <a:r>
              <a:rPr lang="en-US" sz="1900" dirty="0">
                <a:latin typeface="Times New Roman" panose="02020603050405020304" pitchFamily="18" charset="0"/>
                <a:cs typeface="Times New Roman" panose="02020603050405020304" pitchFamily="18" charset="0"/>
              </a:rPr>
              <a:t>, and stemming/lemmatization for effective analysis</a:t>
            </a:r>
            <a:r>
              <a:rPr lang="en-US" sz="19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t>
            </a:r>
          </a:p>
          <a:p>
            <a:r>
              <a:rPr lang="en-US" sz="1900" dirty="0">
                <a:latin typeface="Times New Roman" panose="02020603050405020304" pitchFamily="18" charset="0"/>
                <a:cs typeface="Times New Roman" panose="02020603050405020304" pitchFamily="18" charset="0"/>
              </a:rPr>
              <a:t>2. </a:t>
            </a:r>
            <a:r>
              <a:rPr lang="en-US" sz="1900" b="1" dirty="0">
                <a:latin typeface="Times New Roman" panose="02020603050405020304" pitchFamily="18" charset="0"/>
                <a:cs typeface="Times New Roman" panose="02020603050405020304" pitchFamily="18" charset="0"/>
              </a:rPr>
              <a:t>Feature </a:t>
            </a:r>
            <a:r>
              <a:rPr lang="en-US" sz="1900" b="1" dirty="0" smtClean="0">
                <a:latin typeface="Times New Roman" panose="02020603050405020304" pitchFamily="18" charset="0"/>
                <a:cs typeface="Times New Roman" panose="02020603050405020304" pitchFamily="18" charset="0"/>
              </a:rPr>
              <a:t>Engineering</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Feature </a:t>
            </a:r>
            <a:r>
              <a:rPr lang="en-US" sz="1900" dirty="0">
                <a:latin typeface="Times New Roman" panose="02020603050405020304" pitchFamily="18" charset="0"/>
                <a:cs typeface="Times New Roman" panose="02020603050405020304" pitchFamily="18" charset="0"/>
              </a:rPr>
              <a:t>selection impacts sentiment analysis models. Options include Bag-of-Words, TF-IDF, word </a:t>
            </a:r>
            <a:r>
              <a:rPr lang="en-US" sz="1900" dirty="0" err="1">
                <a:latin typeface="Times New Roman" panose="02020603050405020304" pitchFamily="18" charset="0"/>
                <a:cs typeface="Times New Roman" panose="02020603050405020304" pitchFamily="18" charset="0"/>
              </a:rPr>
              <a:t>embeddings</a:t>
            </a:r>
            <a:r>
              <a:rPr lang="en-US" sz="1900" dirty="0">
                <a:latin typeface="Times New Roman" panose="02020603050405020304" pitchFamily="18" charset="0"/>
                <a:cs typeface="Times New Roman" panose="02020603050405020304" pitchFamily="18" charset="0"/>
              </a:rPr>
              <a:t>, and BERT, with special relevance for deep learning models using contextual </a:t>
            </a:r>
            <a:r>
              <a:rPr lang="en-US" sz="1900" dirty="0" err="1">
                <a:latin typeface="Times New Roman" panose="02020603050405020304" pitchFamily="18" charset="0"/>
                <a:cs typeface="Times New Roman" panose="02020603050405020304" pitchFamily="18" charset="0"/>
              </a:rPr>
              <a:t>embeddings</a:t>
            </a:r>
            <a:r>
              <a:rPr lang="en-US" sz="1900" dirty="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85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1956</TotalTime>
  <Words>815</Words>
  <Application>Microsoft Office PowerPoint</Application>
  <PresentationFormat>On-screen Show (4:3)</PresentationFormat>
  <Paragraphs>96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Times New Roman</vt:lpstr>
      <vt:lpstr>Tw Cen MT</vt:lpstr>
      <vt:lpstr>Verdana</vt:lpstr>
      <vt:lpstr>Wingdings</vt:lpstr>
      <vt:lpstr>Wingdings 2</vt:lpstr>
      <vt:lpstr>Median</vt:lpstr>
      <vt:lpstr>PowerPoint Presentation</vt:lpstr>
      <vt:lpstr>Content to be delivered :</vt:lpstr>
      <vt:lpstr>Technical Seminar Title</vt:lpstr>
      <vt:lpstr>GUIDE:</vt:lpstr>
      <vt:lpstr>Objective:</vt:lpstr>
      <vt:lpstr>Problem Identification and Definition </vt:lpstr>
      <vt:lpstr>PowerPoint Presentation</vt:lpstr>
      <vt:lpstr>PowerPoint Presentation</vt:lpstr>
      <vt:lpstr>Methodology</vt:lpstr>
      <vt:lpstr>PowerPoint Presentation</vt:lpstr>
      <vt:lpstr>PowerPoint Presentation</vt:lpstr>
      <vt:lpstr>Result</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civil</dc:creator>
  <cp:lastModifiedBy>HP</cp:lastModifiedBy>
  <cp:revision>141</cp:revision>
  <dcterms:created xsi:type="dcterms:W3CDTF">2011-12-02T10:29:23Z</dcterms:created>
  <dcterms:modified xsi:type="dcterms:W3CDTF">2023-11-06T13:53:52Z</dcterms:modified>
</cp:coreProperties>
</file>