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90" r:id="rId2"/>
    <p:sldId id="289" r:id="rId3"/>
    <p:sldId id="291" r:id="rId4"/>
    <p:sldId id="292" r:id="rId5"/>
    <p:sldId id="293" r:id="rId6"/>
    <p:sldId id="294" r:id="rId7"/>
    <p:sldId id="295" r:id="rId8"/>
    <p:sldId id="296" r:id="rId9"/>
    <p:sldId id="297" r:id="rId10"/>
    <p:sldId id="298" r:id="rId11"/>
    <p:sldId id="299" r:id="rId12"/>
    <p:sldId id="300" r:id="rId13"/>
    <p:sldId id="301"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83" d="100"/>
          <a:sy n="83" d="100"/>
        </p:scale>
        <p:origin x="14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5F3E7-BBED-4CBE-9D96-481AACBA3EA1}" type="datetimeFigureOut">
              <a:rPr lang="en-IN" smtClean="0"/>
              <a:pPr/>
              <a:t>18-10-2023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946F8-2E56-45BB-84C4-1CEBA1E0275F}" type="slidenum">
              <a:rPr lang="en-IN" smtClean="0"/>
              <a:pPr/>
              <a:t>‹#›</a:t>
            </a:fld>
            <a:endParaRPr lang="en-IN"/>
          </a:p>
        </p:txBody>
      </p:sp>
    </p:spTree>
    <p:extLst>
      <p:ext uri="{BB962C8B-B14F-4D97-AF65-F5344CB8AC3E}">
        <p14:creationId xmlns:p14="http://schemas.microsoft.com/office/powerpoint/2010/main" val="154637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CD82A72-9C86-4595-9E22-4C27F96FFBA4}" type="datetimeFigureOut">
              <a:rPr lang="en-US" smtClean="0"/>
              <a:pPr/>
              <a:t>10/18/2023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3E1BCA2-F07E-42D7-B7CB-240755A8FE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1BCA2-F07E-42D7-B7CB-240755A8FE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CD82A72-9C86-4595-9E22-4C27F96FFBA4}" type="datetimeFigureOut">
              <a:rPr lang="en-US" smtClean="0"/>
              <a:pPr/>
              <a:t>10/18/2023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3E1BCA2-F07E-42D7-B7CB-240755A8FE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3E1BCA2-F07E-42D7-B7CB-240755A8FE2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CD82A72-9C86-4595-9E22-4C27F96FFBA4}" type="datetimeFigureOut">
              <a:rPr lang="en-US" smtClean="0"/>
              <a:pPr/>
              <a:t>10/18/2023</a:t>
            </a:fld>
            <a:endParaRPr lang="en-US"/>
          </a:p>
        </p:txBody>
      </p:sp>
      <p:sp>
        <p:nvSpPr>
          <p:cNvPr id="10" name="Slide Number Placeholder 9"/>
          <p:cNvSpPr>
            <a:spLocks noGrp="1"/>
          </p:cNvSpPr>
          <p:nvPr>
            <p:ph type="sldNum" sz="quarter" idx="16"/>
          </p:nvPr>
        </p:nvSpPr>
        <p:spPr/>
        <p:txBody>
          <a:bodyPr rtlCol="0"/>
          <a:lstStyle/>
          <a:p>
            <a:fld id="{F3E1BCA2-F07E-42D7-B7CB-240755A8FE2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CD82A72-9C86-4595-9E22-4C27F96FFBA4}" type="datetimeFigureOut">
              <a:rPr lang="en-US" smtClean="0"/>
              <a:pPr/>
              <a:t>10/18/2023</a:t>
            </a:fld>
            <a:endParaRPr lang="en-US"/>
          </a:p>
        </p:txBody>
      </p:sp>
      <p:sp>
        <p:nvSpPr>
          <p:cNvPr id="12" name="Slide Number Placeholder 11"/>
          <p:cNvSpPr>
            <a:spLocks noGrp="1"/>
          </p:cNvSpPr>
          <p:nvPr>
            <p:ph type="sldNum" sz="quarter" idx="16"/>
          </p:nvPr>
        </p:nvSpPr>
        <p:spPr/>
        <p:txBody>
          <a:bodyPr rtlCol="0"/>
          <a:lstStyle/>
          <a:p>
            <a:fld id="{F3E1BCA2-F07E-42D7-B7CB-240755A8FE2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3E1BCA2-F07E-42D7-B7CB-240755A8FE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CD82A72-9C86-4595-9E22-4C27F96FFBA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CD82A72-9C86-4595-9E22-4C27F96FFBA4}" type="datetimeFigureOut">
              <a:rPr lang="en-US" smtClean="0"/>
              <a:pPr/>
              <a:t>10/18/2023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3E1BCA2-F07E-42D7-B7CB-240755A8FE2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CD82A72-9C86-4595-9E22-4C27F96FFBA4}" type="datetimeFigureOut">
              <a:rPr lang="en-US" smtClean="0"/>
              <a:pPr/>
              <a:t>10/18/2023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3E1BCA2-F07E-42D7-B7CB-240755A8FE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357290" y="1643050"/>
            <a:ext cx="6357982" cy="400110"/>
          </a:xfrm>
          <a:prstGeom prst="rect">
            <a:avLst/>
          </a:prstGeom>
          <a:noFill/>
        </p:spPr>
        <p:txBody>
          <a:bodyPr wrap="square" rtlCol="0">
            <a:spAutoFit/>
          </a:bodyPr>
          <a:lstStyle/>
          <a:p>
            <a:pPr algn="ctr"/>
            <a:r>
              <a:rPr lang="en-US" sz="2000" b="1" dirty="0">
                <a:latin typeface="Verdana" pitchFamily="34" charset="0"/>
                <a:ea typeface="Verdana" pitchFamily="34" charset="0"/>
                <a:cs typeface="Verdana" pitchFamily="34" charset="0"/>
              </a:rPr>
              <a:t>Department of Computer Engineering </a:t>
            </a:r>
            <a:endParaRPr lang="en-IN" sz="2000" b="1" dirty="0">
              <a:latin typeface="Verdana" pitchFamily="34" charset="0"/>
              <a:ea typeface="Verdana" pitchFamily="34" charset="0"/>
              <a:cs typeface="Verdana" pitchFamily="34" charset="0"/>
            </a:endParaRPr>
          </a:p>
        </p:txBody>
      </p:sp>
      <p:sp>
        <p:nvSpPr>
          <p:cNvPr id="11" name="TextBox 10"/>
          <p:cNvSpPr txBox="1"/>
          <p:nvPr/>
        </p:nvSpPr>
        <p:spPr>
          <a:xfrm>
            <a:off x="2720571" y="2214554"/>
            <a:ext cx="3985386" cy="3416320"/>
          </a:xfrm>
          <a:prstGeom prst="rect">
            <a:avLst/>
          </a:prstGeom>
          <a:noFill/>
        </p:spPr>
        <p:txBody>
          <a:bodyPr wrap="none" rtlCol="0">
            <a:spAutoFit/>
          </a:bodyPr>
          <a:lstStyle/>
          <a:p>
            <a:pPr algn="ctr"/>
            <a:r>
              <a:rPr lang="en-US" b="1" dirty="0">
                <a:solidFill>
                  <a:srgbClr val="0000CC"/>
                </a:solidFill>
                <a:latin typeface="Verdana" pitchFamily="34" charset="0"/>
                <a:ea typeface="Verdana" pitchFamily="34" charset="0"/>
                <a:cs typeface="Verdana" pitchFamily="34" charset="0"/>
              </a:rPr>
              <a:t>Main Presentation</a:t>
            </a:r>
          </a:p>
          <a:p>
            <a:pPr algn="ctr"/>
            <a:r>
              <a:rPr lang="en-US" b="1" dirty="0">
                <a:latin typeface="Verdana" pitchFamily="34" charset="0"/>
                <a:ea typeface="Verdana" pitchFamily="34" charset="0"/>
                <a:cs typeface="Verdana" pitchFamily="34" charset="0"/>
              </a:rPr>
              <a:t>  </a:t>
            </a:r>
          </a:p>
          <a:p>
            <a:pPr algn="ctr"/>
            <a:r>
              <a:rPr lang="en-US" b="1" dirty="0">
                <a:latin typeface="Verdana" pitchFamily="34" charset="0"/>
                <a:ea typeface="Verdana" pitchFamily="34" charset="0"/>
                <a:cs typeface="Verdana" pitchFamily="34" charset="0"/>
              </a:rPr>
              <a:t>Under</a:t>
            </a:r>
          </a:p>
          <a:p>
            <a:pPr algn="ctr"/>
            <a:endParaRPr lang="en-US" b="1" dirty="0">
              <a:latin typeface="Verdana" pitchFamily="34" charset="0"/>
              <a:ea typeface="Verdana" pitchFamily="34" charset="0"/>
              <a:cs typeface="Verdana" pitchFamily="34" charset="0"/>
            </a:endParaRPr>
          </a:p>
          <a:p>
            <a:pPr algn="ctr"/>
            <a:r>
              <a:rPr lang="en-US" b="1" dirty="0">
                <a:solidFill>
                  <a:srgbClr val="0000CC"/>
                </a:solidFill>
                <a:latin typeface="Verdana" pitchFamily="34" charset="0"/>
                <a:ea typeface="Verdana" pitchFamily="34" charset="0"/>
                <a:cs typeface="Verdana" pitchFamily="34" charset="0"/>
              </a:rPr>
              <a:t>Technical Seminar( 7CS7-40)</a:t>
            </a:r>
          </a:p>
          <a:p>
            <a:pPr algn="ctr"/>
            <a:endParaRPr lang="en-US" b="1" dirty="0">
              <a:solidFill>
                <a:srgbClr val="0000CC"/>
              </a:solidFill>
              <a:latin typeface="Verdana" pitchFamily="34" charset="0"/>
              <a:ea typeface="Verdana" pitchFamily="34" charset="0"/>
              <a:cs typeface="Verdana"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Verdana" pitchFamily="34" charset="0"/>
                <a:ea typeface="Verdana" pitchFamily="34" charset="0"/>
                <a:cs typeface="Verdana" pitchFamily="34" charset="0"/>
              </a:rPr>
              <a:t>Session-2023-24(Odd) </a:t>
            </a:r>
            <a:endParaRPr lang="en-IN" b="1" dirty="0">
              <a:latin typeface="Verdana" pitchFamily="34" charset="0"/>
              <a:ea typeface="Verdana" pitchFamily="34" charset="0"/>
              <a:cs typeface="Verdana" pitchFamily="34" charset="0"/>
            </a:endParaRPr>
          </a:p>
        </p:txBody>
      </p:sp>
      <p:pic>
        <p:nvPicPr>
          <p:cNvPr id="12" name="Google Shape;86;p1" descr="Untitled.png"/>
          <p:cNvPicPr preferRelativeResize="0"/>
          <p:nvPr/>
        </p:nvPicPr>
        <p:blipFill rotWithShape="1">
          <a:blip r:embed="rId2">
            <a:alphaModFix/>
          </a:blip>
          <a:srcRect/>
          <a:stretch/>
        </p:blipFill>
        <p:spPr>
          <a:xfrm>
            <a:off x="4071934" y="3719469"/>
            <a:ext cx="1219200" cy="1209729"/>
          </a:xfrm>
          <a:prstGeom prst="rect">
            <a:avLst/>
          </a:prstGeom>
          <a:noFill/>
          <a:ln>
            <a:noFill/>
          </a:ln>
        </p:spPr>
      </p:pic>
      <p:sp>
        <p:nvSpPr>
          <p:cNvPr id="14" name="TextBox 13"/>
          <p:cNvSpPr txBox="1"/>
          <p:nvPr/>
        </p:nvSpPr>
        <p:spPr>
          <a:xfrm>
            <a:off x="357158" y="5572141"/>
            <a:ext cx="3786214" cy="1354217"/>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by </a:t>
            </a:r>
          </a:p>
          <a:p>
            <a:r>
              <a:rPr lang="en-US" sz="1600" dirty="0">
                <a:latin typeface="Verdana" pitchFamily="34" charset="0"/>
                <a:ea typeface="Verdana" pitchFamily="34" charset="0"/>
                <a:cs typeface="Verdana" pitchFamily="34" charset="0"/>
              </a:rPr>
              <a:t>Student Name: </a:t>
            </a:r>
            <a:r>
              <a:rPr lang="en-US" sz="1600" dirty="0" err="1" smtClean="0">
                <a:latin typeface="Verdana" pitchFamily="34" charset="0"/>
                <a:ea typeface="Verdana" pitchFamily="34" charset="0"/>
                <a:cs typeface="Verdana" pitchFamily="34" charset="0"/>
              </a:rPr>
              <a:t>Ishu</a:t>
            </a:r>
            <a:r>
              <a:rPr lang="en-US" sz="1600" dirty="0" smtClean="0">
                <a:latin typeface="Verdana" pitchFamily="34" charset="0"/>
                <a:ea typeface="Verdana" pitchFamily="34" charset="0"/>
                <a:cs typeface="Verdana" pitchFamily="34" charset="0"/>
              </a:rPr>
              <a:t> Kumar</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Registration No</a:t>
            </a:r>
            <a:r>
              <a:rPr lang="en-US" sz="1600" dirty="0" smtClean="0">
                <a:latin typeface="Verdana" pitchFamily="34" charset="0"/>
                <a:ea typeface="Verdana" pitchFamily="34" charset="0"/>
                <a:cs typeface="Verdana" pitchFamily="34" charset="0"/>
              </a:rPr>
              <a:t>.: PIET20CS080</a:t>
            </a:r>
          </a:p>
          <a:p>
            <a:r>
              <a:rPr lang="en-US" sz="1600" dirty="0" smtClean="0">
                <a:latin typeface="Verdana" pitchFamily="34" charset="0"/>
                <a:ea typeface="Verdana" pitchFamily="34" charset="0"/>
                <a:cs typeface="Verdana" pitchFamily="34" charset="0"/>
              </a:rPr>
              <a:t>Section: 7CS-B</a:t>
            </a:r>
          </a:p>
          <a:p>
            <a:endParaRPr lang="en-IN" dirty="0"/>
          </a:p>
        </p:txBody>
      </p:sp>
      <p:sp>
        <p:nvSpPr>
          <p:cNvPr id="15" name="TextBox 14"/>
          <p:cNvSpPr txBox="1"/>
          <p:nvPr/>
        </p:nvSpPr>
        <p:spPr>
          <a:xfrm>
            <a:off x="5000628" y="5607152"/>
            <a:ext cx="4143372" cy="830997"/>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to</a:t>
            </a:r>
          </a:p>
          <a:p>
            <a:r>
              <a:rPr lang="en-US" sz="1600" dirty="0">
                <a:latin typeface="Verdana" pitchFamily="34" charset="0"/>
                <a:ea typeface="Verdana" pitchFamily="34" charset="0"/>
                <a:cs typeface="Verdana" pitchFamily="34" charset="0"/>
              </a:rPr>
              <a:t>Faculty </a:t>
            </a:r>
            <a:r>
              <a:rPr lang="en-US" sz="1600" dirty="0" smtClean="0">
                <a:latin typeface="Verdana" pitchFamily="34" charset="0"/>
                <a:ea typeface="Verdana" pitchFamily="34" charset="0"/>
                <a:cs typeface="Verdana" pitchFamily="34" charset="0"/>
              </a:rPr>
              <a:t>Name:</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Faculty </a:t>
            </a:r>
            <a:r>
              <a:rPr lang="en-US" sz="1600" dirty="0" smtClean="0">
                <a:latin typeface="Verdana" pitchFamily="34" charset="0"/>
                <a:ea typeface="Verdana" pitchFamily="34" charset="0"/>
                <a:cs typeface="Verdana" pitchFamily="34" charset="0"/>
              </a:rPr>
              <a:t>Name: </a:t>
            </a:r>
            <a:endParaRPr lang="en-IN" dirty="0"/>
          </a:p>
        </p:txBody>
      </p:sp>
      <p:pic>
        <p:nvPicPr>
          <p:cNvPr id="3" name="Picture 2">
            <a:extLst>
              <a:ext uri="{FF2B5EF4-FFF2-40B4-BE49-F238E27FC236}">
                <a16:creationId xmlns:a16="http://schemas.microsoft.com/office/drawing/2014/main" id="{13CCA9C1-8515-F8DE-3728-9B1207ECCA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66336"/>
            <a:ext cx="8280920" cy="11520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0" y="1484784"/>
            <a:ext cx="9144000" cy="5373216"/>
          </a:xfrm>
        </p:spPr>
        <p:txBody>
          <a:bodyPr>
            <a:normAutofit/>
          </a:bodyPr>
          <a:lstStyle/>
          <a:p>
            <a:r>
              <a:rPr lang="en-US" sz="1900" dirty="0">
                <a:latin typeface="Times New Roman" panose="02020603050405020304" pitchFamily="18" charset="0"/>
                <a:cs typeface="Times New Roman" panose="02020603050405020304" pitchFamily="18" charset="0"/>
              </a:rPr>
              <a:t>3. </a:t>
            </a:r>
            <a:r>
              <a:rPr lang="en-US" sz="1900" b="1" dirty="0">
                <a:latin typeface="Times New Roman" panose="02020603050405020304" pitchFamily="18" charset="0"/>
                <a:cs typeface="Times New Roman" panose="02020603050405020304" pitchFamily="18" charset="0"/>
              </a:rPr>
              <a:t>Machine Learning Models</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The review discusses the application of various machine learning algorithms for SA. These models range from traditional methods like Naive Bayes, Decision Trees, and Support Vector Machines to more advanced ensemble methods</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It highlights how these models are trained on labeled data and employed to classify sentiments into positive, negative, or neutral categories</a:t>
            </a:r>
            <a:r>
              <a:rPr lang="en-US" sz="1900" dirty="0" smtClean="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4. </a:t>
            </a:r>
            <a:r>
              <a:rPr lang="en-US" sz="1900" b="1" dirty="0">
                <a:latin typeface="Times New Roman" panose="02020603050405020304" pitchFamily="18" charset="0"/>
                <a:cs typeface="Times New Roman" panose="02020603050405020304" pitchFamily="18" charset="0"/>
              </a:rPr>
              <a:t>Deep Learning Models:</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 </a:t>
            </a:r>
            <a:r>
              <a:rPr lang="en-US" sz="1900" dirty="0">
                <a:latin typeface="Times New Roman" panose="02020603050405020304" pitchFamily="18" charset="0"/>
                <a:cs typeface="Times New Roman" panose="02020603050405020304" pitchFamily="18" charset="0"/>
              </a:rPr>
              <a:t>Deep learning models have gained prominence in SA due to their ability to capture complex patterns and context. The paper explores architectures like Convolutional Neural Networks (CNNs) and Recurrent Neural Networks (RNNs), including Long Short-Term Memory (LSTM) networks</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 </a:t>
            </a:r>
            <a:r>
              <a:rPr lang="en-US" sz="1900" dirty="0">
                <a:latin typeface="Times New Roman" panose="02020603050405020304" pitchFamily="18" charset="0"/>
                <a:cs typeface="Times New Roman" panose="02020603050405020304" pitchFamily="18" charset="0"/>
              </a:rPr>
              <a:t>The review covers the pre-processing steps required for deep learning models and the role of word embedding’s like Word2Vec and </a:t>
            </a:r>
            <a:r>
              <a:rPr lang="en-US" sz="1900" dirty="0" err="1">
                <a:latin typeface="Times New Roman" panose="02020603050405020304" pitchFamily="18" charset="0"/>
                <a:cs typeface="Times New Roman" panose="02020603050405020304" pitchFamily="18" charset="0"/>
              </a:rPr>
              <a:t>GloVe</a:t>
            </a: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1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US" sz="1900" dirty="0">
                <a:latin typeface="Times New Roman" panose="02020603050405020304" pitchFamily="18" charset="0"/>
                <a:cs typeface="Times New Roman" panose="02020603050405020304" pitchFamily="18" charset="0"/>
              </a:rPr>
              <a:t>5. </a:t>
            </a:r>
            <a:r>
              <a:rPr lang="en-US" sz="1900" b="1" dirty="0">
                <a:latin typeface="Times New Roman" panose="02020603050405020304" pitchFamily="18" charset="0"/>
                <a:cs typeface="Times New Roman" panose="02020603050405020304" pitchFamily="18" charset="0"/>
              </a:rPr>
              <a:t>Evaluation Metrics:</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 </a:t>
            </a:r>
            <a:r>
              <a:rPr lang="en-US" sz="1900" dirty="0">
                <a:latin typeface="Times New Roman" panose="02020603050405020304" pitchFamily="18" charset="0"/>
                <a:cs typeface="Times New Roman" panose="02020603050405020304" pitchFamily="18" charset="0"/>
              </a:rPr>
              <a:t>The paper describes the importance of evaluation metrics in SA. Common metrics like accuracy, precision, recall, and F1-score are discussed.</a:t>
            </a: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 </a:t>
            </a:r>
            <a:r>
              <a:rPr lang="en-US" sz="1900" dirty="0">
                <a:latin typeface="Times New Roman" panose="02020603050405020304" pitchFamily="18" charset="0"/>
                <a:cs typeface="Times New Roman" panose="02020603050405020304" pitchFamily="18" charset="0"/>
              </a:rPr>
              <a:t>The review emphasizes the significance of choosing appropriate metrics depending on the application, such as area under the Receiver Operating Characteristic curve (AUC-ROC) for binary sentiment classification</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3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07504" y="1600200"/>
            <a:ext cx="9036496" cy="5257800"/>
          </a:xfrm>
        </p:spPr>
        <p:txBody>
          <a:bodyPr>
            <a:normAutofit/>
          </a:bodyPr>
          <a:lstStyle/>
          <a:p>
            <a:r>
              <a:rPr lang="en-US" sz="1900" dirty="0">
                <a:latin typeface="Times New Roman" panose="02020603050405020304" pitchFamily="18" charset="0"/>
                <a:cs typeface="Times New Roman" panose="02020603050405020304" pitchFamily="18" charset="0"/>
              </a:rPr>
              <a:t>The field of Sentiment Analysis has experienced a profound transformation, largely driven by the integration of machine learning and deep learning techniques. Understanding and interpreting human sentiments from text data holds vast potential across various industries. Nevertheless, the field is not without its challenges, including sarcasm detection, fine-grained emotion analysis, handling neutral sentiments, data source transparency, and model interpretability</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p>
          <a:p>
            <a:r>
              <a:rPr lang="en-US" sz="1900" dirty="0">
                <a:latin typeface="Times New Roman" panose="02020603050405020304" pitchFamily="18" charset="0"/>
                <a:cs typeface="Times New Roman" panose="02020603050405020304" pitchFamily="18" charset="0"/>
              </a:rPr>
              <a:t>In summary, this comprehensive review paper provides vital insights into the current state of Sentiment Analysis, underlining its importance in data-driven decision-making processes. It serves as a critical resource for researchers and practitioners seeking to explore the potential of SA and its applications in an era driven by data. The future work </a:t>
            </a:r>
            <a:r>
              <a:rPr lang="en-US" sz="1900" dirty="0" err="1" smtClean="0">
                <a:latin typeface="Times New Roman" panose="02020603050405020304" pitchFamily="18" charset="0"/>
                <a:cs typeface="Times New Roman" panose="02020603050405020304" pitchFamily="18" charset="0"/>
              </a:rPr>
              <a:t>areasand</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identified challenges provide a roadmap for further research and innovation, shaping the future of SA in the dynamic landscape of artificial intelligence.</a:t>
            </a:r>
          </a:p>
        </p:txBody>
      </p:sp>
    </p:spTree>
    <p:extLst>
      <p:ext uri="{BB962C8B-B14F-4D97-AF65-F5344CB8AC3E}">
        <p14:creationId xmlns:p14="http://schemas.microsoft.com/office/powerpoint/2010/main" val="319854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484784"/>
            <a:ext cx="9144000" cy="5373216"/>
          </a:xfrm>
        </p:spPr>
        <p:txBody>
          <a:bodyPr>
            <a:noAutofit/>
          </a:bodyPr>
          <a:lstStyle/>
          <a:p>
            <a:pPr lvl="0"/>
            <a:r>
              <a:rPr lang="en-US" sz="1200" i="1" dirty="0" err="1">
                <a:latin typeface="Times New Roman" panose="02020603050405020304" pitchFamily="18" charset="0"/>
                <a:cs typeface="Times New Roman" panose="02020603050405020304" pitchFamily="18" charset="0"/>
              </a:rPr>
              <a:t>Sneha</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Choudhary</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Charu</a:t>
            </a:r>
            <a:r>
              <a:rPr lang="en-US" sz="1200" i="1" dirty="0">
                <a:latin typeface="Times New Roman" panose="02020603050405020304" pitchFamily="18" charset="0"/>
                <a:cs typeface="Times New Roman" panose="02020603050405020304" pitchFamily="18" charset="0"/>
              </a:rPr>
              <a:t> Chhabra, “Sentiment Analysis of Amazon Food Review Data” 2021 Fourth International Conference on Computational Intelligence and Communication Technologies (CCICT) | 978-1-6654-2392-2/21/$31.00 ©2021 IEEE | DOI: 10.1109/CCICT53244.2021.00033</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Sumit</a:t>
            </a:r>
            <a:r>
              <a:rPr lang="en-US" sz="1200" i="1" dirty="0">
                <a:latin typeface="Times New Roman" panose="02020603050405020304" pitchFamily="18" charset="0"/>
                <a:cs typeface="Times New Roman" panose="02020603050405020304" pitchFamily="18" charset="0"/>
              </a:rPr>
              <a:t> Sindhu, Dr. Sanjeev Kumar and Dr. Amandeep </a:t>
            </a:r>
            <a:r>
              <a:rPr lang="en-US" sz="1200" i="1" dirty="0" err="1">
                <a:latin typeface="Times New Roman" panose="02020603050405020304" pitchFamily="18" charset="0"/>
                <a:cs typeface="Times New Roman" panose="02020603050405020304" pitchFamily="18" charset="0"/>
              </a:rPr>
              <a:t>Noliya</a:t>
            </a:r>
            <a:r>
              <a:rPr lang="en-US" sz="1200" i="1" dirty="0">
                <a:latin typeface="Times New Roman" panose="02020603050405020304" pitchFamily="18" charset="0"/>
                <a:cs typeface="Times New Roman" panose="02020603050405020304" pitchFamily="18" charset="0"/>
              </a:rPr>
              <a:t>, “A Review on Sentiment Analysis using Machine Learning”, 2023 International Conference on Innovative Data Communication Technologies and Application (ICIDCA) | 979-8-3503-9720-8/23/$31.00 ©2023 IEEE | DOI: </a:t>
            </a:r>
            <a:r>
              <a:rPr lang="en-US" sz="1200" i="1" dirty="0" smtClean="0">
                <a:latin typeface="Times New Roman" panose="02020603050405020304" pitchFamily="18" charset="0"/>
                <a:cs typeface="Times New Roman" panose="02020603050405020304" pitchFamily="18" charset="0"/>
              </a:rPr>
              <a:t>10.1109/ICIDCA56705.2023.10099665</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Chirag </a:t>
            </a:r>
            <a:r>
              <a:rPr lang="en-US" sz="1200" i="1" dirty="0" err="1">
                <a:latin typeface="Times New Roman" panose="02020603050405020304" pitchFamily="18" charset="0"/>
                <a:cs typeface="Times New Roman" panose="02020603050405020304" pitchFamily="18" charset="0"/>
              </a:rPr>
              <a:t>lala</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Pulkit</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Dwivedi</a:t>
            </a:r>
            <a:r>
              <a:rPr lang="en-US" sz="1200" i="1" dirty="0">
                <a:latin typeface="Times New Roman" panose="02020603050405020304" pitchFamily="18" charset="0"/>
                <a:cs typeface="Times New Roman" panose="02020603050405020304" pitchFamily="18" charset="0"/>
              </a:rPr>
              <a:t>, “Hate Speech Detection Network Using LSTM, ” in Sentiment Analysis, 2023 International Conference for Advancement in Technology (ICONAT) | 978-1-6654-7517-4/23/$31.00 ©2023 IEEE | DOI: </a:t>
            </a:r>
            <a:r>
              <a:rPr lang="en-US" sz="1200" i="1" dirty="0" smtClean="0">
                <a:latin typeface="Times New Roman" panose="02020603050405020304" pitchFamily="18" charset="0"/>
                <a:cs typeface="Times New Roman" panose="02020603050405020304" pitchFamily="18" charset="0"/>
              </a:rPr>
              <a:t>10.1109/ICONAT57137.2023.10080786</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Shubham</a:t>
            </a:r>
            <a:r>
              <a:rPr lang="en-US" sz="1200" i="1" dirty="0">
                <a:latin typeface="Times New Roman" panose="02020603050405020304" pitchFamily="18" charset="0"/>
                <a:cs typeface="Times New Roman" panose="02020603050405020304" pitchFamily="18" charset="0"/>
              </a:rPr>
              <a:t> V. Pandey and A. V. </a:t>
            </a:r>
            <a:r>
              <a:rPr lang="en-US" sz="1200" i="1" dirty="0" err="1">
                <a:latin typeface="Times New Roman" panose="02020603050405020304" pitchFamily="18" charset="0"/>
                <a:cs typeface="Times New Roman" panose="02020603050405020304" pitchFamily="18" charset="0"/>
              </a:rPr>
              <a:t>Deorankar</a:t>
            </a:r>
            <a:r>
              <a:rPr lang="en-US" sz="1200" i="1" dirty="0">
                <a:latin typeface="Times New Roman" panose="02020603050405020304" pitchFamily="18" charset="0"/>
                <a:cs typeface="Times New Roman" panose="02020603050405020304" pitchFamily="18" charset="0"/>
              </a:rPr>
              <a:t>, “A Study of Sentiment Analysis Task and It's Challenges,” UTC from IEEE </a:t>
            </a:r>
            <a:r>
              <a:rPr lang="en-US" sz="1200" i="1" dirty="0" err="1">
                <a:latin typeface="Times New Roman" panose="02020603050405020304" pitchFamily="18" charset="0"/>
                <a:cs typeface="Times New Roman" panose="02020603050405020304" pitchFamily="18" charset="0"/>
              </a:rPr>
              <a:t>Xplore</a:t>
            </a:r>
            <a:r>
              <a:rPr lang="en-US" sz="1200" i="1" dirty="0">
                <a:latin typeface="Times New Roman" panose="02020603050405020304" pitchFamily="18" charset="0"/>
                <a:cs typeface="Times New Roman" panose="02020603050405020304" pitchFamily="18" charset="0"/>
              </a:rPr>
              <a:t> 978-1-5386-8158-9/19/$31.00©2019IEEE</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Dr. S. </a:t>
            </a:r>
            <a:r>
              <a:rPr lang="en-US" sz="1200" i="1" dirty="0" err="1">
                <a:latin typeface="Times New Roman" panose="02020603050405020304" pitchFamily="18" charset="0"/>
                <a:cs typeface="Times New Roman" panose="02020603050405020304" pitchFamily="18" charset="0"/>
              </a:rPr>
              <a:t>Sangeetha</a:t>
            </a:r>
            <a:r>
              <a:rPr lang="en-US" sz="1200" i="1" dirty="0">
                <a:latin typeface="Times New Roman" panose="02020603050405020304" pitchFamily="18" charset="0"/>
                <a:cs typeface="Times New Roman" panose="02020603050405020304" pitchFamily="18" charset="0"/>
              </a:rPr>
              <a:t>, Dr. A. </a:t>
            </a:r>
            <a:r>
              <a:rPr lang="en-US" sz="1200" i="1" dirty="0" err="1">
                <a:latin typeface="Times New Roman" panose="02020603050405020304" pitchFamily="18" charset="0"/>
                <a:cs typeface="Times New Roman" panose="02020603050405020304" pitchFamily="18" charset="0"/>
              </a:rPr>
              <a:t>Latha</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Mukesh</a:t>
            </a:r>
            <a:r>
              <a:rPr lang="en-US" sz="1200" i="1" dirty="0">
                <a:latin typeface="Times New Roman" panose="02020603050405020304" pitchFamily="18" charset="0"/>
                <a:cs typeface="Times New Roman" panose="02020603050405020304" pitchFamily="18" charset="0"/>
              </a:rPr>
              <a:t> D., “Sentimental Analysis Of CBDC Tweets Using Machine Learning and Deep Learning Techniques,” 2023 2nd International Conference on Advancements in Electrical, Electronics, Communication, Computing and Automation (ICAECA) | 979-8-3503-0681-1/23/$31.00 ©2023 IEEE | DOI: </a:t>
            </a:r>
            <a:r>
              <a:rPr lang="en-US" sz="1200" i="1" dirty="0" smtClean="0">
                <a:latin typeface="Times New Roman" panose="02020603050405020304" pitchFamily="18" charset="0"/>
                <a:cs typeface="Times New Roman" panose="02020603050405020304" pitchFamily="18" charset="0"/>
              </a:rPr>
              <a:t>10.1109/ICAECA56562.2023.10199561</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Aliza </a:t>
            </a:r>
            <a:r>
              <a:rPr lang="en-US" sz="1200" i="1" dirty="0" err="1">
                <a:latin typeface="Times New Roman" panose="02020603050405020304" pitchFamily="18" charset="0"/>
                <a:cs typeface="Times New Roman" panose="02020603050405020304" pitchFamily="18" charset="0"/>
              </a:rPr>
              <a:t>Sarlan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Chayanit</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Nadam</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Shuib</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Basri</a:t>
            </a:r>
            <a:r>
              <a:rPr lang="en-US" sz="1200" i="1" dirty="0">
                <a:latin typeface="Times New Roman" panose="02020603050405020304" pitchFamily="18" charset="0"/>
                <a:cs typeface="Times New Roman" panose="02020603050405020304" pitchFamily="18" charset="0"/>
              </a:rPr>
              <a:t>, “Twitter Sentiment Analysis,” 2014 International Conference on Information Technology and Multimedia (ICIMU), November 18 – 20, 2014, Putrajaya, </a:t>
            </a:r>
            <a:r>
              <a:rPr lang="en-US" sz="1200" i="1" dirty="0" smtClean="0">
                <a:latin typeface="Times New Roman" panose="02020603050405020304" pitchFamily="18" charset="0"/>
                <a:cs typeface="Times New Roman" panose="02020603050405020304" pitchFamily="18" charset="0"/>
              </a:rPr>
              <a:t>Malaysia</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Ziqi</a:t>
            </a:r>
            <a:r>
              <a:rPr lang="en-US" sz="1200" i="1" dirty="0">
                <a:latin typeface="Times New Roman" panose="02020603050405020304" pitchFamily="18" charset="0"/>
                <a:cs typeface="Times New Roman" panose="02020603050405020304" pitchFamily="18" charset="0"/>
              </a:rPr>
              <a:t> Zhang, Lie Luo , “Hate speech detection: A solved problem? The challenging case of long tail on Twitter,” Semantic Web, vol. 10, no. 5, pp. 925–945, Sep. </a:t>
            </a:r>
            <a:r>
              <a:rPr lang="en-US" sz="1200" i="1" dirty="0" smtClean="0">
                <a:latin typeface="Times New Roman" panose="02020603050405020304" pitchFamily="18" charset="0"/>
                <a:cs typeface="Times New Roman" panose="02020603050405020304" pitchFamily="18" charset="0"/>
              </a:rPr>
              <a:t>2019</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Kshirsagar</a:t>
            </a:r>
            <a:r>
              <a:rPr lang="en-US" sz="1200" i="1" dirty="0">
                <a:latin typeface="Times New Roman" panose="02020603050405020304" pitchFamily="18" charset="0"/>
                <a:cs typeface="Times New Roman" panose="02020603050405020304" pitchFamily="18" charset="0"/>
              </a:rPr>
              <a:t>, Rohan &amp; </a:t>
            </a:r>
            <a:r>
              <a:rPr lang="en-US" sz="1200" i="1" dirty="0" err="1">
                <a:latin typeface="Times New Roman" panose="02020603050405020304" pitchFamily="18" charset="0"/>
                <a:cs typeface="Times New Roman" panose="02020603050405020304" pitchFamily="18" charset="0"/>
              </a:rPr>
              <a:t>Cukuvac</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Tyrus</a:t>
            </a:r>
            <a:r>
              <a:rPr lang="en-US" sz="1200" i="1" dirty="0">
                <a:latin typeface="Times New Roman" panose="02020603050405020304" pitchFamily="18" charset="0"/>
                <a:cs typeface="Times New Roman" panose="02020603050405020304" pitchFamily="18" charset="0"/>
              </a:rPr>
              <a:t> &amp; </a:t>
            </a:r>
            <a:r>
              <a:rPr lang="en-US" sz="1200" i="1" dirty="0" err="1">
                <a:latin typeface="Times New Roman" panose="02020603050405020304" pitchFamily="18" charset="0"/>
                <a:cs typeface="Times New Roman" panose="02020603050405020304" pitchFamily="18" charset="0"/>
              </a:rPr>
              <a:t>McKeown</a:t>
            </a:r>
            <a:r>
              <a:rPr lang="en-US" sz="1200" i="1" dirty="0">
                <a:latin typeface="Times New Roman" panose="02020603050405020304" pitchFamily="18" charset="0"/>
                <a:cs typeface="Times New Roman" panose="02020603050405020304" pitchFamily="18" charset="0"/>
              </a:rPr>
              <a:t>, Kathy &amp; McGregor, Susan. (2018). Predictive </a:t>
            </a:r>
            <a:r>
              <a:rPr lang="en-US" sz="1200" i="1" dirty="0" err="1">
                <a:latin typeface="Times New Roman" panose="02020603050405020304" pitchFamily="18" charset="0"/>
                <a:cs typeface="Times New Roman" panose="02020603050405020304" pitchFamily="18" charset="0"/>
              </a:rPr>
              <a:t>Embeddings</a:t>
            </a:r>
            <a:r>
              <a:rPr lang="en-US" sz="1200" i="1" dirty="0">
                <a:latin typeface="Times New Roman" panose="02020603050405020304" pitchFamily="18" charset="0"/>
                <a:cs typeface="Times New Roman" panose="02020603050405020304" pitchFamily="18" charset="0"/>
              </a:rPr>
              <a:t> for Hate Speech Detection on Twitter. 26-32. 10.18653/v1/W18-5104.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Pinkesh</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Badjatiya,Shashank</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Gupta,Manish</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Gupta,Vasudeva</a:t>
            </a:r>
            <a:r>
              <a:rPr lang="en-US" sz="1200" i="1" dirty="0">
                <a:latin typeface="Times New Roman" panose="02020603050405020304" pitchFamily="18" charset="0"/>
                <a:cs typeface="Times New Roman" panose="02020603050405020304" pitchFamily="18" charset="0"/>
              </a:rPr>
              <a:t> Varma, ”Deep Learning For Hate Speech Detection in Tweets” in 26th International World Wide Web Conference, </a:t>
            </a:r>
            <a:r>
              <a:rPr lang="en-US" sz="1200" i="1" dirty="0" err="1">
                <a:latin typeface="Times New Roman" panose="02020603050405020304" pitchFamily="18" charset="0"/>
                <a:cs typeface="Times New Roman" panose="02020603050405020304" pitchFamily="18" charset="0"/>
              </a:rPr>
              <a:t>perth</a:t>
            </a:r>
            <a:r>
              <a:rPr lang="en-US" sz="1200" i="1" dirty="0">
                <a:latin typeface="Times New Roman" panose="02020603050405020304" pitchFamily="18" charset="0"/>
                <a:cs typeface="Times New Roman" panose="02020603050405020304" pitchFamily="18" charset="0"/>
              </a:rPr>
              <a:t>, Australia, </a:t>
            </a:r>
            <a:r>
              <a:rPr lang="en-US" sz="1200" i="1" dirty="0" smtClean="0">
                <a:latin typeface="Times New Roman" panose="02020603050405020304" pitchFamily="18" charset="0"/>
                <a:cs typeface="Times New Roman" panose="02020603050405020304" pitchFamily="18" charset="0"/>
              </a:rPr>
              <a:t>2017</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  Robinson, David, </a:t>
            </a:r>
            <a:r>
              <a:rPr lang="en-US" sz="1200" i="1" dirty="0" err="1">
                <a:latin typeface="Times New Roman" panose="02020603050405020304" pitchFamily="18" charset="0"/>
                <a:cs typeface="Times New Roman" panose="02020603050405020304" pitchFamily="18" charset="0"/>
              </a:rPr>
              <a:t>Ziqi</a:t>
            </a:r>
            <a:r>
              <a:rPr lang="en-US" sz="1200" i="1" dirty="0">
                <a:latin typeface="Times New Roman" panose="02020603050405020304" pitchFamily="18" charset="0"/>
                <a:cs typeface="Times New Roman" panose="02020603050405020304" pitchFamily="18" charset="0"/>
              </a:rPr>
              <a:t> Zhang and Jonathan A. </a:t>
            </a:r>
            <a:r>
              <a:rPr lang="en-US" sz="1200" i="1" dirty="0" err="1">
                <a:latin typeface="Times New Roman" panose="02020603050405020304" pitchFamily="18" charset="0"/>
                <a:cs typeface="Times New Roman" panose="02020603050405020304" pitchFamily="18" charset="0"/>
              </a:rPr>
              <a:t>Tepper</a:t>
            </a:r>
            <a:r>
              <a:rPr lang="en-US" sz="1200" i="1" dirty="0">
                <a:latin typeface="Times New Roman" panose="02020603050405020304" pitchFamily="18" charset="0"/>
                <a:cs typeface="Times New Roman" panose="02020603050405020304" pitchFamily="18" charset="0"/>
              </a:rPr>
              <a:t>. Hate Speech Detection on Twitter: Feature Engineering </a:t>
            </a:r>
            <a:r>
              <a:rPr lang="en-US" sz="1200" i="1" dirty="0" err="1">
                <a:latin typeface="Times New Roman" panose="02020603050405020304" pitchFamily="18" charset="0"/>
                <a:cs typeface="Times New Roman" panose="02020603050405020304" pitchFamily="18" charset="0"/>
              </a:rPr>
              <a:t>v.s</a:t>
            </a:r>
            <a:r>
              <a:rPr lang="en-US" sz="1200" i="1" dirty="0">
                <a:latin typeface="Times New Roman" panose="02020603050405020304" pitchFamily="18" charset="0"/>
                <a:cs typeface="Times New Roman" panose="02020603050405020304" pitchFamily="18" charset="0"/>
              </a:rPr>
              <a:t>. Feature Selection ESWC (2018</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r>
              <a:rPr lang="x-none" sz="1200" b="1" i="1" dirty="0">
                <a:latin typeface="Times New Roman" panose="02020603050405020304" pitchFamily="18" charset="0"/>
                <a:cs typeface="Times New Roman" panose="02020603050405020304" pitchFamily="18" charset="0"/>
              </a:rPr>
              <a:t/>
            </a:r>
            <a:br>
              <a:rPr lang="x-none" sz="1200" b="1"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40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752600"/>
            <a:ext cx="8229600" cy="4254691"/>
          </a:xfrm>
        </p:spPr>
        <p:txBody>
          <a:bodyPr>
            <a:noAutofit/>
          </a:bodyPr>
          <a:lstStyle/>
          <a:p>
            <a:pPr algn="ctr">
              <a:buNone/>
            </a:pPr>
            <a:r>
              <a:rPr lang="en-US" sz="8000" dirty="0"/>
              <a:t>Thanks</a:t>
            </a:r>
          </a:p>
          <a:p>
            <a:pPr algn="ctr">
              <a:buNone/>
            </a:pPr>
            <a:r>
              <a:rPr lang="en-US" sz="8000" dirty="0"/>
              <a:t>&amp; </a:t>
            </a:r>
          </a:p>
          <a:p>
            <a:pPr algn="ctr">
              <a:buNone/>
            </a:pPr>
            <a:r>
              <a:rPr lang="en-US" sz="8000" dirty="0"/>
              <a:t>Query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142852"/>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4000" b="1" dirty="0">
                <a:latin typeface="Verdana" pitchFamily="34" charset="0"/>
                <a:ea typeface="Verdana" pitchFamily="34" charset="0"/>
                <a:cs typeface="Verdana" pitchFamily="34" charset="0"/>
              </a:rPr>
              <a:t>Content to be delivered :</a:t>
            </a:r>
          </a:p>
        </p:txBody>
      </p:sp>
      <p:sp>
        <p:nvSpPr>
          <p:cNvPr id="5" name="TextBox 4"/>
          <p:cNvSpPr txBox="1"/>
          <p:nvPr/>
        </p:nvSpPr>
        <p:spPr>
          <a:xfrm>
            <a:off x="285720" y="1785926"/>
            <a:ext cx="8572560" cy="4524315"/>
          </a:xfrm>
          <a:prstGeom prst="rect">
            <a:avLst/>
          </a:prstGeom>
          <a:noFill/>
        </p:spPr>
        <p:txBody>
          <a:bodyPr wrap="square" rtlCol="0">
            <a:spAutoFit/>
          </a:bodyPr>
          <a:lstStyle/>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Technical Seminar Title</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Details About Guide</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Objectives</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Problem Identification and Definition</a:t>
            </a:r>
            <a:endParaRPr lang="en-US" sz="2400" dirty="0">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Proposed Methodology</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a:latin typeface="Verdana" pitchFamily="34" charset="0"/>
                <a:ea typeface="Verdana" pitchFamily="34" charset="0"/>
                <a:cs typeface="Verdana" pitchFamily="34" charset="0"/>
              </a:rPr>
              <a:t>Conclusion </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References </a:t>
            </a:r>
            <a:endParaRPr lang="en-US" sz="2400" dirty="0">
              <a:solidFill>
                <a:srgbClr val="0000CC"/>
              </a:solidFill>
              <a:latin typeface="Verdana" pitchFamily="34" charset="0"/>
              <a:ea typeface="Verdana" pitchFamily="34" charset="0"/>
              <a:cs typeface="Verdana" pitchFamily="34" charset="0"/>
            </a:endParaRPr>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Seminar Title</a:t>
            </a:r>
            <a:endParaRPr lang="en-US" dirty="0"/>
          </a:p>
        </p:txBody>
      </p:sp>
      <p:sp>
        <p:nvSpPr>
          <p:cNvPr id="3" name="Content Placeholder 2"/>
          <p:cNvSpPr>
            <a:spLocks noGrp="1"/>
          </p:cNvSpPr>
          <p:nvPr>
            <p:ph sz="quarter" idx="1"/>
          </p:nvPr>
        </p:nvSpPr>
        <p:spPr>
          <a:xfrm>
            <a:off x="179512" y="1600200"/>
            <a:ext cx="8856984" cy="4495800"/>
          </a:xfrm>
        </p:spPr>
        <p:txBody>
          <a:bodyPr/>
          <a:lstStyle/>
          <a:p>
            <a:r>
              <a:rPr lang="en-US" b="1" dirty="0" smtClean="0">
                <a:latin typeface="Times New Roman" panose="02020603050405020304" pitchFamily="18" charset="0"/>
                <a:cs typeface="Times New Roman" panose="02020603050405020304" pitchFamily="18" charset="0"/>
              </a:rPr>
              <a:t>Technical Seminar Title</a:t>
            </a:r>
            <a:r>
              <a:rPr lang="en-US" dirty="0" smtClean="0">
                <a:latin typeface="Times New Roman" panose="02020603050405020304" pitchFamily="18" charset="0"/>
                <a:cs typeface="Times New Roman" panose="02020603050405020304" pitchFamily="18" charset="0"/>
              </a:rPr>
              <a:t> : Review of Sentimental Analysis: Machine Learning and Deep Learning Advancements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a:t>
            </a:r>
            <a:endParaRPr lang="en-US" dirty="0"/>
          </a:p>
        </p:txBody>
      </p:sp>
      <p:sp>
        <p:nvSpPr>
          <p:cNvPr id="3" name="Content Placeholder 2"/>
          <p:cNvSpPr>
            <a:spLocks noGrp="1"/>
          </p:cNvSpPr>
          <p:nvPr>
            <p:ph sz="quarter" idx="1"/>
          </p:nvPr>
        </p:nvSpPr>
        <p:spPr/>
        <p:txBody>
          <a:bodyPr/>
          <a:lstStyle/>
          <a:p>
            <a:r>
              <a:rPr lang="en-US" b="1" dirty="0"/>
              <a:t>Guide Name: Dr. </a:t>
            </a:r>
            <a:r>
              <a:rPr lang="en-US" b="1" dirty="0" err="1"/>
              <a:t>Madhav</a:t>
            </a:r>
            <a:r>
              <a:rPr lang="en-US" b="1" dirty="0"/>
              <a:t> Sharma 		Designation: Associate Professor</a:t>
            </a:r>
            <a:endParaRPr lang="en-US" dirty="0"/>
          </a:p>
          <a:p>
            <a:r>
              <a:rPr lang="en-US" b="1" dirty="0"/>
              <a:t>Student Name: </a:t>
            </a:r>
            <a:r>
              <a:rPr lang="en-US" b="1" dirty="0" err="1"/>
              <a:t>Ishu</a:t>
            </a:r>
            <a:r>
              <a:rPr lang="en-US" b="1" dirty="0"/>
              <a:t> Kumar					Registration No.: PIET20CS080</a:t>
            </a:r>
          </a:p>
          <a:p>
            <a:endParaRPr lang="en-US" dirty="0"/>
          </a:p>
        </p:txBody>
      </p:sp>
    </p:spTree>
    <p:extLst>
      <p:ext uri="{BB962C8B-B14F-4D97-AF65-F5344CB8AC3E}">
        <p14:creationId xmlns:p14="http://schemas.microsoft.com/office/powerpoint/2010/main" val="383830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a:t>The primary objective of a review paper on Sentiment Analysis is to provide a comprehensive and critical overview of the state-of-the-art in sentiment analysis research and applications within a specific domain or across multiple domains. The objective of a review paper on sentiment analysis is to serve as a valuable resource for researchers, students, and professionals. </a:t>
            </a:r>
          </a:p>
          <a:p>
            <a:endParaRPr lang="en-US" dirty="0"/>
          </a:p>
        </p:txBody>
      </p:sp>
    </p:spTree>
    <p:extLst>
      <p:ext uri="{BB962C8B-B14F-4D97-AF65-F5344CB8AC3E}">
        <p14:creationId xmlns:p14="http://schemas.microsoft.com/office/powerpoint/2010/main" val="32306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0120"/>
          </a:xfrm>
        </p:spPr>
        <p:txBody>
          <a:bodyPr>
            <a:normAutofit fontScale="90000"/>
          </a:bodyPr>
          <a:lstStyle/>
          <a:p>
            <a:r>
              <a:rPr lang="en-US" dirty="0" smtClean="0">
                <a:latin typeface="Times New Roman" panose="02020603050405020304" pitchFamily="18" charset="0"/>
                <a:cs typeface="Times New Roman" panose="02020603050405020304" pitchFamily="18" charset="0"/>
              </a:rPr>
              <a:t>Problem Identification and Definition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600200"/>
            <a:ext cx="9144000" cy="5257800"/>
          </a:xfrm>
        </p:spPr>
        <p:txBody>
          <a:bodyPr>
            <a:noAutofit/>
          </a:bodyPr>
          <a:lstStyle/>
          <a:p>
            <a:r>
              <a:rPr lang="en-US" sz="1900" b="1" dirty="0">
                <a:latin typeface="Times New Roman" panose="02020603050405020304" pitchFamily="18" charset="0"/>
                <a:cs typeface="Times New Roman" panose="02020603050405020304" pitchFamily="18" charset="0"/>
              </a:rPr>
              <a:t>Sarcasm Detection:</a:t>
            </a:r>
            <a:r>
              <a:rPr lang="en-US" sz="1900" dirty="0">
                <a:latin typeface="Times New Roman" panose="02020603050405020304" pitchFamily="18" charset="0"/>
                <a:cs typeface="Times New Roman" panose="02020603050405020304" pitchFamily="18" charset="0"/>
              </a:rPr>
              <a:t> Sarcasm and irony in text are challenging to detect because they often rely on context and linguistic cues that may be subtle or indirect. Accurate sarcasm detection is important for understanding sentiment, as sarcastic statements may express the opposite sentiment of their literal meaning. Inaccurate detection can lead to misinterpretations. </a:t>
            </a:r>
          </a:p>
          <a:p>
            <a:r>
              <a:rPr lang="en-US" sz="1900" b="1" dirty="0" smtClean="0">
                <a:latin typeface="Times New Roman" panose="02020603050405020304" pitchFamily="18" charset="0"/>
                <a:cs typeface="Times New Roman" panose="02020603050405020304" pitchFamily="18" charset="0"/>
              </a:rPr>
              <a:t>Handling </a:t>
            </a:r>
            <a:r>
              <a:rPr lang="en-US" sz="1900" b="1" dirty="0">
                <a:latin typeface="Times New Roman" panose="02020603050405020304" pitchFamily="18" charset="0"/>
                <a:cs typeface="Times New Roman" panose="02020603050405020304" pitchFamily="18" charset="0"/>
              </a:rPr>
              <a:t>Emotions:</a:t>
            </a:r>
            <a:r>
              <a:rPr lang="en-US" sz="1900" dirty="0">
                <a:latin typeface="Times New Roman" panose="02020603050405020304" pitchFamily="18" charset="0"/>
                <a:cs typeface="Times New Roman" panose="02020603050405020304" pitchFamily="18" charset="0"/>
              </a:rPr>
              <a:t> Sentiments encompass a wide range of human emotions, and accurately categorizing these emotions from text can be complex. Traditional sentiment analysis models often focus on simplistic positive, negative, or neutral categories, which may not capture the richness of emotional expression. Emotion analysis is crucial in understanding the nuanced responses and attitudes of individuals. Improving emotion analysis can lead to more insightful applications in areas like mental health support, customer service, and user experience.</a:t>
            </a:r>
          </a:p>
          <a:p>
            <a:r>
              <a:rPr lang="en-US" sz="1900" b="1" dirty="0" smtClean="0">
                <a:latin typeface="Times New Roman" panose="02020603050405020304" pitchFamily="18" charset="0"/>
                <a:cs typeface="Times New Roman" panose="02020603050405020304" pitchFamily="18" charset="0"/>
              </a:rPr>
              <a:t>Neutral </a:t>
            </a:r>
            <a:r>
              <a:rPr lang="en-US" sz="1900" b="1" dirty="0">
                <a:latin typeface="Times New Roman" panose="02020603050405020304" pitchFamily="18" charset="0"/>
                <a:cs typeface="Times New Roman" panose="02020603050405020304" pitchFamily="18" charset="0"/>
              </a:rPr>
              <a:t>Sentiments:</a:t>
            </a:r>
            <a:r>
              <a:rPr lang="en-US" sz="1900" dirty="0">
                <a:latin typeface="Times New Roman" panose="02020603050405020304" pitchFamily="18" charset="0"/>
                <a:cs typeface="Times New Roman" panose="02020603050405020304" pitchFamily="18" charset="0"/>
              </a:rPr>
              <a:t> In sentiment analysis, the "neutral" category often gets less attention compared to positive and negative sentiment. As a result, reviews or text that express a lack of strong sentiment might not be accurately categorized. Recognizing neutral sentiments is essential for providing a complete picture of sentiment in data. Neglecting the neutral category can lead to biased or incomplete analyses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6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0" y="1484784"/>
            <a:ext cx="9144000" cy="5373216"/>
          </a:xfrm>
        </p:spPr>
        <p:txBody>
          <a:bodyPr>
            <a:normAutofit/>
          </a:bodyPr>
          <a:lstStyle/>
          <a:p>
            <a:r>
              <a:rPr lang="en-US" sz="1900" b="1" dirty="0">
                <a:latin typeface="Times New Roman" panose="02020603050405020304" pitchFamily="18" charset="0"/>
                <a:cs typeface="Times New Roman" panose="02020603050405020304" pitchFamily="18" charset="0"/>
              </a:rPr>
              <a:t>Data Source Uncertainty:</a:t>
            </a:r>
            <a:r>
              <a:rPr lang="en-US" sz="1900" dirty="0">
                <a:latin typeface="Times New Roman" panose="02020603050405020304" pitchFamily="18" charset="0"/>
                <a:cs typeface="Times New Roman" panose="02020603050405020304" pitchFamily="18" charset="0"/>
              </a:rPr>
              <a:t> In many SA studies, the sources and methods used to collect datasets are not well-documented or transparent. This lack of transparency can lead to uncertainty about the quality and representativeness of the data. Transparent data sources are essential for ensuring that SA models are trained on reliable and unbiased data. Uncertainty in data sources can affect the reliability and generalizability of models.</a:t>
            </a:r>
          </a:p>
          <a:p>
            <a:r>
              <a:rPr lang="en-US" sz="1900" b="1" dirty="0">
                <a:latin typeface="Times New Roman" panose="02020603050405020304" pitchFamily="18" charset="0"/>
                <a:cs typeface="Times New Roman" panose="02020603050405020304" pitchFamily="18" charset="0"/>
              </a:rPr>
              <a:t>Overfitting:</a:t>
            </a:r>
            <a:r>
              <a:rPr lang="en-US" sz="1900" dirty="0">
                <a:latin typeface="Times New Roman" panose="02020603050405020304" pitchFamily="18" charset="0"/>
                <a:cs typeface="Times New Roman" panose="02020603050405020304" pitchFamily="18" charset="0"/>
              </a:rPr>
              <a:t> Overfitting occurs when a model is too closely tailored to the training data, resulting in poor generalization to new, unseen data. </a:t>
            </a:r>
            <a:r>
              <a:rPr lang="en-US" sz="1900" dirty="0" err="1">
                <a:latin typeface="Times New Roman" panose="02020603050405020304" pitchFamily="18" charset="0"/>
                <a:cs typeface="Times New Roman" panose="02020603050405020304" pitchFamily="18" charset="0"/>
              </a:rPr>
              <a:t>Overfit</a:t>
            </a:r>
            <a:r>
              <a:rPr lang="en-US" sz="1900" dirty="0">
                <a:latin typeface="Times New Roman" panose="02020603050405020304" pitchFamily="18" charset="0"/>
                <a:cs typeface="Times New Roman" panose="02020603050405020304" pitchFamily="18" charset="0"/>
              </a:rPr>
              <a:t> models may perform well on training data but poorly on real-world data. Overfitting is a common challenge in machine learning. Addressing overfitting is crucial for ensuring that SA models can provide accurate predictions for a wide range of texts, not just those in the training dataset.</a:t>
            </a:r>
          </a:p>
          <a:p>
            <a:r>
              <a:rPr lang="en-US" sz="1900" b="1" dirty="0">
                <a:latin typeface="Times New Roman" panose="02020603050405020304" pitchFamily="18" charset="0"/>
                <a:cs typeface="Times New Roman" panose="02020603050405020304" pitchFamily="18" charset="0"/>
              </a:rPr>
              <a:t>Data Imbalance:</a:t>
            </a:r>
            <a:r>
              <a:rPr lang="en-US" sz="1900" dirty="0">
                <a:latin typeface="Times New Roman" panose="02020603050405020304" pitchFamily="18" charset="0"/>
                <a:cs typeface="Times New Roman" panose="02020603050405020304" pitchFamily="18" charset="0"/>
              </a:rPr>
              <a:t> Data imbalance refers to situations where one class or sentiment category has significantly more data samples than others. This imbalance can affect model performance, as the model may be biased toward the majority class. Balancing data is vital to prevent bias and ensure that models are capable of accurately detecting less frequent sentiment categories, which may still be crucial in certain contexts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13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1900" b="1" dirty="0">
                <a:latin typeface="Times New Roman" panose="02020603050405020304" pitchFamily="18" charset="0"/>
                <a:cs typeface="Times New Roman" panose="02020603050405020304" pitchFamily="18" charset="0"/>
              </a:rPr>
              <a:t>Model Interpretability:</a:t>
            </a:r>
            <a:r>
              <a:rPr lang="en-US" sz="1900" dirty="0">
                <a:latin typeface="Times New Roman" panose="02020603050405020304" pitchFamily="18" charset="0"/>
                <a:cs typeface="Times New Roman" panose="02020603050405020304" pitchFamily="18" charset="0"/>
              </a:rPr>
              <a:t> Understanding why a model makes a specific prediction, especially in complex models like deep learning, is often challenging. Model interpretability refers to the ability to explain and interpret the rationale behind a model's predictions. Interpretable models are crucial for building trust, identifying biases, and providing insights into how models make decisions, particularly in applications like content moderation or medical diagnosis.</a:t>
            </a:r>
          </a:p>
          <a:p>
            <a:endParaRPr lang="en-US" sz="1900" dirty="0">
              <a:latin typeface="Times New Roman" panose="02020603050405020304" pitchFamily="18" charset="0"/>
              <a:cs typeface="Times New Roman" panose="02020603050405020304" pitchFamily="18" charset="0"/>
            </a:endParaRPr>
          </a:p>
          <a:p>
            <a:endParaRPr lang="en-US" sz="1900" dirty="0"/>
          </a:p>
          <a:p>
            <a:endParaRPr lang="en-US" sz="1900" dirty="0"/>
          </a:p>
        </p:txBody>
      </p:sp>
    </p:spTree>
    <p:extLst>
      <p:ext uri="{BB962C8B-B14F-4D97-AF65-F5344CB8AC3E}">
        <p14:creationId xmlns:p14="http://schemas.microsoft.com/office/powerpoint/2010/main" val="219313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600200"/>
            <a:ext cx="9144000" cy="5257800"/>
          </a:xfrm>
        </p:spPr>
        <p:txBody>
          <a:bodyPr>
            <a:normAutofit/>
          </a:bodyPr>
          <a:lstStyle/>
          <a:p>
            <a:r>
              <a:rPr lang="en-US" sz="1900" dirty="0"/>
              <a:t>1. </a:t>
            </a:r>
            <a:r>
              <a:rPr lang="en-US" sz="1900" b="1" dirty="0"/>
              <a:t>Data Collection</a:t>
            </a:r>
            <a:r>
              <a:rPr lang="en-US" sz="1900" dirty="0"/>
              <a:t>:</a:t>
            </a:r>
          </a:p>
          <a:p>
            <a:pPr marL="0" indent="0">
              <a:buNone/>
            </a:pPr>
            <a:r>
              <a:rPr lang="en-US" sz="1900" dirty="0" smtClean="0"/>
              <a:t>	   </a:t>
            </a:r>
            <a:r>
              <a:rPr lang="en-US" sz="1900" dirty="0"/>
              <a:t>- The process of acquiring and curating the data sources is crucial. These sources can include social media posts, customer reviews, or any text data representing user sentiments.</a:t>
            </a:r>
          </a:p>
          <a:p>
            <a:pPr marL="0" indent="0">
              <a:buNone/>
            </a:pPr>
            <a:r>
              <a:rPr lang="en-US" sz="1900" dirty="0"/>
              <a:t>   </a:t>
            </a:r>
            <a:r>
              <a:rPr lang="en-US" sz="1900" dirty="0" smtClean="0"/>
              <a:t>	- </a:t>
            </a:r>
            <a:r>
              <a:rPr lang="en-US" sz="1900" dirty="0"/>
              <a:t>Data preprocessing techniques, such as tokenization, stop-word removal, and stemming or lemmatization, may be applied to prepare the data for analysis.</a:t>
            </a:r>
          </a:p>
          <a:p>
            <a:pPr marL="0" indent="0">
              <a:buNone/>
            </a:pPr>
            <a:r>
              <a:rPr lang="en-US" sz="1900" dirty="0"/>
              <a:t> </a:t>
            </a:r>
          </a:p>
          <a:p>
            <a:r>
              <a:rPr lang="en-US" sz="1900" dirty="0"/>
              <a:t>2. </a:t>
            </a:r>
            <a:r>
              <a:rPr lang="en-US" sz="1900" b="1" dirty="0"/>
              <a:t>Feature Engineering</a:t>
            </a:r>
            <a:r>
              <a:rPr lang="en-US" sz="1900" dirty="0"/>
              <a:t>:</a:t>
            </a:r>
          </a:p>
          <a:p>
            <a:pPr marL="0" indent="0">
              <a:buNone/>
            </a:pPr>
            <a:r>
              <a:rPr lang="en-US" sz="1900" dirty="0" smtClean="0"/>
              <a:t>	   </a:t>
            </a:r>
            <a:r>
              <a:rPr lang="en-US" sz="1900" dirty="0"/>
              <a:t>- The paper explores how the selection of appropriate features can significantly impact the performance of SA models. Features may include bag-of-words representations, TF-IDF vectors, word embedding’s, or advanced contextual embedding’s such as BERT.</a:t>
            </a:r>
          </a:p>
          <a:p>
            <a:pPr marL="0" indent="0">
              <a:buNone/>
            </a:pPr>
            <a:r>
              <a:rPr lang="en-US" sz="1900" dirty="0" smtClean="0"/>
              <a:t>	   </a:t>
            </a:r>
            <a:r>
              <a:rPr lang="en-US" sz="1900" dirty="0"/>
              <a:t>- Special attention is paid to feature engineering for deep learning models, where word embedding’s and other pre-trained models are used to capture context and semantics.</a:t>
            </a:r>
          </a:p>
          <a:p>
            <a:endParaRPr lang="en-US" sz="1900" dirty="0"/>
          </a:p>
        </p:txBody>
      </p:sp>
    </p:spTree>
    <p:extLst>
      <p:ext uri="{BB962C8B-B14F-4D97-AF65-F5344CB8AC3E}">
        <p14:creationId xmlns:p14="http://schemas.microsoft.com/office/powerpoint/2010/main" val="2251585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1885</TotalTime>
  <Words>784</Words>
  <Application>Microsoft Office PowerPoint</Application>
  <PresentationFormat>On-screen Show (4:3)</PresentationFormat>
  <Paragraphs>78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Times New Roman</vt:lpstr>
      <vt:lpstr>Tw Cen MT</vt:lpstr>
      <vt:lpstr>Verdana</vt:lpstr>
      <vt:lpstr>Wingdings</vt:lpstr>
      <vt:lpstr>Wingdings 2</vt:lpstr>
      <vt:lpstr>Median</vt:lpstr>
      <vt:lpstr>PowerPoint Presentation</vt:lpstr>
      <vt:lpstr>Content to be delivered :</vt:lpstr>
      <vt:lpstr>Technical Seminar Title</vt:lpstr>
      <vt:lpstr>GUIDE:</vt:lpstr>
      <vt:lpstr>Objective:</vt:lpstr>
      <vt:lpstr>Problem Identification and Definition </vt:lpstr>
      <vt:lpstr>PowerPoint Presentation</vt:lpstr>
      <vt:lpstr>PowerPoint Presentation</vt:lpstr>
      <vt:lpstr>Methodology</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civil</dc:creator>
  <cp:lastModifiedBy>HP</cp:lastModifiedBy>
  <cp:revision>130</cp:revision>
  <dcterms:created xsi:type="dcterms:W3CDTF">2011-12-02T10:29:23Z</dcterms:created>
  <dcterms:modified xsi:type="dcterms:W3CDTF">2023-10-17T22:54:24Z</dcterms:modified>
</cp:coreProperties>
</file>