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61" r:id="rId6"/>
    <p:sldId id="266" r:id="rId7"/>
    <p:sldId id="268" r:id="rId8"/>
    <p:sldId id="270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B5292-23DE-8269-FBC7-098FBA60FEC2}" v="759" dt="2025-10-31T13:55:07.309"/>
    <p1510:client id="{80EB0276-5696-4B89-A10E-006D01E22326}" v="446" dt="2025-10-31T09:23:21.840"/>
    <p1510:client id="{C1A6CB1B-3B26-81C6-C24B-D46765B2F7FD}" v="27" dt="2025-10-31T13:07:59.650"/>
    <p1510:client id="{CCB04A9C-466A-631A-6C48-51B8F716D5E7}" v="992" dt="2025-10-31T12:48:16.798"/>
    <p1510:client id="{ECD94237-BD08-5469-1B49-EBA46AA9609D}" v="39" dt="2025-10-31T13:40:05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mojiterra.com/party-pop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718" y="1298448"/>
            <a:ext cx="9109763" cy="1422047"/>
          </a:xfrm>
        </p:spPr>
        <p:txBody>
          <a:bodyPr>
            <a:normAutofit fontScale="90000"/>
          </a:bodyPr>
          <a:lstStyle/>
          <a:p>
            <a:r>
              <a:rPr lang="en-US" sz="6900">
                <a:solidFill>
                  <a:schemeClr val="bg1"/>
                </a:solidFill>
                <a:latin typeface="Arial"/>
                <a:cs typeface="Arial"/>
              </a:rPr>
              <a:t>Group 5: NLP Challenge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232" y="3146246"/>
            <a:ext cx="7790069" cy="1035878"/>
          </a:xfrm>
        </p:spPr>
        <p:txBody>
          <a:bodyPr>
            <a:normAutofit fontScale="92500" lnSpcReduction="20000"/>
          </a:bodyPr>
          <a:lstStyle/>
          <a:p>
            <a:r>
              <a:rPr lang="en-US" sz="3700">
                <a:solidFill>
                  <a:schemeClr val="bg1"/>
                </a:solidFill>
                <a:latin typeface="Arial"/>
                <a:cs typeface="Arial"/>
              </a:rPr>
              <a:t>Team Members : </a:t>
            </a:r>
          </a:p>
          <a:p>
            <a:r>
              <a:rPr lang="en-US" sz="3700">
                <a:solidFill>
                  <a:schemeClr val="bg1"/>
                </a:solidFill>
                <a:latin typeface="Arial"/>
                <a:cs typeface="Arial"/>
              </a:rPr>
              <a:t>Cristina, </a:t>
            </a:r>
            <a:r>
              <a:rPr lang="en-US" sz="3700" err="1">
                <a:solidFill>
                  <a:schemeClr val="bg1"/>
                </a:solidFill>
                <a:latin typeface="Arial"/>
                <a:cs typeface="Arial"/>
              </a:rPr>
              <a:t>Gulmehak</a:t>
            </a:r>
            <a:r>
              <a:rPr lang="en-US" sz="3700">
                <a:solidFill>
                  <a:schemeClr val="bg1"/>
                </a:solidFill>
                <a:latin typeface="Arial"/>
                <a:cs typeface="Arial"/>
              </a:rPr>
              <a:t>, Iswarya, and Tiago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0BB5-BFB0-2C50-8D9A-159C5A34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68" y="2244436"/>
            <a:ext cx="2834640" cy="1206840"/>
          </a:xfrm>
        </p:spPr>
        <p:txBody>
          <a:bodyPr/>
          <a:lstStyle/>
          <a:p>
            <a:r>
              <a:rPr lang="en-US" b="1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C31E-295E-4C0C-BF6F-98DEDFBD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TF-IDF highlights the most informative words, improving how the model distinguishes between real and fake news.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Naive Bayes efficiently models word probabilities and works well with sparse, high-dimensional TF-IDF features.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The combination achieves strong generalization (0.93 validation accuracy) while avoiding overfitting seen in Random Forest models.</a:t>
            </a:r>
          </a:p>
          <a:p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91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0DC4-9226-17F9-F9E8-9A65294A6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707" y="1298448"/>
            <a:ext cx="7315200" cy="2505171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C63BF-2C51-50C1-64A2-A846ECADD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119" y="3799389"/>
            <a:ext cx="7315200" cy="914400"/>
          </a:xfrm>
        </p:spPr>
        <p:txBody>
          <a:bodyPr/>
          <a:lstStyle/>
          <a:p>
            <a:pPr algn="ctr"/>
            <a:r>
              <a:rPr lang="en-US" i="1"/>
              <a:t>*for your time!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36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31E62-25C7-4B51-FDD6-B8A085E5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A4F4-C844-9975-3C1E-B7D339F1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pPr>
              <a:buFont typeface="Arial" pitchFamily="18" charset="2"/>
              <a:buChar char="•"/>
            </a:pPr>
            <a:r>
              <a:rPr lang="en-US" sz="800" b="1">
                <a:solidFill>
                  <a:srgbClr val="FFFFFF"/>
                </a:solidFill>
                <a:latin typeface="Arial"/>
                <a:cs typeface="Arial"/>
              </a:rPr>
              <a:t>Objective:</a:t>
            </a: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 Build a model to classify news as </a:t>
            </a:r>
            <a:r>
              <a:rPr lang="en-US" sz="800" i="1">
                <a:solidFill>
                  <a:srgbClr val="FFFFFF"/>
                </a:solidFill>
                <a:latin typeface="Arial"/>
                <a:cs typeface="Arial"/>
              </a:rPr>
              <a:t>real (1)</a:t>
            </a: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 or </a:t>
            </a:r>
            <a:r>
              <a:rPr lang="en-US" sz="800" i="1">
                <a:solidFill>
                  <a:srgbClr val="FFFFFF"/>
                </a:solidFill>
                <a:latin typeface="Arial"/>
                <a:cs typeface="Arial"/>
              </a:rPr>
              <a:t>fake (0)</a:t>
            </a: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 using NLP.</a:t>
            </a:r>
            <a:endParaRPr lang="en-US"/>
          </a:p>
          <a:p>
            <a:pPr>
              <a:buFont typeface="Arial" pitchFamily="18" charset="2"/>
              <a:buChar char="•"/>
            </a:pP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Font typeface="Arial" pitchFamily="18" charset="2"/>
              <a:buChar char="•"/>
            </a:pPr>
            <a:r>
              <a:rPr lang="en-US" sz="800" b="1">
                <a:solidFill>
                  <a:srgbClr val="FFFFFF"/>
                </a:solidFill>
                <a:latin typeface="Arial"/>
                <a:cs typeface="Arial"/>
              </a:rPr>
              <a:t>Scope:</a:t>
            </a: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Data preprocessing and text cleaning.</a:t>
            </a:r>
          </a:p>
          <a:p>
            <a:pPr>
              <a:buFont typeface="Arial"/>
              <a:buChar char="•"/>
            </a:pP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Model experimentation with multiple classifiers.</a:t>
            </a:r>
          </a:p>
          <a:p>
            <a:pPr>
              <a:buFont typeface="Arial"/>
              <a:buChar char="•"/>
            </a:pP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Selection of best-performing model for final predictions.</a:t>
            </a:r>
          </a:p>
          <a:p>
            <a:pPr>
              <a:buFont typeface="Arial" pitchFamily="18" charset="2"/>
              <a:buChar char="•"/>
            </a:pP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Font typeface="Arial" pitchFamily="18" charset="2"/>
              <a:buChar char="•"/>
            </a:pPr>
            <a:r>
              <a:rPr lang="en-US" sz="800" b="1">
                <a:solidFill>
                  <a:srgbClr val="FFFFFF"/>
                </a:solidFill>
                <a:latin typeface="Arial"/>
                <a:cs typeface="Arial"/>
              </a:rPr>
              <a:t>Key Milestones:</a:t>
            </a:r>
            <a:br>
              <a:rPr lang="en-US" sz="800" b="1">
                <a:latin typeface="Arial"/>
                <a:cs typeface="Arial"/>
              </a:rPr>
            </a:br>
            <a:endParaRPr lang="en-US" sz="800" b="1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Implemented full preprocessing pipeline (tokenization, </a:t>
            </a:r>
            <a:r>
              <a:rPr lang="en-US" sz="800" err="1">
                <a:solidFill>
                  <a:srgbClr val="FFFFFF"/>
                </a:solidFill>
                <a:latin typeface="Arial"/>
                <a:cs typeface="Arial"/>
              </a:rPr>
              <a:t>stopword</a:t>
            </a: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 removal, lemmatization, stemming).</a:t>
            </a:r>
          </a:p>
          <a:p>
            <a:pPr>
              <a:buFont typeface="Arial"/>
              <a:buChar char="•"/>
            </a:pP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Compared Count Vectorizer and TF-IDF approaches.</a:t>
            </a:r>
          </a:p>
          <a:p>
            <a:pPr>
              <a:buFont typeface="Arial"/>
              <a:buChar char="•"/>
            </a:pPr>
            <a:r>
              <a:rPr lang="en-US" sz="800">
                <a:solidFill>
                  <a:srgbClr val="FFFFFF"/>
                </a:solidFill>
                <a:latin typeface="Arial"/>
                <a:cs typeface="Arial"/>
              </a:rPr>
              <a:t>Evaluated models on training and validation datasets.</a:t>
            </a:r>
            <a:endParaRPr lang="en-US" sz="800">
              <a:solidFill>
                <a:srgbClr val="FFFFFF"/>
              </a:solidFill>
            </a:endParaRPr>
          </a:p>
        </p:txBody>
      </p:sp>
      <p:pic>
        <p:nvPicPr>
          <p:cNvPr id="6" name="Picture 5" descr="A diagram of a fake news detector&#10;&#10;AI-generated content may be incorrect.">
            <a:extLst>
              <a:ext uri="{FF2B5EF4-FFF2-40B4-BE49-F238E27FC236}">
                <a16:creationId xmlns:a16="http://schemas.microsoft.com/office/drawing/2014/main" id="{DA540994-CE01-A97E-37D4-BC1D29AE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543053"/>
            <a:ext cx="6193767" cy="571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9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F4627-C937-664C-2727-2C9048D4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EXECUTIVE SUMMARY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AA14904-5626-2A2F-155C-BCB32FA4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Final Model: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TF-IDF + NAIVE BAYES</a:t>
            </a:r>
          </a:p>
          <a:p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Training accuracy: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 0.94%</a:t>
            </a:r>
          </a:p>
          <a:p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Validation accuracy: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 0.93%</a:t>
            </a:r>
          </a:p>
          <a:p>
            <a:r>
              <a:rPr lang="en-US" b="1">
                <a:solidFill>
                  <a:srgbClr val="FFFFFF"/>
                </a:solidFill>
                <a:latin typeface="Arial"/>
                <a:cs typeface="Arial"/>
              </a:rPr>
              <a:t>Other models: 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Count Vector + Multinomial (base model)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Count Vector + Random Forest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TF-IDF + Random Forest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40635-776F-594B-391F-18D4C704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27" y="466718"/>
            <a:ext cx="6305179" cy="56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E5EB0E-F201-F07C-163D-294F918E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DC9AA-BE33-6B08-CBF3-0E87B692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METHODS </a:t>
            </a:r>
            <a:br>
              <a:rPr lang="en-US" sz="3600"/>
            </a:br>
            <a:r>
              <a:rPr lang="en-US" sz="3600"/>
              <a:t>OF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8687-2D92-283C-868B-4C2A6969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Font typeface="Calibri" pitchFamily="18" charset="2"/>
              <a:buChar char="-"/>
            </a:pPr>
            <a:r>
              <a:rPr lang="en-US" sz="1200">
                <a:solidFill>
                  <a:srgbClr val="FFFFFF"/>
                </a:solidFill>
              </a:rPr>
              <a:t>Applied a custom </a:t>
            </a:r>
            <a:r>
              <a:rPr lang="en-US" sz="1200" b="1">
                <a:solidFill>
                  <a:srgbClr val="FFFFFF"/>
                </a:solidFill>
              </a:rPr>
              <a:t>preprocessing function</a:t>
            </a:r>
            <a:r>
              <a:rPr lang="en-US" sz="1200">
                <a:solidFill>
                  <a:srgbClr val="FFFFFF"/>
                </a:solidFill>
              </a:rPr>
              <a:t> to the entire dataset to clean and normalize text before modeling, it performs the following steps:</a:t>
            </a:r>
            <a:endParaRPr lang="en-US" sz="1200">
              <a:solidFill>
                <a:srgbClr val="595959"/>
              </a:solidFill>
            </a:endParaRPr>
          </a:p>
          <a:p>
            <a:pPr>
              <a:buFont typeface="Calibri" pitchFamily="18" charset="2"/>
              <a:buChar char="-"/>
            </a:pPr>
            <a:endParaRPr lang="en-US" sz="1200" dirty="0">
              <a:solidFill>
                <a:srgbClr val="FFFFFF"/>
              </a:solidFill>
            </a:endParaRPr>
          </a:p>
          <a:p>
            <a:pPr lvl="1">
              <a:buFont typeface="Wingdings" pitchFamily="18" charset="2"/>
              <a:buChar char="Ø"/>
            </a:pPr>
            <a:r>
              <a:rPr lang="en-US" sz="1200">
                <a:solidFill>
                  <a:srgbClr val="FFFFFF"/>
                </a:solidFill>
              </a:rPr>
              <a:t>Tokenization</a:t>
            </a:r>
            <a:endParaRPr lang="en-US" sz="1200">
              <a:solidFill>
                <a:srgbClr val="595959"/>
              </a:solidFill>
            </a:endParaRPr>
          </a:p>
          <a:p>
            <a:pPr lvl="1">
              <a:buFont typeface="Wingdings" pitchFamily="18" charset="2"/>
              <a:buChar char="Ø"/>
            </a:pPr>
            <a:r>
              <a:rPr lang="en-US" sz="1200" err="1">
                <a:solidFill>
                  <a:srgbClr val="FFFFFF"/>
                </a:solidFill>
              </a:rPr>
              <a:t>Stopword</a:t>
            </a:r>
            <a:r>
              <a:rPr lang="en-US" sz="1200">
                <a:solidFill>
                  <a:srgbClr val="FFFFFF"/>
                </a:solidFill>
              </a:rPr>
              <a:t> Removal</a:t>
            </a:r>
            <a:endParaRPr lang="en-US" sz="1200">
              <a:solidFill>
                <a:srgbClr val="595959"/>
              </a:solidFill>
            </a:endParaRPr>
          </a:p>
          <a:p>
            <a:pPr lvl="1">
              <a:buFont typeface="Wingdings" pitchFamily="18" charset="2"/>
              <a:buChar char="Ø"/>
            </a:pPr>
            <a:r>
              <a:rPr lang="en-US" sz="1200">
                <a:solidFill>
                  <a:srgbClr val="FFFFFF"/>
                </a:solidFill>
              </a:rPr>
              <a:t>Punctuation &amp; Number Removal</a:t>
            </a:r>
            <a:endParaRPr lang="en-US" sz="1200">
              <a:solidFill>
                <a:srgbClr val="595959"/>
              </a:solidFill>
            </a:endParaRPr>
          </a:p>
          <a:p>
            <a:pPr lvl="1">
              <a:buFont typeface="Wingdings" pitchFamily="18" charset="2"/>
              <a:buChar char="Ø"/>
            </a:pPr>
            <a:r>
              <a:rPr lang="en-US" sz="1200">
                <a:solidFill>
                  <a:srgbClr val="FFFFFF"/>
                </a:solidFill>
              </a:rPr>
              <a:t>Cleaning</a:t>
            </a:r>
            <a:endParaRPr lang="en-US" sz="1200">
              <a:solidFill>
                <a:srgbClr val="595959"/>
              </a:solidFill>
            </a:endParaRPr>
          </a:p>
          <a:p>
            <a:pPr lvl="1">
              <a:buFont typeface="Wingdings" pitchFamily="18" charset="2"/>
              <a:buChar char="Ø"/>
            </a:pPr>
            <a:r>
              <a:rPr lang="en-US" sz="1200">
                <a:solidFill>
                  <a:srgbClr val="FFFFFF"/>
                </a:solidFill>
              </a:rPr>
              <a:t>Lemmatization</a:t>
            </a:r>
            <a:endParaRPr lang="en-US" sz="1200">
              <a:solidFill>
                <a:srgbClr val="595959"/>
              </a:solidFill>
            </a:endParaRPr>
          </a:p>
          <a:p>
            <a:pPr lvl="1">
              <a:buFont typeface="Wingdings" pitchFamily="18" charset="2"/>
              <a:buChar char="Ø"/>
            </a:pPr>
            <a:r>
              <a:rPr lang="en-US" sz="1200">
                <a:solidFill>
                  <a:srgbClr val="FFFFFF"/>
                </a:solidFill>
              </a:rPr>
              <a:t>Stemming</a:t>
            </a:r>
            <a:endParaRPr lang="en-US" sz="1200">
              <a:solidFill>
                <a:srgbClr val="595959"/>
              </a:solidFill>
            </a:endParaRPr>
          </a:p>
          <a:p>
            <a:pPr>
              <a:buFont typeface="Calibri" pitchFamily="18" charset="2"/>
              <a:buChar char="-"/>
            </a:pPr>
            <a:r>
              <a:rPr lang="en-US" sz="1200">
                <a:solidFill>
                  <a:srgbClr val="FFFFFF"/>
                </a:solidFill>
              </a:rPr>
              <a:t>Addition of headers (labels and text)</a:t>
            </a:r>
            <a:endParaRPr lang="en-US" sz="1200"/>
          </a:p>
          <a:p>
            <a:pPr>
              <a:buFont typeface="Calibri" pitchFamily="18" charset="2"/>
              <a:buChar char="-"/>
            </a:pPr>
            <a:r>
              <a:rPr lang="en-US" sz="1200">
                <a:solidFill>
                  <a:srgbClr val="FFFFFF"/>
                </a:solidFill>
              </a:rPr>
              <a:t>Dataset Splitting</a:t>
            </a:r>
            <a:endParaRPr lang="en-US" sz="1200"/>
          </a:p>
        </p:txBody>
      </p:sp>
      <p:pic>
        <p:nvPicPr>
          <p:cNvPr id="5" name="Picture 4" descr="A diagram of a funnel&#10;&#10;AI-generated content may be incorrect.">
            <a:extLst>
              <a:ext uri="{FF2B5EF4-FFF2-40B4-BE49-F238E27FC236}">
                <a16:creationId xmlns:a16="http://schemas.microsoft.com/office/drawing/2014/main" id="{AC689205-D8E4-258C-BD1F-52165D3C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51" y="753848"/>
            <a:ext cx="486421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6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E5ED2-5092-47B5-3592-05EB5AB1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MODEL METHODS</a:t>
            </a:r>
          </a:p>
        </p:txBody>
      </p:sp>
      <p:pic>
        <p:nvPicPr>
          <p:cNvPr id="3" name="Picture 2" descr="A chart of different types of forest&#10;&#10;AI-generated content may be incorrect.">
            <a:extLst>
              <a:ext uri="{FF2B5EF4-FFF2-40B4-BE49-F238E27FC236}">
                <a16:creationId xmlns:a16="http://schemas.microsoft.com/office/drawing/2014/main" id="{49924A71-D725-036D-DE8C-DA0E352B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39646"/>
            <a:ext cx="10919460" cy="42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1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E34656-B046-693E-D948-EDBEA734F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A75-50A2-101A-6F7F-18FECF11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SELECTED MODEL</a:t>
            </a:r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3877ABD-E9EF-F33B-FD58-F79D0A62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864" y="945444"/>
            <a:ext cx="3972401" cy="51505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Final Model:</a:t>
            </a:r>
            <a:endParaRPr lang="en-US">
              <a:solidFill>
                <a:schemeClr val="tx1"/>
              </a:solidFill>
              <a:latin typeface="Corbel" panose="020B0503020204020204"/>
              <a:cs typeface="Arial"/>
            </a:endParaRPr>
          </a:p>
          <a:p>
            <a:r>
              <a:rPr lang="en-US" sz="1800">
                <a:solidFill>
                  <a:schemeClr val="tx1"/>
                </a:solidFill>
                <a:latin typeface="Arial"/>
                <a:cs typeface="Arial"/>
              </a:rPr>
              <a:t>TF-IDF + NAIVE BAYES</a:t>
            </a:r>
            <a:endParaRPr lang="en-US" sz="18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Training accuracy: 0.94%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Validation accuracy: 0.93%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No Overfitting ! </a:t>
            </a:r>
            <a:br>
              <a:rPr lang="en-US" dirty="0"/>
            </a:b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4000" baseline="-25000">
                <a:latin typeface="Arial"/>
                <a:cs typeface="Arial"/>
              </a:rPr>
              <a:t>😀</a:t>
            </a:r>
            <a:r>
              <a:rPr lang="en-US" sz="4000" baseline="-25000" dirty="0">
                <a:latin typeface="Arial"/>
                <a:cs typeface="Arial"/>
                <a:hlinkClick r:id="rId2"/>
              </a:rPr>
              <a:t>🎉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5628657-C882-CE9A-A8CB-D644DF303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787" y="3520502"/>
            <a:ext cx="4195988" cy="2469324"/>
          </a:xfrm>
          <a:prstGeom prst="rect">
            <a:avLst/>
          </a:prstGeom>
        </p:spPr>
      </p:pic>
      <p:pic>
        <p:nvPicPr>
          <p:cNvPr id="5" name="Picture 4" descr="A green squares with white text&#10;&#10;AI-generated content may be incorrect.">
            <a:extLst>
              <a:ext uri="{FF2B5EF4-FFF2-40B4-BE49-F238E27FC236}">
                <a16:creationId xmlns:a16="http://schemas.microsoft.com/office/drawing/2014/main" id="{47D4B93F-093A-C567-E9CB-2C1CBC3E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849" y="844197"/>
            <a:ext cx="4188807" cy="2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8CCCB-30A1-B8FC-7678-7D8F50885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C479-2249-1AD2-FB01-2C11FFD8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EMBEDDING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34FD05-9923-4151-E6B4-A357D533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864" y="945444"/>
            <a:ext cx="4129881" cy="5150554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Embedding + Logistical Regression:</a:t>
            </a:r>
          </a:p>
          <a:p>
            <a:pPr lvl="1">
              <a:buFont typeface="Courier New,monospace" pitchFamily="18" charset="2"/>
              <a:buChar char="o"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Embedding works better with math dependent classes.</a:t>
            </a:r>
            <a:endParaRPr lang="en-US">
              <a:solidFill>
                <a:schemeClr val="tx1"/>
              </a:solidFill>
              <a:latin typeface="Corbel" panose="020B0503020204020204"/>
              <a:cs typeface="Arial"/>
            </a:endParaRPr>
          </a:p>
          <a:p>
            <a:pPr lvl="1">
              <a:buFont typeface="Courier New,monospace" pitchFamily="18" charset="2"/>
              <a:buChar char="o"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Training accuracy: 0.88%</a:t>
            </a:r>
          </a:p>
          <a:p>
            <a:pPr lvl="1">
              <a:buFont typeface="Courier New,monospace" pitchFamily="18" charset="2"/>
              <a:buChar char="o"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Validation accuracy: 0.87%</a:t>
            </a:r>
            <a:endParaRPr lang="en-US">
              <a:solidFill>
                <a:schemeClr val="tx1"/>
              </a:solidFill>
              <a:latin typeface="Corbel" panose="020B0503020204020204"/>
              <a:cs typeface="Arial"/>
            </a:endParaRPr>
          </a:p>
          <a:p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Preprocessing: Same as other models until tokenization.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Pretrain model:</a:t>
            </a:r>
            <a:r>
              <a:rPr lang="en-US" sz="1600">
                <a:solidFill>
                  <a:schemeClr val="tx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all-MiniLM-L6-v2.</a:t>
            </a:r>
            <a:endParaRPr lang="en-US" sz="1400">
              <a:solidFill>
                <a:schemeClr val="tx1"/>
              </a:solidFill>
              <a:ea typeface="+mn-lt"/>
              <a:cs typeface="Arial"/>
            </a:endParaRP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Lightweight semantic embeddings.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Performs close to BERT-base in accuracy, but runs much faster.</a:t>
            </a:r>
          </a:p>
          <a:p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74F709-2DA9-2671-84F7-DECA14EA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413" y="1560513"/>
            <a:ext cx="38512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A7A13F-08C1-C6E2-6213-2E3397C3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180B1A-170F-AF42-8251-BE4E42291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BB85A3-79E4-F501-C596-7EA124156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4D90-70C2-E938-EB6D-CC8D1F87B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973" y="908767"/>
            <a:ext cx="7251836" cy="502670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itchFamily="18" charset="2"/>
              <a:buChar char="•"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Selected Models</a:t>
            </a:r>
            <a:endParaRPr lang="en-US"/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Model 1 (Count Vectorizer + Naïve Bayes)</a:t>
            </a:r>
          </a:p>
          <a:p>
            <a:pPr lvl="1">
              <a:buFont typeface="Courier New" pitchFamily="18" charset="2"/>
              <a:buChar char="o"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Model 4 (TF-IDF + Naïve Bayes)</a:t>
            </a:r>
          </a:p>
          <a:p>
            <a:pPr marL="502920" lvl="1" indent="0">
              <a:buNone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Strong and stable validation performance with no obvious overfitting</a:t>
            </a:r>
          </a:p>
          <a:p>
            <a:pPr>
              <a:buFont typeface="Arial" pitchFamily="18" charset="2"/>
              <a:buChar char="•"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Discarded Models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Models 2 &amp; 3 (Random Forest ones)</a:t>
            </a:r>
          </a:p>
          <a:p>
            <a:pPr lvl="1">
              <a:buFont typeface="Courier New" pitchFamily="18" charset="2"/>
              <a:buChar char="o"/>
            </a:pPr>
            <a:r>
              <a:rPr lang="en-US" sz="1400">
                <a:solidFill>
                  <a:schemeClr val="tx1"/>
                </a:solidFill>
                <a:latin typeface="Arial"/>
                <a:cs typeface="Arial"/>
              </a:rPr>
              <a:t>Near-Perfect Training Accuracy (1.0) </a:t>
            </a:r>
            <a:r>
              <a:rPr lang="en-US" sz="1400" i="1">
                <a:solidFill>
                  <a:schemeClr val="tx1"/>
                </a:solidFill>
                <a:latin typeface="Arial"/>
                <a:cs typeface="Arial"/>
              </a:rPr>
              <a:t>but</a:t>
            </a:r>
            <a:r>
              <a:rPr lang="en-US" sz="1400">
                <a:solidFill>
                  <a:schemeClr val="tx1"/>
                </a:solidFill>
                <a:latin typeface="Arial"/>
                <a:cs typeface="Arial"/>
              </a:rPr>
              <a:t> Validation Accuracy dropped noticeably, showing signs of overfitting</a:t>
            </a:r>
          </a:p>
          <a:p>
            <a:pPr lvl="1">
              <a:buFont typeface="Courier New" pitchFamily="18" charset="2"/>
              <a:buChar char="o"/>
            </a:pPr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Memorized training data instead of generalizing to unseen text.</a:t>
            </a:r>
          </a:p>
          <a:p>
            <a:pPr>
              <a:buFont typeface="Arial" pitchFamily="18" charset="2"/>
              <a:buChar char="•"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So why Naïve Bayes?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Less prone to overfitting with this dataset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Faster training, interpretable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Frequency-based representations (TF-IDF/Count Vectorizer)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 allow Naïve Bayes to leverage direct term occurrence patterns 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efficiently.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 pitchFamily="18" charset="2"/>
              <a:buChar char="•"/>
            </a:pPr>
            <a:r>
              <a:rPr lang="en-US" sz="1600" b="1">
                <a:solidFill>
                  <a:schemeClr val="tx1"/>
                </a:solidFill>
                <a:latin typeface="Arial"/>
                <a:ea typeface="+mn-lt"/>
                <a:cs typeface="Arial"/>
              </a:rPr>
              <a:t>What about embeddings?</a:t>
            </a:r>
            <a:endParaRPr lang="en-US" sz="1600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Embeddings</a:t>
            </a:r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, while richer in semantic meaning, usually perform best in 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context-heavy or numerical tasks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 (e.g., similarity, clustering, ranking)</a:t>
            </a:r>
            <a:endParaRPr lang="en-US" sz="1600">
              <a:solidFill>
                <a:schemeClr val="tx1"/>
              </a:solidFill>
              <a:latin typeface="Corbel"/>
              <a:cs typeface="Arial"/>
            </a:endParaRP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endParaRPr lang="en-US" sz="1600">
              <a:solidFill>
                <a:schemeClr val="tx1"/>
              </a:solidFill>
              <a:latin typeface="Corbel"/>
              <a:cs typeface="Arial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70B45-10CD-BD28-AE47-15B079C9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4CFE2-6D69-97A4-6169-0BF58E1A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49888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F89D-5830-7C35-748E-2B5425B9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8D48-A90E-FB86-43E1-068847FF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Insights: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TF-IDF highlights key discriminative words.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Naive Bayes efficiently handles sparse textual data.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Combining both yields optimal performance with low complexity.</a:t>
            </a:r>
          </a:p>
          <a:p>
            <a:pPr marL="0" indent="0">
              <a:buNone/>
            </a:pP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Lessons Learned: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Proper preprocessing greatly improves text model accuracy.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Simpler models can outperform complex ones when tuned correctly.</a:t>
            </a:r>
          </a:p>
          <a:p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Embedding works better with math dependent classes.NB!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NB! We only tried one ligtweight pretrain model, perhaps another model could yield better results. </a:t>
            </a:r>
          </a:p>
          <a:p>
            <a:endParaRPr lang="en-US" sz="1600">
              <a:solidFill>
                <a:schemeClr val="tx1"/>
              </a:solidFill>
              <a:latin typeface="Corbel"/>
              <a:cs typeface="Arial"/>
            </a:endParaRPr>
          </a:p>
          <a:p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7297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Group 5: NLP Challenge</vt:lpstr>
      <vt:lpstr>OVERVIEW</vt:lpstr>
      <vt:lpstr>EXECUTIVE SUMMARY</vt:lpstr>
      <vt:lpstr>METHODS  OF PREPROCESSING</vt:lpstr>
      <vt:lpstr>MODEL METHODS</vt:lpstr>
      <vt:lpstr>SELECTED MODEL</vt:lpstr>
      <vt:lpstr>EMBEDDING</vt:lpstr>
      <vt:lpstr>CHALLENGES</vt:lpstr>
      <vt:lpstr>TAKEAWAYS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169</cp:revision>
  <dcterms:created xsi:type="dcterms:W3CDTF">2025-10-28T13:37:34Z</dcterms:created>
  <dcterms:modified xsi:type="dcterms:W3CDTF">2025-10-31T13:57:50Z</dcterms:modified>
</cp:coreProperties>
</file>