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866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DMIN\AppData\Roaming\Microsoft\Excel\Call_Center_data%20(version%201).xlsb"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ADMIN\AppData\Roaming\Microsoft\Excel\Call_Center_data%20(version%201).xlsb"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AppData\Roaming\Microsoft\Excel\Call_Center_data%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AppData\Roaming\Microsoft\Excel\Call_Center_data%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AppData\Roaming\Microsoft\Excel\Call_Center_data%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AppData\Roaming\Microsoft\Excel\Call_Center_data%20(version%201).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AppData\Roaming\Microsoft\Excel\Call_Center_data%20(version%201).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f70cf475cc84f4e6/Desktop/Call_Center_data(AutoRecover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f70cf475cc84f4e6/Desktop/Call_Center_data(AutoRecover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[Call_Center_data (version 1).xlsb]Customer sentiments!PivotTable1</c:name>
    <c:fmtId val="7"/>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Customer</a:t>
            </a:r>
            <a:r>
              <a:rPr lang="en-US" baseline="0"/>
              <a:t> sentiments</a:t>
            </a:r>
          </a:p>
        </c:rich>
      </c:tx>
      <c:layout>
        <c:manualLayout>
          <c:xMode val="edge"/>
          <c:yMode val="edge"/>
          <c:x val="0.24211111111111111"/>
          <c:y val="5.4534849810440364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239041548377881"/>
          <c:y val="0.26069225721784778"/>
          <c:w val="0.85760958427062817"/>
          <c:h val="0.52461103429764577"/>
        </c:manualLayout>
      </c:layout>
      <c:bar3DChart>
        <c:barDir val="col"/>
        <c:grouping val="stacked"/>
        <c:varyColors val="0"/>
        <c:ser>
          <c:idx val="0"/>
          <c:order val="0"/>
          <c:tx>
            <c:strRef>
              <c:f>'Customer sentiments'!$B$2</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 sentiments'!$A$3:$A$7</c:f>
              <c:strCache>
                <c:ptCount val="5"/>
                <c:pt idx="0">
                  <c:v>Negative</c:v>
                </c:pt>
                <c:pt idx="1">
                  <c:v>Neutral</c:v>
                </c:pt>
                <c:pt idx="2">
                  <c:v>Positive</c:v>
                </c:pt>
                <c:pt idx="3">
                  <c:v>Very Negative</c:v>
                </c:pt>
                <c:pt idx="4">
                  <c:v>Very Positive</c:v>
                </c:pt>
              </c:strCache>
            </c:strRef>
          </c:cat>
          <c:val>
            <c:numRef>
              <c:f>'Customer sentiments'!$B$3:$B$7</c:f>
              <c:numCache>
                <c:formatCode>0.00%</c:formatCode>
                <c:ptCount val="5"/>
                <c:pt idx="0">
                  <c:v>0.33584287058680673</c:v>
                </c:pt>
                <c:pt idx="1">
                  <c:v>0.2657478522206369</c:v>
                </c:pt>
                <c:pt idx="2">
                  <c:v>0.11924349594729972</c:v>
                </c:pt>
                <c:pt idx="3">
                  <c:v>0.18293312285601529</c:v>
                </c:pt>
                <c:pt idx="4">
                  <c:v>9.6232658389241374E-2</c:v>
                </c:pt>
              </c:numCache>
            </c:numRef>
          </c:val>
          <c:extLst>
            <c:ext xmlns:c16="http://schemas.microsoft.com/office/drawing/2014/chart" uri="{C3380CC4-5D6E-409C-BE32-E72D297353CC}">
              <c16:uniqueId val="{00000000-975A-4023-8D6A-3166DFCC3419}"/>
            </c:ext>
          </c:extLst>
        </c:ser>
        <c:dLbls>
          <c:showLegendKey val="0"/>
          <c:showVal val="1"/>
          <c:showCatName val="0"/>
          <c:showSerName val="0"/>
          <c:showPercent val="0"/>
          <c:showBubbleSize val="0"/>
        </c:dLbls>
        <c:gapWidth val="79"/>
        <c:shape val="box"/>
        <c:axId val="445038832"/>
        <c:axId val="445038000"/>
        <c:axId val="0"/>
      </c:bar3DChart>
      <c:catAx>
        <c:axId val="4450388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45038000"/>
        <c:crosses val="autoZero"/>
        <c:auto val="1"/>
        <c:lblAlgn val="ctr"/>
        <c:lblOffset val="100"/>
        <c:noMultiLvlLbl val="0"/>
      </c:catAx>
      <c:valAx>
        <c:axId val="445038000"/>
        <c:scaling>
          <c:orientation val="minMax"/>
        </c:scaling>
        <c:delete val="0"/>
        <c:axPos val="l"/>
        <c:numFmt formatCode="0.0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5038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[Call_Center_data (version 1).xlsb]Customer sentiments!PivotTable2</c:name>
    <c:fmtId val="4"/>
  </c:pivotSource>
  <c:chart>
    <c:title>
      <c:tx>
        <c:rich>
          <a:bodyPr rot="0" spcFirstLastPara="1" vertOverflow="ellipsis" vert="horz" wrap="square" anchor="ctr" anchorCtr="1"/>
          <a:lstStyle/>
          <a:p>
            <a:pPr algn="ctr" rtl="0">
              <a:defRPr lang="en-IN" sz="1600" b="1" i="0" u="none" strike="noStrike" kern="1200" cap="all" spc="120" normalizeH="0" baseline="0">
                <a:solidFill>
                  <a:sysClr val="windowText" lastClr="000000">
                    <a:lumMod val="65000"/>
                    <a:lumOff val="35000"/>
                  </a:sysClr>
                </a:solidFill>
                <a:latin typeface="+mn-lt"/>
                <a:ea typeface="+mn-ea"/>
                <a:cs typeface="+mn-cs"/>
              </a:defRPr>
            </a:pPr>
            <a:r>
              <a:rPr lang="en-IN" sz="1600" b="1" i="0" u="none" strike="noStrike" kern="1200" cap="all" spc="120" normalizeH="0" baseline="0">
                <a:solidFill>
                  <a:sysClr val="windowText" lastClr="000000">
                    <a:lumMod val="65000"/>
                    <a:lumOff val="35000"/>
                  </a:sysClr>
                </a:solidFill>
                <a:latin typeface="+mn-lt"/>
                <a:ea typeface="+mn-ea"/>
                <a:cs typeface="+mn-cs"/>
              </a:rPr>
              <a:t>Customer Sentiments</a:t>
            </a:r>
          </a:p>
        </c:rich>
      </c:tx>
      <c:layout>
        <c:manualLayout>
          <c:xMode val="edge"/>
          <c:yMode val="edge"/>
          <c:x val="0.26337192579088886"/>
          <c:y val="4.9905220180810735E-2"/>
        </c:manualLayout>
      </c:layout>
      <c:overlay val="0"/>
      <c:spPr>
        <a:noFill/>
        <a:ln>
          <a:noFill/>
        </a:ln>
        <a:effectLst/>
      </c:spPr>
      <c:txPr>
        <a:bodyPr rot="0" spcFirstLastPara="1" vertOverflow="ellipsis" vert="horz" wrap="square" anchor="ctr" anchorCtr="1"/>
        <a:lstStyle/>
        <a:p>
          <a:pPr algn="ctr" rtl="0">
            <a:defRPr lang="en-IN" sz="1600" b="1" i="0" u="none" strike="noStrike" kern="1200" cap="all" spc="120" normalizeH="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6"/>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w="25400">
            <a:solidFill>
              <a:schemeClr val="lt1"/>
            </a:solidFill>
          </a:ln>
          <a:effectLst/>
          <a:sp3d contourW="25400">
            <a:contourClr>
              <a:schemeClr val="lt1"/>
            </a:contourClr>
          </a:sp3d>
        </c:spPr>
      </c:pivotFmt>
      <c:pivotFmt>
        <c:idx val="3"/>
        <c:spPr>
          <a:solidFill>
            <a:schemeClr val="accent6"/>
          </a:solidFill>
          <a:ln w="25400">
            <a:solidFill>
              <a:schemeClr val="lt1"/>
            </a:solidFill>
          </a:ln>
          <a:effectLst/>
          <a:sp3d contourW="25400">
            <a:contourClr>
              <a:schemeClr val="lt1"/>
            </a:contourClr>
          </a:sp3d>
        </c:spPr>
      </c:pivotFmt>
      <c:pivotFmt>
        <c:idx val="4"/>
        <c:spPr>
          <a:solidFill>
            <a:schemeClr val="accent6"/>
          </a:solidFill>
          <a:ln w="25400">
            <a:solidFill>
              <a:schemeClr val="lt1"/>
            </a:solidFill>
          </a:ln>
          <a:effectLst/>
          <a:sp3d contourW="25400">
            <a:contourClr>
              <a:schemeClr val="lt1"/>
            </a:contourClr>
          </a:sp3d>
        </c:spPr>
      </c:pivotFmt>
      <c:pivotFmt>
        <c:idx val="5"/>
        <c:spPr>
          <a:solidFill>
            <a:schemeClr val="accent6"/>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w="25400">
            <a:solidFill>
              <a:schemeClr val="lt1"/>
            </a:solidFill>
          </a:ln>
          <a:effectLst/>
          <a:sp3d contourW="25400">
            <a:contourClr>
              <a:schemeClr val="lt1"/>
            </a:contourClr>
          </a:sp3d>
        </c:spPr>
      </c:pivotFmt>
      <c:pivotFmt>
        <c:idx val="7"/>
        <c:spPr>
          <a:solidFill>
            <a:schemeClr val="accent6"/>
          </a:solidFill>
          <a:ln w="25400">
            <a:solidFill>
              <a:schemeClr val="lt1"/>
            </a:solidFill>
          </a:ln>
          <a:effectLst/>
          <a:sp3d contourW="25400">
            <a:contourClr>
              <a:schemeClr val="lt1"/>
            </a:contourClr>
          </a:sp3d>
        </c:spPr>
      </c:pivotFmt>
      <c:pivotFmt>
        <c:idx val="8"/>
        <c:spPr>
          <a:solidFill>
            <a:schemeClr val="accent6"/>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9851888402310907E-2"/>
          <c:y val="0.24793049243698506"/>
          <c:w val="0.79726655731869811"/>
          <c:h val="0.72096857684456106"/>
        </c:manualLayout>
      </c:layout>
      <c:pie3DChart>
        <c:varyColors val="1"/>
        <c:ser>
          <c:idx val="0"/>
          <c:order val="0"/>
          <c:tx>
            <c:strRef>
              <c:f>'Customer sentiments'!$N$4</c:f>
              <c:strCache>
                <c:ptCount val="1"/>
                <c:pt idx="0">
                  <c:v>Total</c:v>
                </c:pt>
              </c:strCache>
            </c:strRef>
          </c:tx>
          <c:explosion val="5"/>
          <c:dPt>
            <c:idx val="0"/>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1-205D-482C-9C39-E6B54C9362C0}"/>
              </c:ext>
            </c:extLst>
          </c:dPt>
          <c:dPt>
            <c:idx val="1"/>
            <c:bubble3D val="0"/>
            <c:explosion val="41"/>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3-205D-482C-9C39-E6B54C9362C0}"/>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205D-482C-9C39-E6B54C9362C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sentiments'!$M$5:$M$7</c:f>
              <c:strCache>
                <c:ptCount val="3"/>
                <c:pt idx="0">
                  <c:v>Average</c:v>
                </c:pt>
                <c:pt idx="1">
                  <c:v>Happy</c:v>
                </c:pt>
                <c:pt idx="2">
                  <c:v>Unhappy</c:v>
                </c:pt>
              </c:strCache>
            </c:strRef>
          </c:cat>
          <c:val>
            <c:numRef>
              <c:f>'Customer sentiments'!$N$5:$N$7</c:f>
              <c:numCache>
                <c:formatCode>0.00%</c:formatCode>
                <c:ptCount val="3"/>
                <c:pt idx="0">
                  <c:v>0.2657478522206369</c:v>
                </c:pt>
                <c:pt idx="1">
                  <c:v>0.21547615433654108</c:v>
                </c:pt>
                <c:pt idx="2">
                  <c:v>0.51877599344282199</c:v>
                </c:pt>
              </c:numCache>
            </c:numRef>
          </c:val>
          <c:extLst>
            <c:ext xmlns:c16="http://schemas.microsoft.com/office/drawing/2014/chart" uri="{C3380CC4-5D6E-409C-BE32-E72D297353CC}">
              <c16:uniqueId val="{00000006-205D-482C-9C39-E6B54C9362C0}"/>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(version 1).xlsb]Root Cause !PivotTable3</c:name>
    <c:fmtId val="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Reasons analysis</a:t>
            </a:r>
          </a:p>
        </c:rich>
      </c:tx>
      <c:layout>
        <c:manualLayout>
          <c:xMode val="edge"/>
          <c:yMode val="edge"/>
          <c:x val="0.25186526892720051"/>
          <c:y val="4.197875874807347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'Root Cause '!$B$3:$B$4</c:f>
              <c:strCache>
                <c:ptCount val="1"/>
                <c:pt idx="0">
                  <c:v>Average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'Root Cause '!$A$5:$A$7</c:f>
              <c:strCache>
                <c:ptCount val="3"/>
                <c:pt idx="0">
                  <c:v>Billing Question</c:v>
                </c:pt>
                <c:pt idx="1">
                  <c:v>Payments</c:v>
                </c:pt>
                <c:pt idx="2">
                  <c:v>Service Outage</c:v>
                </c:pt>
              </c:strCache>
            </c:strRef>
          </c:cat>
          <c:val>
            <c:numRef>
              <c:f>'Root Cause '!$B$5:$B$7</c:f>
              <c:numCache>
                <c:formatCode>0.00%</c:formatCode>
                <c:ptCount val="3"/>
                <c:pt idx="0">
                  <c:v>0.1891867277860417</c:v>
                </c:pt>
                <c:pt idx="1">
                  <c:v>3.7582344191129595E-2</c:v>
                </c:pt>
                <c:pt idx="2">
                  <c:v>3.8978780243465593E-2</c:v>
                </c:pt>
              </c:numCache>
            </c:numRef>
          </c:val>
          <c:extLst>
            <c:ext xmlns:c16="http://schemas.microsoft.com/office/drawing/2014/chart" uri="{C3380CC4-5D6E-409C-BE32-E72D297353CC}">
              <c16:uniqueId val="{00000000-F160-454E-BA41-31E762464B80}"/>
            </c:ext>
          </c:extLst>
        </c:ser>
        <c:ser>
          <c:idx val="1"/>
          <c:order val="1"/>
          <c:tx>
            <c:strRef>
              <c:f>'Root Cause '!$C$3:$C$4</c:f>
              <c:strCache>
                <c:ptCount val="1"/>
                <c:pt idx="0">
                  <c:v>Happy</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'Root Cause '!$A$5:$A$7</c:f>
              <c:strCache>
                <c:ptCount val="3"/>
                <c:pt idx="0">
                  <c:v>Billing Question</c:v>
                </c:pt>
                <c:pt idx="1">
                  <c:v>Payments</c:v>
                </c:pt>
                <c:pt idx="2">
                  <c:v>Service Outage</c:v>
                </c:pt>
              </c:strCache>
            </c:strRef>
          </c:cat>
          <c:val>
            <c:numRef>
              <c:f>'Root Cause '!$C$5:$C$7</c:f>
              <c:numCache>
                <c:formatCode>0.00%</c:formatCode>
                <c:ptCount val="3"/>
                <c:pt idx="0">
                  <c:v>0.15366868036793055</c:v>
                </c:pt>
                <c:pt idx="1">
                  <c:v>3.0994808900761967E-2</c:v>
                </c:pt>
                <c:pt idx="2">
                  <c:v>3.0812665067848577E-2</c:v>
                </c:pt>
              </c:numCache>
            </c:numRef>
          </c:val>
          <c:extLst>
            <c:ext xmlns:c16="http://schemas.microsoft.com/office/drawing/2014/chart" uri="{C3380CC4-5D6E-409C-BE32-E72D297353CC}">
              <c16:uniqueId val="{00000001-F160-454E-BA41-31E762464B80}"/>
            </c:ext>
          </c:extLst>
        </c:ser>
        <c:ser>
          <c:idx val="2"/>
          <c:order val="2"/>
          <c:tx>
            <c:strRef>
              <c:f>'Root Cause '!$D$3:$D$4</c:f>
              <c:strCache>
                <c:ptCount val="1"/>
                <c:pt idx="0">
                  <c:v>Unhappy</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'Root Cause '!$A$5:$A$7</c:f>
              <c:strCache>
                <c:ptCount val="3"/>
                <c:pt idx="0">
                  <c:v>Billing Question</c:v>
                </c:pt>
                <c:pt idx="1">
                  <c:v>Payments</c:v>
                </c:pt>
                <c:pt idx="2">
                  <c:v>Service Outage</c:v>
                </c:pt>
              </c:strCache>
            </c:strRef>
          </c:cat>
          <c:val>
            <c:numRef>
              <c:f>'Root Cause '!$D$5:$D$7</c:f>
              <c:numCache>
                <c:formatCode>0.00%</c:formatCode>
                <c:ptCount val="3"/>
                <c:pt idx="0">
                  <c:v>0.36938769314835618</c:v>
                </c:pt>
                <c:pt idx="1">
                  <c:v>7.5589690659057102E-2</c:v>
                </c:pt>
                <c:pt idx="2">
                  <c:v>7.3798609635408755E-2</c:v>
                </c:pt>
              </c:numCache>
            </c:numRef>
          </c:val>
          <c:extLst>
            <c:ext xmlns:c16="http://schemas.microsoft.com/office/drawing/2014/chart" uri="{C3380CC4-5D6E-409C-BE32-E72D297353CC}">
              <c16:uniqueId val="{00000002-F160-454E-BA41-31E762464B80}"/>
            </c:ext>
          </c:extLst>
        </c:ser>
        <c:dLbls>
          <c:dLblPos val="ctr"/>
          <c:showLegendKey val="0"/>
          <c:showVal val="1"/>
          <c:showCatName val="0"/>
          <c:showSerName val="0"/>
          <c:showPercent val="0"/>
          <c:showBubbleSize val="0"/>
        </c:dLbls>
        <c:gapWidth val="150"/>
        <c:overlap val="100"/>
        <c:axId val="1310856800"/>
        <c:axId val="1310858464"/>
      </c:barChart>
      <c:catAx>
        <c:axId val="131085680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310858464"/>
        <c:crosses val="autoZero"/>
        <c:auto val="1"/>
        <c:lblAlgn val="ctr"/>
        <c:lblOffset val="100"/>
        <c:noMultiLvlLbl val="0"/>
      </c:catAx>
      <c:valAx>
        <c:axId val="1310858464"/>
        <c:scaling>
          <c:orientation val="minMax"/>
        </c:scaling>
        <c:delete val="1"/>
        <c:axPos val="l"/>
        <c:numFmt formatCode="0.00%" sourceLinked="1"/>
        <c:majorTickMark val="none"/>
        <c:minorTickMark val="none"/>
        <c:tickLblPos val="nextTo"/>
        <c:crossAx val="1310856800"/>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(version 1).xlsb]Service response time!PivotTable4</c:name>
    <c:fmtId val="4"/>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Average call duration of channels</a:t>
            </a:r>
          </a:p>
        </c:rich>
      </c:tx>
      <c:layout>
        <c:manualLayout>
          <c:xMode val="edge"/>
          <c:yMode val="edge"/>
          <c:x val="0.32064144744994211"/>
          <c:y val="4.6784846033941334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tint val="94000"/>
                  <a:satMod val="100000"/>
                  <a:lumMod val="108000"/>
                </a:schemeClr>
              </a:gs>
              <a:gs pos="50000">
                <a:schemeClr val="accent2">
                  <a:tint val="98000"/>
                  <a:shade val="100000"/>
                  <a:satMod val="100000"/>
                  <a:lumMod val="100000"/>
                </a:schemeClr>
              </a:gs>
              <a:gs pos="100000">
                <a:schemeClr val="accent2">
                  <a:shade val="72000"/>
                  <a:satMod val="120000"/>
                  <a:lumMod val="100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3057789549961787E-2"/>
          <c:y val="0.24709739604958775"/>
          <c:w val="0.88763673694014056"/>
          <c:h val="0.51874323401882461"/>
        </c:manualLayout>
      </c:layout>
      <c:lineChart>
        <c:grouping val="standard"/>
        <c:varyColors val="0"/>
        <c:ser>
          <c:idx val="0"/>
          <c:order val="0"/>
          <c:tx>
            <c:strRef>
              <c:f>'Service response time'!$B$3</c:f>
              <c:strCache>
                <c:ptCount val="1"/>
                <c:pt idx="0">
                  <c:v>Total</c:v>
                </c:pt>
              </c:strCache>
            </c:strRef>
          </c:tx>
          <c:spPr>
            <a:ln w="31750" cap="rnd">
              <a:solidFill>
                <a:schemeClr val="accent2"/>
              </a:solidFill>
              <a:round/>
            </a:ln>
            <a:effectLst>
              <a:outerShdw blurRad="50800" dist="25400" dir="5400000" rotWithShape="0">
                <a:srgbClr val="000000">
                  <a:alpha val="28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errBars>
            <c:errDir val="y"/>
            <c:errBarType val="both"/>
            <c:errValType val="stdErr"/>
            <c:noEndCap val="0"/>
            <c:spPr>
              <a:noFill/>
              <a:ln w="9525">
                <a:solidFill>
                  <a:schemeClr val="tx2">
                    <a:lumMod val="75000"/>
                  </a:schemeClr>
                </a:solidFill>
                <a:round/>
              </a:ln>
              <a:effectLst/>
            </c:spPr>
          </c:errBars>
          <c:cat>
            <c:strRef>
              <c:f>'Service response time'!$A$4:$A$7</c:f>
              <c:strCache>
                <c:ptCount val="4"/>
                <c:pt idx="0">
                  <c:v>Call-Center</c:v>
                </c:pt>
                <c:pt idx="1">
                  <c:v>Chatbot</c:v>
                </c:pt>
                <c:pt idx="2">
                  <c:v>Email</c:v>
                </c:pt>
                <c:pt idx="3">
                  <c:v>Web</c:v>
                </c:pt>
              </c:strCache>
            </c:strRef>
          </c:cat>
          <c:val>
            <c:numRef>
              <c:f>'Service response time'!$B$4:$B$7</c:f>
              <c:numCache>
                <c:formatCode>General</c:formatCode>
                <c:ptCount val="4"/>
                <c:pt idx="0">
                  <c:v>25.046150954037035</c:v>
                </c:pt>
                <c:pt idx="1">
                  <c:v>24.917756782945737</c:v>
                </c:pt>
                <c:pt idx="2">
                  <c:v>25.098795180722892</c:v>
                </c:pt>
                <c:pt idx="3">
                  <c:v>25.022354014598541</c:v>
                </c:pt>
              </c:numCache>
            </c:numRef>
          </c:val>
          <c:smooth val="0"/>
          <c:extLst>
            <c:ext xmlns:c16="http://schemas.microsoft.com/office/drawing/2014/chart" uri="{C3380CC4-5D6E-409C-BE32-E72D297353CC}">
              <c16:uniqueId val="{00000000-A107-4834-B37F-514FDBFD5C7F}"/>
            </c:ext>
          </c:extLst>
        </c:ser>
        <c:dLbls>
          <c:dLblPos val="t"/>
          <c:showLegendKey val="0"/>
          <c:showVal val="1"/>
          <c:showCatName val="0"/>
          <c:showSerName val="0"/>
          <c:showPercent val="0"/>
          <c:showBubbleSize val="0"/>
        </c:dLbls>
        <c:smooth val="0"/>
        <c:axId val="1310850976"/>
        <c:axId val="1310860544"/>
      </c:lineChart>
      <c:catAx>
        <c:axId val="1310850976"/>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310860544"/>
        <c:crosses val="autoZero"/>
        <c:auto val="1"/>
        <c:lblAlgn val="ctr"/>
        <c:lblOffset val="100"/>
        <c:noMultiLvlLbl val="0"/>
      </c:catAx>
      <c:valAx>
        <c:axId val="131086054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310850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(version 1).xlsb]Service response time!PivotTable5</c:name>
    <c:fmtId val="10"/>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SLA Response</a:t>
            </a:r>
          </a:p>
        </c:rich>
      </c:tx>
      <c:layout>
        <c:manualLayout>
          <c:xMode val="edge"/>
          <c:yMode val="edge"/>
          <c:x val="0.34375132475017239"/>
          <c:y val="4.1574803149606321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pivotFmt>
    </c:pivotFmts>
    <c:plotArea>
      <c:layout>
        <c:manualLayout>
          <c:layoutTarget val="inner"/>
          <c:xMode val="edge"/>
          <c:yMode val="edge"/>
          <c:x val="7.4720792194947885E-2"/>
          <c:y val="0.15666199614851553"/>
          <c:w val="0.73745222204961058"/>
          <c:h val="0.79191693690208709"/>
        </c:manualLayout>
      </c:layout>
      <c:pieChart>
        <c:varyColors val="1"/>
        <c:ser>
          <c:idx val="0"/>
          <c:order val="0"/>
          <c:tx>
            <c:strRef>
              <c:f>'Service response time'!$I$3</c:f>
              <c:strCache>
                <c:ptCount val="1"/>
                <c:pt idx="0">
                  <c:v>Total</c:v>
                </c:pt>
              </c:strCache>
            </c:strRef>
          </c:tx>
          <c:explosion val="13"/>
          <c:dPt>
            <c:idx val="0"/>
            <c:bubble3D val="0"/>
            <c:spPr>
              <a:gradFill rotWithShape="1">
                <a:gsLst>
                  <a:gs pos="0">
                    <a:schemeClr val="accent2">
                      <a:tint val="94000"/>
                      <a:satMod val="100000"/>
                      <a:lumMod val="108000"/>
                    </a:schemeClr>
                  </a:gs>
                  <a:gs pos="50000">
                    <a:schemeClr val="accent2">
                      <a:tint val="98000"/>
                      <a:shade val="100000"/>
                      <a:satMod val="100000"/>
                      <a:lumMod val="100000"/>
                    </a:schemeClr>
                  </a:gs>
                  <a:gs pos="100000">
                    <a:schemeClr val="accent2">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extLst>
              <c:ext xmlns:c16="http://schemas.microsoft.com/office/drawing/2014/chart" uri="{C3380CC4-5D6E-409C-BE32-E72D297353CC}">
                <c16:uniqueId val="{00000001-DEF6-4974-A532-C8F9EE5FF348}"/>
              </c:ext>
            </c:extLst>
          </c:dPt>
          <c:dPt>
            <c:idx val="1"/>
            <c:bubble3D val="0"/>
            <c:spPr>
              <a:gradFill rotWithShape="1">
                <a:gsLst>
                  <a:gs pos="0">
                    <a:schemeClr val="accent4">
                      <a:tint val="94000"/>
                      <a:satMod val="100000"/>
                      <a:lumMod val="108000"/>
                    </a:schemeClr>
                  </a:gs>
                  <a:gs pos="50000">
                    <a:schemeClr val="accent4">
                      <a:tint val="98000"/>
                      <a:shade val="100000"/>
                      <a:satMod val="100000"/>
                      <a:lumMod val="100000"/>
                    </a:schemeClr>
                  </a:gs>
                  <a:gs pos="100000">
                    <a:schemeClr val="accent4">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extLst>
              <c:ext xmlns:c16="http://schemas.microsoft.com/office/drawing/2014/chart" uri="{C3380CC4-5D6E-409C-BE32-E72D297353CC}">
                <c16:uniqueId val="{00000003-DEF6-4974-A532-C8F9EE5FF348}"/>
              </c:ext>
            </c:extLst>
          </c:dPt>
          <c:dPt>
            <c:idx val="2"/>
            <c:bubble3D val="0"/>
            <c:spPr>
              <a:gradFill rotWithShape="1">
                <a:gsLst>
                  <a:gs pos="0">
                    <a:schemeClr val="accent6">
                      <a:tint val="94000"/>
                      <a:satMod val="100000"/>
                      <a:lumMod val="108000"/>
                    </a:schemeClr>
                  </a:gs>
                  <a:gs pos="50000">
                    <a:schemeClr val="accent6">
                      <a:tint val="98000"/>
                      <a:shade val="100000"/>
                      <a:satMod val="100000"/>
                      <a:lumMod val="100000"/>
                    </a:schemeClr>
                  </a:gs>
                  <a:gs pos="100000">
                    <a:schemeClr val="accent6">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extLst>
              <c:ext xmlns:c16="http://schemas.microsoft.com/office/drawing/2014/chart" uri="{C3380CC4-5D6E-409C-BE32-E72D297353CC}">
                <c16:uniqueId val="{00000005-DEF6-4974-A532-C8F9EE5FF34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'Service response time'!$H$4:$H$6</c:f>
              <c:strCache>
                <c:ptCount val="3"/>
                <c:pt idx="0">
                  <c:v>Above SLA</c:v>
                </c:pt>
                <c:pt idx="1">
                  <c:v>Below SLA</c:v>
                </c:pt>
                <c:pt idx="2">
                  <c:v>Within SLA</c:v>
                </c:pt>
              </c:strCache>
            </c:strRef>
          </c:cat>
          <c:val>
            <c:numRef>
              <c:f>'Service response time'!$I$4:$I$6</c:f>
              <c:numCache>
                <c:formatCode>0.00%</c:formatCode>
                <c:ptCount val="3"/>
                <c:pt idx="0">
                  <c:v>0.12652924926383535</c:v>
                </c:pt>
                <c:pt idx="1">
                  <c:v>0.24735132509638444</c:v>
                </c:pt>
                <c:pt idx="2">
                  <c:v>0.62611942563978018</c:v>
                </c:pt>
              </c:numCache>
            </c:numRef>
          </c:val>
          <c:extLst>
            <c:ext xmlns:c16="http://schemas.microsoft.com/office/drawing/2014/chart" uri="{C3380CC4-5D6E-409C-BE32-E72D297353CC}">
              <c16:uniqueId val="{00000006-DEF6-4974-A532-C8F9EE5FF34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(version 1).xlsb]customer segmentation!PivotTable6</c:name>
    <c:fmtId val="4"/>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State with complaints</a:t>
            </a:r>
          </a:p>
        </c:rich>
      </c:tx>
      <c:layout>
        <c:manualLayout>
          <c:xMode val="edge"/>
          <c:yMode val="edge"/>
          <c:x val="0.38639212965027725"/>
          <c:y val="0.18407150354400231"/>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465545799127287E-2"/>
          <c:y val="0.27028632784538298"/>
          <c:w val="0.74775125154997735"/>
          <c:h val="0.6062852429692166"/>
        </c:manualLayout>
      </c:layout>
      <c:barChart>
        <c:barDir val="col"/>
        <c:grouping val="stacked"/>
        <c:varyColors val="0"/>
        <c:ser>
          <c:idx val="0"/>
          <c:order val="0"/>
          <c:tx>
            <c:strRef>
              <c:f>'customer segmentation'!$B$1:$B$2</c:f>
              <c:strCache>
                <c:ptCount val="1"/>
                <c:pt idx="0">
                  <c:v>Billing Question</c:v>
                </c:pt>
              </c:strCache>
            </c:strRef>
          </c:tx>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cat>
            <c:strRef>
              <c:f>'customer segmentation'!$A$3:$A$13</c:f>
              <c:strCache>
                <c:ptCount val="10"/>
                <c:pt idx="0">
                  <c:v>California</c:v>
                </c:pt>
                <c:pt idx="1">
                  <c:v>Texas</c:v>
                </c:pt>
                <c:pt idx="2">
                  <c:v>Florida</c:v>
                </c:pt>
                <c:pt idx="3">
                  <c:v>New York</c:v>
                </c:pt>
                <c:pt idx="4">
                  <c:v>Virginia</c:v>
                </c:pt>
                <c:pt idx="5">
                  <c:v>Ohio</c:v>
                </c:pt>
                <c:pt idx="6">
                  <c:v>District of Columbia</c:v>
                </c:pt>
                <c:pt idx="7">
                  <c:v>Pennsylvania</c:v>
                </c:pt>
                <c:pt idx="8">
                  <c:v>Georgia</c:v>
                </c:pt>
                <c:pt idx="9">
                  <c:v>Illinois</c:v>
                </c:pt>
              </c:strCache>
            </c:strRef>
          </c:cat>
          <c:val>
            <c:numRef>
              <c:f>'customer segmentation'!$B$3:$B$13</c:f>
              <c:numCache>
                <c:formatCode>0.00%</c:formatCode>
                <c:ptCount val="10"/>
                <c:pt idx="0">
                  <c:v>0.14339539007092197</c:v>
                </c:pt>
                <c:pt idx="1">
                  <c:v>0.14134530141843971</c:v>
                </c:pt>
                <c:pt idx="2">
                  <c:v>0.11164671985815602</c:v>
                </c:pt>
                <c:pt idx="3">
                  <c:v>7.0201684397163122E-2</c:v>
                </c:pt>
                <c:pt idx="4">
                  <c:v>4.7318262411347518E-2</c:v>
                </c:pt>
                <c:pt idx="5">
                  <c:v>4.5378989361702128E-2</c:v>
                </c:pt>
                <c:pt idx="6">
                  <c:v>4.4658687943262408E-2</c:v>
                </c:pt>
                <c:pt idx="7">
                  <c:v>3.8840868794326244E-2</c:v>
                </c:pt>
                <c:pt idx="8">
                  <c:v>3.6181294326241134E-2</c:v>
                </c:pt>
                <c:pt idx="9">
                  <c:v>3.1471631205673756E-2</c:v>
                </c:pt>
              </c:numCache>
            </c:numRef>
          </c:val>
          <c:extLst>
            <c:ext xmlns:c16="http://schemas.microsoft.com/office/drawing/2014/chart" uri="{C3380CC4-5D6E-409C-BE32-E72D297353CC}">
              <c16:uniqueId val="{00000000-5B0A-4BF7-BA40-2CD02A5193C3}"/>
            </c:ext>
          </c:extLst>
        </c:ser>
        <c:ser>
          <c:idx val="1"/>
          <c:order val="1"/>
          <c:tx>
            <c:strRef>
              <c:f>'customer segmentation'!$C$1:$C$2</c:f>
              <c:strCache>
                <c:ptCount val="1"/>
                <c:pt idx="0">
                  <c:v>Payments</c:v>
                </c:pt>
              </c:strCache>
            </c:strRef>
          </c:tx>
          <c:spPr>
            <a:gradFill rotWithShape="1">
              <a:gsLst>
                <a:gs pos="0">
                  <a:schemeClr val="accent2">
                    <a:tint val="94000"/>
                    <a:satMod val="100000"/>
                    <a:lumMod val="108000"/>
                  </a:schemeClr>
                </a:gs>
                <a:gs pos="50000">
                  <a:schemeClr val="accent2">
                    <a:tint val="98000"/>
                    <a:shade val="100000"/>
                    <a:satMod val="100000"/>
                    <a:lumMod val="100000"/>
                  </a:schemeClr>
                </a:gs>
                <a:gs pos="100000">
                  <a:schemeClr val="accent2">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cat>
            <c:strRef>
              <c:f>'customer segmentation'!$A$3:$A$13</c:f>
              <c:strCache>
                <c:ptCount val="10"/>
                <c:pt idx="0">
                  <c:v>California</c:v>
                </c:pt>
                <c:pt idx="1">
                  <c:v>Texas</c:v>
                </c:pt>
                <c:pt idx="2">
                  <c:v>Florida</c:v>
                </c:pt>
                <c:pt idx="3">
                  <c:v>New York</c:v>
                </c:pt>
                <c:pt idx="4">
                  <c:v>Virginia</c:v>
                </c:pt>
                <c:pt idx="5">
                  <c:v>Ohio</c:v>
                </c:pt>
                <c:pt idx="6">
                  <c:v>District of Columbia</c:v>
                </c:pt>
                <c:pt idx="7">
                  <c:v>Pennsylvania</c:v>
                </c:pt>
                <c:pt idx="8">
                  <c:v>Georgia</c:v>
                </c:pt>
                <c:pt idx="9">
                  <c:v>Illinois</c:v>
                </c:pt>
              </c:strCache>
            </c:strRef>
          </c:cat>
          <c:val>
            <c:numRef>
              <c:f>'customer segmentation'!$C$3:$C$13</c:f>
              <c:numCache>
                <c:formatCode>0.00%</c:formatCode>
                <c:ptCount val="10"/>
                <c:pt idx="0">
                  <c:v>2.7759308510638299E-2</c:v>
                </c:pt>
                <c:pt idx="1">
                  <c:v>2.8091755319148936E-2</c:v>
                </c:pt>
                <c:pt idx="2">
                  <c:v>2.3160460992907802E-2</c:v>
                </c:pt>
                <c:pt idx="3">
                  <c:v>1.4793882978723404E-2</c:v>
                </c:pt>
                <c:pt idx="4">
                  <c:v>8.3111702127659573E-3</c:v>
                </c:pt>
                <c:pt idx="5">
                  <c:v>9.1976950354609923E-3</c:v>
                </c:pt>
                <c:pt idx="6">
                  <c:v>9.0868794326241127E-3</c:v>
                </c:pt>
                <c:pt idx="7">
                  <c:v>8.3111702127659573E-3</c:v>
                </c:pt>
                <c:pt idx="8">
                  <c:v>7.3138297872340427E-3</c:v>
                </c:pt>
                <c:pt idx="9">
                  <c:v>8.366578014184398E-3</c:v>
                </c:pt>
              </c:numCache>
            </c:numRef>
          </c:val>
          <c:extLst>
            <c:ext xmlns:c16="http://schemas.microsoft.com/office/drawing/2014/chart" uri="{C3380CC4-5D6E-409C-BE32-E72D297353CC}">
              <c16:uniqueId val="{00000001-5B0A-4BF7-BA40-2CD02A5193C3}"/>
            </c:ext>
          </c:extLst>
        </c:ser>
        <c:ser>
          <c:idx val="2"/>
          <c:order val="2"/>
          <c:tx>
            <c:strRef>
              <c:f>'customer segmentation'!$D$1:$D$2</c:f>
              <c:strCache>
                <c:ptCount val="1"/>
                <c:pt idx="0">
                  <c:v>Service Outage</c:v>
                </c:pt>
              </c:strCache>
            </c:strRef>
          </c:tx>
          <c:spPr>
            <a:gradFill rotWithShape="1">
              <a:gsLst>
                <a:gs pos="0">
                  <a:schemeClr val="accent3">
                    <a:tint val="94000"/>
                    <a:satMod val="100000"/>
                    <a:lumMod val="108000"/>
                  </a:schemeClr>
                </a:gs>
                <a:gs pos="50000">
                  <a:schemeClr val="accent3">
                    <a:tint val="98000"/>
                    <a:shade val="100000"/>
                    <a:satMod val="100000"/>
                    <a:lumMod val="100000"/>
                  </a:schemeClr>
                </a:gs>
                <a:gs pos="100000">
                  <a:schemeClr val="accent3">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cat>
            <c:strRef>
              <c:f>'customer segmentation'!$A$3:$A$13</c:f>
              <c:strCache>
                <c:ptCount val="10"/>
                <c:pt idx="0">
                  <c:v>California</c:v>
                </c:pt>
                <c:pt idx="1">
                  <c:v>Texas</c:v>
                </c:pt>
                <c:pt idx="2">
                  <c:v>Florida</c:v>
                </c:pt>
                <c:pt idx="3">
                  <c:v>New York</c:v>
                </c:pt>
                <c:pt idx="4">
                  <c:v>Virginia</c:v>
                </c:pt>
                <c:pt idx="5">
                  <c:v>Ohio</c:v>
                </c:pt>
                <c:pt idx="6">
                  <c:v>District of Columbia</c:v>
                </c:pt>
                <c:pt idx="7">
                  <c:v>Pennsylvania</c:v>
                </c:pt>
                <c:pt idx="8">
                  <c:v>Georgia</c:v>
                </c:pt>
                <c:pt idx="9">
                  <c:v>Illinois</c:v>
                </c:pt>
              </c:strCache>
            </c:strRef>
          </c:cat>
          <c:val>
            <c:numRef>
              <c:f>'customer segmentation'!$D$3:$D$13</c:f>
              <c:numCache>
                <c:formatCode>0.00%</c:formatCode>
                <c:ptCount val="10"/>
                <c:pt idx="0">
                  <c:v>3.0031028368794326E-2</c:v>
                </c:pt>
                <c:pt idx="1">
                  <c:v>2.8479609929078015E-2</c:v>
                </c:pt>
                <c:pt idx="2">
                  <c:v>2.2218528368794326E-2</c:v>
                </c:pt>
                <c:pt idx="3">
                  <c:v>1.3962765957446808E-2</c:v>
                </c:pt>
                <c:pt idx="4">
                  <c:v>8.8652482269503553E-3</c:v>
                </c:pt>
                <c:pt idx="5">
                  <c:v>9.6963652482269496E-3</c:v>
                </c:pt>
                <c:pt idx="6">
                  <c:v>7.7570921985815602E-3</c:v>
                </c:pt>
                <c:pt idx="7">
                  <c:v>9.1976950354609923E-3</c:v>
                </c:pt>
                <c:pt idx="8">
                  <c:v>7.8125E-3</c:v>
                </c:pt>
                <c:pt idx="9">
                  <c:v>7.1476063829787233E-3</c:v>
                </c:pt>
              </c:numCache>
            </c:numRef>
          </c:val>
          <c:extLst>
            <c:ext xmlns:c16="http://schemas.microsoft.com/office/drawing/2014/chart" uri="{C3380CC4-5D6E-409C-BE32-E72D297353CC}">
              <c16:uniqueId val="{00000002-5B0A-4BF7-BA40-2CD02A5193C3}"/>
            </c:ext>
          </c:extLst>
        </c:ser>
        <c:dLbls>
          <c:showLegendKey val="0"/>
          <c:showVal val="0"/>
          <c:showCatName val="0"/>
          <c:showSerName val="0"/>
          <c:showPercent val="0"/>
          <c:showBubbleSize val="0"/>
        </c:dLbls>
        <c:gapWidth val="150"/>
        <c:overlap val="100"/>
        <c:axId val="1535459840"/>
        <c:axId val="1535470656"/>
      </c:barChart>
      <c:catAx>
        <c:axId val="15354598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470656"/>
        <c:crossesAt val="0"/>
        <c:auto val="1"/>
        <c:lblAlgn val="ctr"/>
        <c:lblOffset val="100"/>
        <c:noMultiLvlLbl val="0"/>
      </c:catAx>
      <c:valAx>
        <c:axId val="153547065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459840"/>
        <c:crosses val="autoZero"/>
        <c:crossBetween val="between"/>
      </c:valAx>
      <c:spPr>
        <a:noFill/>
        <a:ln>
          <a:noFill/>
        </a:ln>
        <a:effectLst/>
      </c:spPr>
    </c:plotArea>
    <c:legend>
      <c:legendPos val="r"/>
      <c:layout>
        <c:manualLayout>
          <c:xMode val="edge"/>
          <c:yMode val="edge"/>
          <c:x val="0.85605148230090899"/>
          <c:y val="9.0045829493959201E-2"/>
          <c:w val="0.13578324584426946"/>
          <c:h val="0.5340705852075968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 (version 1).xlsb]customer segmentation!PivotTable7</c:name>
    <c:fmtId val="5"/>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Customer serivce request </a:t>
            </a:r>
          </a:p>
        </c:rich>
      </c:tx>
      <c:layout>
        <c:manualLayout>
          <c:xMode val="edge"/>
          <c:yMode val="edge"/>
          <c:x val="0.39448174167337119"/>
          <c:y val="0.12087033846009798"/>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9841210616897195E-2"/>
          <c:y val="5.4514091722040921E-2"/>
          <c:w val="0.88072989507299004"/>
          <c:h val="0.77115507440638109"/>
        </c:manualLayout>
      </c:layout>
      <c:barChart>
        <c:barDir val="col"/>
        <c:grouping val="clustered"/>
        <c:varyColors val="0"/>
        <c:ser>
          <c:idx val="0"/>
          <c:order val="0"/>
          <c:tx>
            <c:strRef>
              <c:f>'customer segmentation'!$I$1:$I$2</c:f>
              <c:strCache>
                <c:ptCount val="1"/>
                <c:pt idx="0">
                  <c:v>Average</c:v>
                </c:pt>
              </c:strCache>
            </c:strRef>
          </c:tx>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cat>
            <c:strRef>
              <c:f>'customer segmentation'!$H$3:$H$14</c:f>
              <c:strCache>
                <c:ptCount val="11"/>
                <c:pt idx="0">
                  <c:v>Washington</c:v>
                </c:pt>
                <c:pt idx="1">
                  <c:v>Houston</c:v>
                </c:pt>
                <c:pt idx="2">
                  <c:v>New York City</c:v>
                </c:pt>
                <c:pt idx="3">
                  <c:v>El Paso</c:v>
                </c:pt>
                <c:pt idx="4">
                  <c:v>Dallas</c:v>
                </c:pt>
                <c:pt idx="5">
                  <c:v>Atlanta</c:v>
                </c:pt>
                <c:pt idx="6">
                  <c:v>Miami</c:v>
                </c:pt>
                <c:pt idx="7">
                  <c:v>Sacramento</c:v>
                </c:pt>
                <c:pt idx="8">
                  <c:v>Los Angeles</c:v>
                </c:pt>
                <c:pt idx="9">
                  <c:v>Chicago</c:v>
                </c:pt>
                <c:pt idx="10">
                  <c:v>Kansas City</c:v>
                </c:pt>
              </c:strCache>
            </c:strRef>
          </c:cat>
          <c:val>
            <c:numRef>
              <c:f>'customer segmentation'!$I$3:$I$14</c:f>
              <c:numCache>
                <c:formatCode>General</c:formatCode>
                <c:ptCount val="11"/>
                <c:pt idx="0">
                  <c:v>290</c:v>
                </c:pt>
                <c:pt idx="1">
                  <c:v>188</c:v>
                </c:pt>
                <c:pt idx="2">
                  <c:v>152</c:v>
                </c:pt>
                <c:pt idx="3">
                  <c:v>124</c:v>
                </c:pt>
                <c:pt idx="4">
                  <c:v>109</c:v>
                </c:pt>
                <c:pt idx="5">
                  <c:v>110</c:v>
                </c:pt>
                <c:pt idx="6">
                  <c:v>98</c:v>
                </c:pt>
                <c:pt idx="7">
                  <c:v>91</c:v>
                </c:pt>
                <c:pt idx="8">
                  <c:v>90</c:v>
                </c:pt>
                <c:pt idx="9">
                  <c:v>83</c:v>
                </c:pt>
                <c:pt idx="10">
                  <c:v>93</c:v>
                </c:pt>
              </c:numCache>
            </c:numRef>
          </c:val>
          <c:extLst>
            <c:ext xmlns:c16="http://schemas.microsoft.com/office/drawing/2014/chart" uri="{C3380CC4-5D6E-409C-BE32-E72D297353CC}">
              <c16:uniqueId val="{00000000-22C3-4893-83B2-F9E7DD7DC76B}"/>
            </c:ext>
          </c:extLst>
        </c:ser>
        <c:ser>
          <c:idx val="1"/>
          <c:order val="1"/>
          <c:tx>
            <c:strRef>
              <c:f>'customer segmentation'!$J$1:$J$2</c:f>
              <c:strCache>
                <c:ptCount val="1"/>
                <c:pt idx="0">
                  <c:v>Happy</c:v>
                </c:pt>
              </c:strCache>
            </c:strRef>
          </c:tx>
          <c:spPr>
            <a:gradFill rotWithShape="1">
              <a:gsLst>
                <a:gs pos="0">
                  <a:schemeClr val="accent2">
                    <a:tint val="94000"/>
                    <a:satMod val="100000"/>
                    <a:lumMod val="108000"/>
                  </a:schemeClr>
                </a:gs>
                <a:gs pos="50000">
                  <a:schemeClr val="accent2">
                    <a:tint val="98000"/>
                    <a:shade val="100000"/>
                    <a:satMod val="100000"/>
                    <a:lumMod val="100000"/>
                  </a:schemeClr>
                </a:gs>
                <a:gs pos="100000">
                  <a:schemeClr val="accent2">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cat>
            <c:strRef>
              <c:f>'customer segmentation'!$H$3:$H$14</c:f>
              <c:strCache>
                <c:ptCount val="11"/>
                <c:pt idx="0">
                  <c:v>Washington</c:v>
                </c:pt>
                <c:pt idx="1">
                  <c:v>Houston</c:v>
                </c:pt>
                <c:pt idx="2">
                  <c:v>New York City</c:v>
                </c:pt>
                <c:pt idx="3">
                  <c:v>El Paso</c:v>
                </c:pt>
                <c:pt idx="4">
                  <c:v>Dallas</c:v>
                </c:pt>
                <c:pt idx="5">
                  <c:v>Atlanta</c:v>
                </c:pt>
                <c:pt idx="6">
                  <c:v>Miami</c:v>
                </c:pt>
                <c:pt idx="7">
                  <c:v>Sacramento</c:v>
                </c:pt>
                <c:pt idx="8">
                  <c:v>Los Angeles</c:v>
                </c:pt>
                <c:pt idx="9">
                  <c:v>Chicago</c:v>
                </c:pt>
                <c:pt idx="10">
                  <c:v>Kansas City</c:v>
                </c:pt>
              </c:strCache>
            </c:strRef>
          </c:cat>
          <c:val>
            <c:numRef>
              <c:f>'customer segmentation'!$J$3:$J$14</c:f>
              <c:numCache>
                <c:formatCode>General</c:formatCode>
                <c:ptCount val="11"/>
                <c:pt idx="0">
                  <c:v>235</c:v>
                </c:pt>
                <c:pt idx="1">
                  <c:v>128</c:v>
                </c:pt>
                <c:pt idx="2">
                  <c:v>103</c:v>
                </c:pt>
                <c:pt idx="3">
                  <c:v>110</c:v>
                </c:pt>
                <c:pt idx="4">
                  <c:v>92</c:v>
                </c:pt>
                <c:pt idx="5">
                  <c:v>92</c:v>
                </c:pt>
                <c:pt idx="6">
                  <c:v>77</c:v>
                </c:pt>
                <c:pt idx="7">
                  <c:v>69</c:v>
                </c:pt>
                <c:pt idx="8">
                  <c:v>82</c:v>
                </c:pt>
                <c:pt idx="9">
                  <c:v>67</c:v>
                </c:pt>
                <c:pt idx="10">
                  <c:v>76</c:v>
                </c:pt>
              </c:numCache>
            </c:numRef>
          </c:val>
          <c:extLst>
            <c:ext xmlns:c16="http://schemas.microsoft.com/office/drawing/2014/chart" uri="{C3380CC4-5D6E-409C-BE32-E72D297353CC}">
              <c16:uniqueId val="{00000001-22C3-4893-83B2-F9E7DD7DC76B}"/>
            </c:ext>
          </c:extLst>
        </c:ser>
        <c:ser>
          <c:idx val="2"/>
          <c:order val="2"/>
          <c:tx>
            <c:strRef>
              <c:f>'customer segmentation'!$K$1:$K$2</c:f>
              <c:strCache>
                <c:ptCount val="1"/>
                <c:pt idx="0">
                  <c:v>Unhappy</c:v>
                </c:pt>
              </c:strCache>
            </c:strRef>
          </c:tx>
          <c:spPr>
            <a:gradFill rotWithShape="1">
              <a:gsLst>
                <a:gs pos="0">
                  <a:schemeClr val="accent3">
                    <a:tint val="94000"/>
                    <a:satMod val="100000"/>
                    <a:lumMod val="108000"/>
                  </a:schemeClr>
                </a:gs>
                <a:gs pos="50000">
                  <a:schemeClr val="accent3">
                    <a:tint val="98000"/>
                    <a:shade val="100000"/>
                    <a:satMod val="100000"/>
                    <a:lumMod val="100000"/>
                  </a:schemeClr>
                </a:gs>
                <a:gs pos="100000">
                  <a:schemeClr val="accent3">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cat>
            <c:strRef>
              <c:f>'customer segmentation'!$H$3:$H$14</c:f>
              <c:strCache>
                <c:ptCount val="11"/>
                <c:pt idx="0">
                  <c:v>Washington</c:v>
                </c:pt>
                <c:pt idx="1">
                  <c:v>Houston</c:v>
                </c:pt>
                <c:pt idx="2">
                  <c:v>New York City</c:v>
                </c:pt>
                <c:pt idx="3">
                  <c:v>El Paso</c:v>
                </c:pt>
                <c:pt idx="4">
                  <c:v>Dallas</c:v>
                </c:pt>
                <c:pt idx="5">
                  <c:v>Atlanta</c:v>
                </c:pt>
                <c:pt idx="6">
                  <c:v>Miami</c:v>
                </c:pt>
                <c:pt idx="7">
                  <c:v>Sacramento</c:v>
                </c:pt>
                <c:pt idx="8">
                  <c:v>Los Angeles</c:v>
                </c:pt>
                <c:pt idx="9">
                  <c:v>Chicago</c:v>
                </c:pt>
                <c:pt idx="10">
                  <c:v>Kansas City</c:v>
                </c:pt>
              </c:strCache>
            </c:strRef>
          </c:cat>
          <c:val>
            <c:numRef>
              <c:f>'customer segmentation'!$K$3:$K$14</c:f>
              <c:numCache>
                <c:formatCode>General</c:formatCode>
                <c:ptCount val="11"/>
                <c:pt idx="0">
                  <c:v>585</c:v>
                </c:pt>
                <c:pt idx="1">
                  <c:v>341</c:v>
                </c:pt>
                <c:pt idx="2">
                  <c:v>309</c:v>
                </c:pt>
                <c:pt idx="3">
                  <c:v>294</c:v>
                </c:pt>
                <c:pt idx="4">
                  <c:v>236</c:v>
                </c:pt>
                <c:pt idx="5">
                  <c:v>214</c:v>
                </c:pt>
                <c:pt idx="6">
                  <c:v>199</c:v>
                </c:pt>
                <c:pt idx="7">
                  <c:v>181</c:v>
                </c:pt>
                <c:pt idx="8">
                  <c:v>159</c:v>
                </c:pt>
                <c:pt idx="9">
                  <c:v>177</c:v>
                </c:pt>
                <c:pt idx="10">
                  <c:v>158</c:v>
                </c:pt>
              </c:numCache>
            </c:numRef>
          </c:val>
          <c:extLst>
            <c:ext xmlns:c16="http://schemas.microsoft.com/office/drawing/2014/chart" uri="{C3380CC4-5D6E-409C-BE32-E72D297353CC}">
              <c16:uniqueId val="{00000002-22C3-4893-83B2-F9E7DD7DC76B}"/>
            </c:ext>
          </c:extLst>
        </c:ser>
        <c:dLbls>
          <c:showLegendKey val="0"/>
          <c:showVal val="0"/>
          <c:showCatName val="0"/>
          <c:showSerName val="0"/>
          <c:showPercent val="0"/>
          <c:showBubbleSize val="0"/>
        </c:dLbls>
        <c:gapWidth val="100"/>
        <c:overlap val="-24"/>
        <c:axId val="445031344"/>
        <c:axId val="445037584"/>
      </c:barChart>
      <c:catAx>
        <c:axId val="4450313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037584"/>
        <c:crosses val="autoZero"/>
        <c:auto val="1"/>
        <c:lblAlgn val="ctr"/>
        <c:lblOffset val="100"/>
        <c:noMultiLvlLbl val="0"/>
      </c:catAx>
      <c:valAx>
        <c:axId val="4450375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031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[Call_Center_data(AutoRecovered).xlsx]Trends &amp; pattern analys!PivotTable1</c:name>
    <c:fmtId val="3"/>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a:t>AVG CALL DURATION</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circle"/>
          <c:size val="6"/>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w="9525" cap="flat" cmpd="sng" algn="ctr">
              <a:solidFill>
                <a:schemeClr val="accent3">
                  <a:shade val="95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'Trends &amp; pattern analys'!$V$1</c:f>
              <c:strCache>
                <c:ptCount val="1"/>
                <c:pt idx="0">
                  <c:v>Total</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cat>
            <c:strRef>
              <c:f>'Trends &amp; pattern analys'!$U$2:$U$33</c:f>
              <c:strCache>
                <c:ptCount val="31"/>
                <c:pt idx="0">
                  <c:v>01-Oct</c:v>
                </c:pt>
                <c:pt idx="1">
                  <c:v>02-Oct</c:v>
                </c:pt>
                <c:pt idx="2">
                  <c:v>03-Oct</c:v>
                </c:pt>
                <c:pt idx="3">
                  <c:v>04-Oct</c:v>
                </c:pt>
                <c:pt idx="4">
                  <c:v>05-Oct</c:v>
                </c:pt>
                <c:pt idx="5">
                  <c:v>06-Oct</c:v>
                </c:pt>
                <c:pt idx="6">
                  <c:v>07-Oct</c:v>
                </c:pt>
                <c:pt idx="7">
                  <c:v>08-Oct</c:v>
                </c:pt>
                <c:pt idx="8">
                  <c:v>09-Oct</c:v>
                </c:pt>
                <c:pt idx="9">
                  <c:v>10-Oct</c:v>
                </c:pt>
                <c:pt idx="10">
                  <c:v>11-Oct</c:v>
                </c:pt>
                <c:pt idx="11">
                  <c:v>12-Oct</c:v>
                </c:pt>
                <c:pt idx="12">
                  <c:v>13-Oct</c:v>
                </c:pt>
                <c:pt idx="13">
                  <c:v>14-Oct</c:v>
                </c:pt>
                <c:pt idx="14">
                  <c:v>15-Oct</c:v>
                </c:pt>
                <c:pt idx="15">
                  <c:v>16-Oct</c:v>
                </c:pt>
                <c:pt idx="16">
                  <c:v>17-Oct</c:v>
                </c:pt>
                <c:pt idx="17">
                  <c:v>18-Oct</c:v>
                </c:pt>
                <c:pt idx="18">
                  <c:v>19-Oct</c:v>
                </c:pt>
                <c:pt idx="19">
                  <c:v>20-Oct</c:v>
                </c:pt>
                <c:pt idx="20">
                  <c:v>21-Oct</c:v>
                </c:pt>
                <c:pt idx="21">
                  <c:v>22-Oct</c:v>
                </c:pt>
                <c:pt idx="22">
                  <c:v>23-Oct</c:v>
                </c:pt>
                <c:pt idx="23">
                  <c:v>24-Oct</c:v>
                </c:pt>
                <c:pt idx="24">
                  <c:v>25-Oct</c:v>
                </c:pt>
                <c:pt idx="25">
                  <c:v>26-Oct</c:v>
                </c:pt>
                <c:pt idx="26">
                  <c:v>27-Oct</c:v>
                </c:pt>
                <c:pt idx="27">
                  <c:v>28-Oct</c:v>
                </c:pt>
                <c:pt idx="28">
                  <c:v>29-Oct</c:v>
                </c:pt>
                <c:pt idx="29">
                  <c:v>30-Oct</c:v>
                </c:pt>
                <c:pt idx="30">
                  <c:v>31-Oct</c:v>
                </c:pt>
              </c:strCache>
            </c:strRef>
          </c:cat>
          <c:val>
            <c:numRef>
              <c:f>'Trends &amp; pattern analys'!$V$2:$V$33</c:f>
              <c:numCache>
                <c:formatCode>General</c:formatCode>
                <c:ptCount val="31"/>
                <c:pt idx="0">
                  <c:v>24.842056932966024</c:v>
                </c:pt>
                <c:pt idx="1">
                  <c:v>24.652214022140221</c:v>
                </c:pt>
                <c:pt idx="2">
                  <c:v>25.178145087235997</c:v>
                </c:pt>
                <c:pt idx="3">
                  <c:v>24.878932316491898</c:v>
                </c:pt>
                <c:pt idx="4">
                  <c:v>25.516513761467891</c:v>
                </c:pt>
                <c:pt idx="5">
                  <c:v>25.410590277777779</c:v>
                </c:pt>
                <c:pt idx="6">
                  <c:v>24.872727272727271</c:v>
                </c:pt>
                <c:pt idx="7">
                  <c:v>25.417057169634489</c:v>
                </c:pt>
                <c:pt idx="8">
                  <c:v>25.39893143365984</c:v>
                </c:pt>
                <c:pt idx="9">
                  <c:v>25.63095238095238</c:v>
                </c:pt>
                <c:pt idx="10">
                  <c:v>24.367985280588776</c:v>
                </c:pt>
                <c:pt idx="11">
                  <c:v>25.034007352941178</c:v>
                </c:pt>
                <c:pt idx="12">
                  <c:v>24.619516562220234</c:v>
                </c:pt>
                <c:pt idx="13">
                  <c:v>25.256880733944953</c:v>
                </c:pt>
                <c:pt idx="14">
                  <c:v>24.999095022624434</c:v>
                </c:pt>
                <c:pt idx="15">
                  <c:v>25.229681978798588</c:v>
                </c:pt>
                <c:pt idx="16">
                  <c:v>24.991095280498666</c:v>
                </c:pt>
                <c:pt idx="17">
                  <c:v>24.696444849589792</c:v>
                </c:pt>
                <c:pt idx="18">
                  <c:v>24.95372050816697</c:v>
                </c:pt>
                <c:pt idx="19">
                  <c:v>24.882079851439183</c:v>
                </c:pt>
                <c:pt idx="20">
                  <c:v>24.781196581196582</c:v>
                </c:pt>
                <c:pt idx="21">
                  <c:v>25.220222793487576</c:v>
                </c:pt>
                <c:pt idx="22">
                  <c:v>24.805580558055805</c:v>
                </c:pt>
                <c:pt idx="23">
                  <c:v>24.993624772313296</c:v>
                </c:pt>
                <c:pt idx="24">
                  <c:v>24.88052681091251</c:v>
                </c:pt>
                <c:pt idx="25">
                  <c:v>24.90607210626186</c:v>
                </c:pt>
                <c:pt idx="26">
                  <c:v>25.450094161958567</c:v>
                </c:pt>
                <c:pt idx="27">
                  <c:v>25.587412587412587</c:v>
                </c:pt>
                <c:pt idx="28">
                  <c:v>24.90503323836657</c:v>
                </c:pt>
                <c:pt idx="29">
                  <c:v>24.250892857142858</c:v>
                </c:pt>
                <c:pt idx="30">
                  <c:v>13</c:v>
                </c:pt>
              </c:numCache>
            </c:numRef>
          </c:val>
          <c:extLst>
            <c:ext xmlns:c16="http://schemas.microsoft.com/office/drawing/2014/chart" uri="{C3380CC4-5D6E-409C-BE32-E72D297353CC}">
              <c16:uniqueId val="{00000000-2531-4015-B762-2AEC0B4ACC31}"/>
            </c:ext>
          </c:extLst>
        </c:ser>
        <c:dLbls>
          <c:showLegendKey val="0"/>
          <c:showVal val="0"/>
          <c:showCatName val="0"/>
          <c:showSerName val="0"/>
          <c:showPercent val="0"/>
          <c:showBubbleSize val="0"/>
        </c:dLbls>
        <c:gapWidth val="355"/>
        <c:overlap val="-70"/>
        <c:axId val="1855045519"/>
        <c:axId val="1855023887"/>
      </c:barChart>
      <c:catAx>
        <c:axId val="1855045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55023887"/>
        <c:crosses val="autoZero"/>
        <c:auto val="1"/>
        <c:lblAlgn val="ctr"/>
        <c:lblOffset val="100"/>
        <c:noMultiLvlLbl val="0"/>
      </c:catAx>
      <c:valAx>
        <c:axId val="1855023887"/>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55045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[Call_Center_data(AutoRecovered).xlsx]Trends &amp; pattern analys!PivotTable2</c:name>
    <c:fmtId val="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AVG CALL DURATION OF EACH SCORE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7815264195178452E-2"/>
          <c:y val="0.27731262758821812"/>
          <c:w val="0.9008324226375618"/>
          <c:h val="0.51908646835812189"/>
        </c:manualLayout>
      </c:layout>
      <c:barChart>
        <c:barDir val="col"/>
        <c:grouping val="stacked"/>
        <c:varyColors val="0"/>
        <c:ser>
          <c:idx val="0"/>
          <c:order val="0"/>
          <c:tx>
            <c:strRef>
              <c:f>'Trends &amp; pattern analys'!$F$3</c:f>
              <c:strCache>
                <c:ptCount val="1"/>
                <c:pt idx="0">
                  <c:v>Total</c:v>
                </c:pt>
              </c:strCache>
            </c:strRef>
          </c:tx>
          <c:spPr>
            <a:gradFill rotWithShape="1">
              <a:gsLst>
                <a:gs pos="0">
                  <a:schemeClr val="accent2">
                    <a:tint val="94000"/>
                    <a:satMod val="100000"/>
                    <a:lumMod val="108000"/>
                  </a:schemeClr>
                </a:gs>
                <a:gs pos="50000">
                  <a:schemeClr val="accent2">
                    <a:tint val="98000"/>
                    <a:shade val="100000"/>
                    <a:satMod val="100000"/>
                    <a:lumMod val="100000"/>
                  </a:schemeClr>
                </a:gs>
                <a:gs pos="100000">
                  <a:schemeClr val="accent2">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cat>
            <c:strRef>
              <c:f>'Trends &amp; pattern analys'!$E$4:$E$14</c:f>
              <c:strCache>
                <c:ptCount val="10"/>
                <c:pt idx="0">
                  <c:v>1</c:v>
                </c:pt>
                <c:pt idx="1">
                  <c:v>2</c:v>
                </c:pt>
                <c:pt idx="2">
                  <c:v>3</c:v>
                </c:pt>
                <c:pt idx="3">
                  <c:v>4</c:v>
                </c:pt>
                <c:pt idx="4">
                  <c:v>5</c:v>
                </c:pt>
                <c:pt idx="5">
                  <c:v>6</c:v>
                </c:pt>
                <c:pt idx="6">
                  <c:v>7</c:v>
                </c:pt>
                <c:pt idx="7">
                  <c:v>8</c:v>
                </c:pt>
                <c:pt idx="8">
                  <c:v>9</c:v>
                </c:pt>
                <c:pt idx="9">
                  <c:v>10</c:v>
                </c:pt>
              </c:strCache>
            </c:strRef>
          </c:cat>
          <c:val>
            <c:numRef>
              <c:f>'Trends &amp; pattern analys'!$F$4:$F$14</c:f>
              <c:numCache>
                <c:formatCode>General</c:formatCode>
                <c:ptCount val="10"/>
                <c:pt idx="0">
                  <c:v>25.346218487394957</c:v>
                </c:pt>
                <c:pt idx="1">
                  <c:v>24.863226105068271</c:v>
                </c:pt>
                <c:pt idx="2">
                  <c:v>25.433650793650795</c:v>
                </c:pt>
                <c:pt idx="3">
                  <c:v>25.257704069630677</c:v>
                </c:pt>
                <c:pt idx="4">
                  <c:v>24.913112164296997</c:v>
                </c:pt>
                <c:pt idx="5">
                  <c:v>24.877226376614548</c:v>
                </c:pt>
                <c:pt idx="6">
                  <c:v>24.976407914764078</c:v>
                </c:pt>
                <c:pt idx="7">
                  <c:v>24.977309562398702</c:v>
                </c:pt>
                <c:pt idx="8">
                  <c:v>24.834726688102894</c:v>
                </c:pt>
                <c:pt idx="9">
                  <c:v>24.83274647887324</c:v>
                </c:pt>
              </c:numCache>
            </c:numRef>
          </c:val>
          <c:extLst>
            <c:ext xmlns:c16="http://schemas.microsoft.com/office/drawing/2014/chart" uri="{C3380CC4-5D6E-409C-BE32-E72D297353CC}">
              <c16:uniqueId val="{00000000-84D1-43F7-A58E-7F2E750AEDBE}"/>
            </c:ext>
          </c:extLst>
        </c:ser>
        <c:dLbls>
          <c:showLegendKey val="0"/>
          <c:showVal val="0"/>
          <c:showCatName val="0"/>
          <c:showSerName val="0"/>
          <c:showPercent val="0"/>
          <c:showBubbleSize val="0"/>
        </c:dLbls>
        <c:gapWidth val="150"/>
        <c:overlap val="100"/>
        <c:axId val="408428447"/>
        <c:axId val="408425951"/>
      </c:barChart>
      <c:catAx>
        <c:axId val="40842844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8425951"/>
        <c:crosses val="autoZero"/>
        <c:auto val="1"/>
        <c:lblAlgn val="ctr"/>
        <c:lblOffset val="100"/>
        <c:noMultiLvlLbl val="0"/>
      </c:catAx>
      <c:valAx>
        <c:axId val="408425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8428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898454-C4D1-460F-B01D-9529868E67BC}"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377388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98454-C4D1-460F-B01D-9529868E67BC}"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377835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98454-C4D1-460F-B01D-9529868E67BC}"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2507029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98454-C4D1-460F-B01D-9529868E67BC}"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2FB76-2C4E-42B1-B453-BA235A0AD4D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77556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98454-C4D1-460F-B01D-9529868E67BC}"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771134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898454-C4D1-460F-B01D-9529868E67BC}"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2744957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898454-C4D1-460F-B01D-9529868E67BC}"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337978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98454-C4D1-460F-B01D-9529868E67BC}"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328183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98454-C4D1-460F-B01D-9529868E67BC}"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276224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98454-C4D1-460F-B01D-9529868E67BC}"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91251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898454-C4D1-460F-B01D-9529868E67BC}"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389089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898454-C4D1-460F-B01D-9529868E67BC}"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413562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898454-C4D1-460F-B01D-9529868E67BC}"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338355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898454-C4D1-460F-B01D-9529868E67BC}"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217913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6898454-C4D1-460F-B01D-9529868E67BC}" type="datetimeFigureOut">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109250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98454-C4D1-460F-B01D-9529868E67BC}"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233156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98454-C4D1-460F-B01D-9529868E67BC}"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2FB76-2C4E-42B1-B453-BA235A0AD4DC}" type="slidenum">
              <a:rPr lang="en-IN" smtClean="0"/>
              <a:t>‹#›</a:t>
            </a:fld>
            <a:endParaRPr lang="en-IN"/>
          </a:p>
        </p:txBody>
      </p:sp>
    </p:spTree>
    <p:extLst>
      <p:ext uri="{BB962C8B-B14F-4D97-AF65-F5344CB8AC3E}">
        <p14:creationId xmlns:p14="http://schemas.microsoft.com/office/powerpoint/2010/main" val="233496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6898454-C4D1-460F-B01D-9529868E67BC}" type="datetimeFigureOut">
              <a:rPr lang="en-IN" smtClean="0"/>
              <a:t>20-01-2024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1C2FB76-2C4E-42B1-B453-BA235A0AD4DC}" type="slidenum">
              <a:rPr lang="en-IN" smtClean="0"/>
              <a:t>‹#›</a:t>
            </a:fld>
            <a:endParaRPr lang="en-IN"/>
          </a:p>
        </p:txBody>
      </p:sp>
    </p:spTree>
    <p:extLst>
      <p:ext uri="{BB962C8B-B14F-4D97-AF65-F5344CB8AC3E}">
        <p14:creationId xmlns:p14="http://schemas.microsoft.com/office/powerpoint/2010/main" val="173210864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FBF4-0961-4B7C-A288-54016EAEED89}"/>
              </a:ext>
            </a:extLst>
          </p:cNvPr>
          <p:cNvSpPr>
            <a:spLocks noGrp="1"/>
          </p:cNvSpPr>
          <p:nvPr>
            <p:ph type="ctrTitle"/>
          </p:nvPr>
        </p:nvSpPr>
        <p:spPr>
          <a:xfrm>
            <a:off x="96253" y="1300785"/>
            <a:ext cx="11858323" cy="2509213"/>
          </a:xfrm>
        </p:spPr>
        <p:txBody>
          <a:bodyPr/>
          <a:lstStyle/>
          <a:p>
            <a:pPr algn="l"/>
            <a:r>
              <a:rPr lang="en-US" b="1" i="0" dirty="0">
                <a:solidFill>
                  <a:schemeClr val="accent2">
                    <a:lumMod val="75000"/>
                  </a:schemeClr>
                </a:solidFill>
                <a:effectLst/>
                <a:latin typeface="Stencil" panose="040409050D0802020404" pitchFamily="82" charset="0"/>
              </a:rPr>
              <a:t>Summary Report: Customer Service      </a:t>
            </a:r>
            <a:r>
              <a:rPr lang="en-US" b="1" dirty="0">
                <a:solidFill>
                  <a:schemeClr val="accent2">
                    <a:lumMod val="75000"/>
                  </a:schemeClr>
                </a:solidFill>
                <a:latin typeface="Stencil" panose="040409050D0802020404" pitchFamily="82" charset="0"/>
              </a:rPr>
              <a:t>     </a:t>
            </a:r>
            <a:r>
              <a:rPr lang="en-US" b="1" i="0" dirty="0">
                <a:solidFill>
                  <a:schemeClr val="accent2">
                    <a:lumMod val="75000"/>
                  </a:schemeClr>
                </a:solidFill>
                <a:effectLst/>
                <a:latin typeface="Stencil" panose="040409050D0802020404" pitchFamily="82" charset="0"/>
              </a:rPr>
              <a:t>Analytics</a:t>
            </a:r>
          </a:p>
        </p:txBody>
      </p:sp>
      <p:sp>
        <p:nvSpPr>
          <p:cNvPr id="3" name="Subtitle 2">
            <a:extLst>
              <a:ext uri="{FF2B5EF4-FFF2-40B4-BE49-F238E27FC236}">
                <a16:creationId xmlns:a16="http://schemas.microsoft.com/office/drawing/2014/main" id="{FA16C60E-2A9C-4143-B1CE-DECE8AAC361A}"/>
              </a:ext>
            </a:extLst>
          </p:cNvPr>
          <p:cNvSpPr>
            <a:spLocks noGrp="1"/>
          </p:cNvSpPr>
          <p:nvPr>
            <p:ph type="subTitle" idx="1"/>
          </p:nvPr>
        </p:nvSpPr>
        <p:spPr/>
        <p:txBody>
          <a:bodyPr>
            <a:normAutofit/>
          </a:bodyPr>
          <a:lstStyle/>
          <a:p>
            <a:r>
              <a:rPr lang="en-IN" sz="800" dirty="0"/>
              <a:t>Nile</a:t>
            </a:r>
          </a:p>
        </p:txBody>
      </p:sp>
    </p:spTree>
    <p:extLst>
      <p:ext uri="{BB962C8B-B14F-4D97-AF65-F5344CB8AC3E}">
        <p14:creationId xmlns:p14="http://schemas.microsoft.com/office/powerpoint/2010/main" val="709193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AC136F-4117-4771-A5B9-AEFC4A031D41}"/>
              </a:ext>
            </a:extLst>
          </p:cNvPr>
          <p:cNvSpPr txBox="1"/>
          <p:nvPr/>
        </p:nvSpPr>
        <p:spPr>
          <a:xfrm>
            <a:off x="2600825" y="0"/>
            <a:ext cx="6990347" cy="523220"/>
          </a:xfrm>
          <a:prstGeom prst="rect">
            <a:avLst/>
          </a:prstGeom>
          <a:noFill/>
        </p:spPr>
        <p:txBody>
          <a:bodyPr wrap="square">
            <a:spAutoFit/>
          </a:bodyPr>
          <a:lstStyle/>
          <a:p>
            <a:r>
              <a:rPr lang="en-IN" sz="2800" dirty="0">
                <a:solidFill>
                  <a:schemeClr val="accent5"/>
                </a:solidFill>
                <a:latin typeface="Algerian" panose="04020705040A02060702" pitchFamily="82" charset="0"/>
              </a:rPr>
              <a:t>Customer Segmentation Analysis</a:t>
            </a:r>
          </a:p>
        </p:txBody>
      </p:sp>
      <p:graphicFrame>
        <p:nvGraphicFramePr>
          <p:cNvPr id="6" name="Chart 5">
            <a:extLst>
              <a:ext uri="{FF2B5EF4-FFF2-40B4-BE49-F238E27FC236}">
                <a16:creationId xmlns:a16="http://schemas.microsoft.com/office/drawing/2014/main" id="{F0A9A057-9E93-4B9B-A24A-AE53A36EEE49}"/>
              </a:ext>
            </a:extLst>
          </p:cNvPr>
          <p:cNvGraphicFramePr>
            <a:graphicFrameLocks/>
          </p:cNvGraphicFramePr>
          <p:nvPr>
            <p:extLst>
              <p:ext uri="{D42A27DB-BD31-4B8C-83A1-F6EECF244321}">
                <p14:modId xmlns:p14="http://schemas.microsoft.com/office/powerpoint/2010/main" val="713720693"/>
              </p:ext>
            </p:extLst>
          </p:nvPr>
        </p:nvGraphicFramePr>
        <p:xfrm>
          <a:off x="0" y="790241"/>
          <a:ext cx="12191999" cy="38876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1CF4F51-7F2E-427F-A02D-6C99BD331BD0}"/>
              </a:ext>
            </a:extLst>
          </p:cNvPr>
          <p:cNvSpPr txBox="1"/>
          <p:nvPr/>
        </p:nvSpPr>
        <p:spPr>
          <a:xfrm>
            <a:off x="19248" y="4427624"/>
            <a:ext cx="11675444" cy="2585323"/>
          </a:xfrm>
          <a:prstGeom prst="rect">
            <a:avLst/>
          </a:prstGeom>
          <a:noFill/>
        </p:spPr>
        <p:txBody>
          <a:bodyPr wrap="square" rtlCol="0">
            <a:spAutoFit/>
          </a:bodyPr>
          <a:lstStyle/>
          <a:p>
            <a:pPr algn="l"/>
            <a:r>
              <a:rPr lang="en-US" b="1" i="0" dirty="0">
                <a:solidFill>
                  <a:srgbClr val="00B0F0"/>
                </a:solidFill>
                <a:effectLst/>
                <a:latin typeface="Söhne"/>
              </a:rPr>
              <a:t>Observations:</a:t>
            </a:r>
          </a:p>
          <a:p>
            <a:pPr algn="l">
              <a:buFont typeface="Arial" panose="020B0604020202020204" pitchFamily="34" charset="0"/>
              <a:buChar char="•"/>
            </a:pPr>
            <a:r>
              <a:rPr lang="en-US" b="1" i="0" dirty="0">
                <a:solidFill>
                  <a:srgbClr val="374151"/>
                </a:solidFill>
                <a:effectLst/>
                <a:latin typeface="Söhne"/>
              </a:rPr>
              <a:t>Washington</a:t>
            </a:r>
            <a:r>
              <a:rPr lang="en-US" b="0" i="0" dirty="0">
                <a:solidFill>
                  <a:srgbClr val="374151"/>
                </a:solidFill>
                <a:effectLst/>
                <a:latin typeface="Söhne"/>
              </a:rPr>
              <a:t> has the highest total service requests with the maximum </a:t>
            </a:r>
            <a:r>
              <a:rPr lang="en-US" b="1" i="0" dirty="0">
                <a:solidFill>
                  <a:srgbClr val="374151"/>
                </a:solidFill>
                <a:effectLst/>
                <a:latin typeface="Söhne"/>
              </a:rPr>
              <a:t>unhappy</a:t>
            </a:r>
            <a:r>
              <a:rPr lang="en-US" b="0" i="0" dirty="0">
                <a:solidFill>
                  <a:srgbClr val="374151"/>
                </a:solidFill>
                <a:effectLst/>
                <a:latin typeface="Söhne"/>
              </a:rPr>
              <a:t> customers.</a:t>
            </a:r>
          </a:p>
          <a:p>
            <a:pPr algn="l"/>
            <a:r>
              <a:rPr lang="en-US" b="1" i="0" dirty="0">
                <a:solidFill>
                  <a:srgbClr val="00B0F0"/>
                </a:solidFill>
                <a:effectLst/>
                <a:latin typeface="Söhne"/>
              </a:rPr>
              <a:t>Recommendations:</a:t>
            </a:r>
          </a:p>
          <a:p>
            <a:pPr algn="l">
              <a:buFont typeface="+mj-lt"/>
              <a:buAutoNum type="arabicPeriod"/>
            </a:pPr>
            <a:r>
              <a:rPr lang="en-US" b="1" i="0" dirty="0">
                <a:solidFill>
                  <a:srgbClr val="00B050"/>
                </a:solidFill>
                <a:effectLst/>
                <a:latin typeface="Söhne"/>
              </a:rPr>
              <a:t>Address High Unhappy Responses:</a:t>
            </a:r>
            <a:endParaRPr lang="en-US" b="0" i="0" dirty="0">
              <a:solidFill>
                <a:srgbClr val="00B050"/>
              </a:solidFill>
              <a:effectLst/>
              <a:latin typeface="Söhne"/>
            </a:endParaRPr>
          </a:p>
          <a:p>
            <a:pPr marL="742950" lvl="1" indent="-285750" algn="l">
              <a:buFont typeface="+mj-lt"/>
              <a:buAutoNum type="arabicPeriod"/>
            </a:pPr>
            <a:r>
              <a:rPr lang="en-US" b="0" i="0" dirty="0">
                <a:solidFill>
                  <a:srgbClr val="374151"/>
                </a:solidFill>
                <a:effectLst/>
                <a:latin typeface="Söhne"/>
              </a:rPr>
              <a:t>Investigate the reasons behind higher Unhappy responses in locations.</a:t>
            </a:r>
          </a:p>
          <a:p>
            <a:pPr marL="742950" lvl="1" indent="-285750" algn="l">
              <a:buFont typeface="+mj-lt"/>
              <a:buAutoNum type="arabicPeriod"/>
            </a:pPr>
            <a:r>
              <a:rPr lang="en-US" b="0" i="0" dirty="0">
                <a:solidFill>
                  <a:srgbClr val="374151"/>
                </a:solidFill>
                <a:effectLst/>
                <a:latin typeface="Söhne"/>
              </a:rPr>
              <a:t>Implement measures to improve customer satisfaction.</a:t>
            </a:r>
          </a:p>
          <a:p>
            <a:pPr algn="l">
              <a:buFont typeface="+mj-lt"/>
              <a:buAutoNum type="arabicPeriod"/>
            </a:pPr>
            <a:r>
              <a:rPr lang="en-US" b="1" i="0" dirty="0">
                <a:solidFill>
                  <a:srgbClr val="00B050"/>
                </a:solidFill>
                <a:effectLst/>
                <a:latin typeface="Söhne"/>
              </a:rPr>
              <a:t>Optimize Service Handling:</a:t>
            </a:r>
            <a:endParaRPr lang="en-US" b="0" i="0" dirty="0">
              <a:solidFill>
                <a:srgbClr val="00B050"/>
              </a:solidFill>
              <a:effectLst/>
              <a:latin typeface="Söhne"/>
            </a:endParaRPr>
          </a:p>
          <a:p>
            <a:pPr marL="742950" lvl="1" indent="-285750" algn="l">
              <a:buFont typeface="+mj-lt"/>
              <a:buAutoNum type="arabicPeriod"/>
            </a:pPr>
            <a:r>
              <a:rPr lang="en-US" b="0" i="0" dirty="0">
                <a:solidFill>
                  <a:srgbClr val="374151"/>
                </a:solidFill>
                <a:effectLst/>
                <a:latin typeface="Söhne"/>
              </a:rPr>
              <a:t>Analyze locations with high service requests (e.g., </a:t>
            </a:r>
            <a:r>
              <a:rPr lang="en-US" b="1" i="0" dirty="0">
                <a:solidFill>
                  <a:srgbClr val="374151"/>
                </a:solidFill>
                <a:effectLst/>
                <a:latin typeface="Söhne"/>
              </a:rPr>
              <a:t>Washington, Houston</a:t>
            </a:r>
            <a:r>
              <a:rPr lang="en-US" b="0" i="0" dirty="0">
                <a:solidFill>
                  <a:srgbClr val="374151"/>
                </a:solidFill>
                <a:effectLst/>
                <a:latin typeface="Söhne"/>
              </a:rPr>
              <a:t>) to optimize service handling processes.</a:t>
            </a:r>
          </a:p>
          <a:p>
            <a:endParaRPr lang="en-IN" dirty="0"/>
          </a:p>
        </p:txBody>
      </p:sp>
    </p:spTree>
    <p:extLst>
      <p:ext uri="{BB962C8B-B14F-4D97-AF65-F5344CB8AC3E}">
        <p14:creationId xmlns:p14="http://schemas.microsoft.com/office/powerpoint/2010/main" val="308983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D49420D-B7C9-433F-AE82-0E87AF92058E}"/>
              </a:ext>
            </a:extLst>
          </p:cNvPr>
          <p:cNvGraphicFramePr>
            <a:graphicFrameLocks/>
          </p:cNvGraphicFramePr>
          <p:nvPr>
            <p:extLst>
              <p:ext uri="{D42A27DB-BD31-4B8C-83A1-F6EECF244321}">
                <p14:modId xmlns:p14="http://schemas.microsoft.com/office/powerpoint/2010/main" val="3059081026"/>
              </p:ext>
            </p:extLst>
          </p:nvPr>
        </p:nvGraphicFramePr>
        <p:xfrm>
          <a:off x="-1" y="491899"/>
          <a:ext cx="12108581" cy="299245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D0899D5-77A9-4A1A-BB51-49E7DF01B652}"/>
              </a:ext>
            </a:extLst>
          </p:cNvPr>
          <p:cNvSpPr txBox="1"/>
          <p:nvPr/>
        </p:nvSpPr>
        <p:spPr>
          <a:xfrm>
            <a:off x="2600825" y="0"/>
            <a:ext cx="6990347" cy="523220"/>
          </a:xfrm>
          <a:prstGeom prst="rect">
            <a:avLst/>
          </a:prstGeom>
          <a:noFill/>
        </p:spPr>
        <p:txBody>
          <a:bodyPr wrap="square">
            <a:spAutoFit/>
          </a:bodyPr>
          <a:lstStyle/>
          <a:p>
            <a:r>
              <a:rPr lang="en-IN" sz="2800" dirty="0">
                <a:solidFill>
                  <a:schemeClr val="accent5"/>
                </a:solidFill>
                <a:latin typeface="Algerian" panose="04020705040A02060702" pitchFamily="82" charset="0"/>
              </a:rPr>
              <a:t>Trends and pattern Analysis</a:t>
            </a:r>
          </a:p>
        </p:txBody>
      </p:sp>
      <p:sp>
        <p:nvSpPr>
          <p:cNvPr id="4" name="TextBox 3">
            <a:extLst>
              <a:ext uri="{FF2B5EF4-FFF2-40B4-BE49-F238E27FC236}">
                <a16:creationId xmlns:a16="http://schemas.microsoft.com/office/drawing/2014/main" id="{59F60EF9-FE31-4AED-9C63-939754B2BE6F}"/>
              </a:ext>
            </a:extLst>
          </p:cNvPr>
          <p:cNvSpPr txBox="1"/>
          <p:nvPr/>
        </p:nvSpPr>
        <p:spPr>
          <a:xfrm>
            <a:off x="9631" y="3465095"/>
            <a:ext cx="12108581" cy="3785652"/>
          </a:xfrm>
          <a:prstGeom prst="rect">
            <a:avLst/>
          </a:prstGeom>
          <a:noFill/>
        </p:spPr>
        <p:txBody>
          <a:bodyPr wrap="square" rtlCol="0">
            <a:spAutoFit/>
          </a:bodyPr>
          <a:lstStyle/>
          <a:p>
            <a:pPr algn="l"/>
            <a:r>
              <a:rPr lang="en-US" sz="2000" b="1" i="1" dirty="0">
                <a:solidFill>
                  <a:srgbClr val="FFC000"/>
                </a:solidFill>
                <a:effectLst/>
                <a:latin typeface="Sitka Text Semibold" pitchFamily="2" charset="0"/>
              </a:rPr>
              <a:t>Observations:</a:t>
            </a:r>
          </a:p>
          <a:p>
            <a:pPr algn="l">
              <a:buFont typeface="Arial" panose="020B0604020202020204" pitchFamily="34" charset="0"/>
              <a:buChar char="•"/>
            </a:pPr>
            <a:r>
              <a:rPr lang="en-US" sz="2000" b="1" i="0" dirty="0">
                <a:solidFill>
                  <a:srgbClr val="00B0F0"/>
                </a:solidFill>
                <a:effectLst/>
                <a:latin typeface="Sitka Text Semibold" pitchFamily="2" charset="0"/>
              </a:rPr>
              <a:t>Consistency:</a:t>
            </a:r>
            <a:r>
              <a:rPr lang="en-US" sz="2000" b="0" i="0" dirty="0">
                <a:solidFill>
                  <a:srgbClr val="00B0F0"/>
                </a:solidFill>
                <a:effectLst/>
                <a:latin typeface="Sitka Text Semibold" pitchFamily="2" charset="0"/>
              </a:rPr>
              <a:t> </a:t>
            </a:r>
            <a:r>
              <a:rPr lang="en-US" sz="2000" b="0" i="0" dirty="0">
                <a:solidFill>
                  <a:srgbClr val="374151"/>
                </a:solidFill>
                <a:effectLst/>
                <a:latin typeface="Sitka Text Semibold" pitchFamily="2" charset="0"/>
              </a:rPr>
              <a:t>The average call duration remains relatively consistent throughout the month.</a:t>
            </a:r>
          </a:p>
          <a:p>
            <a:pPr algn="l">
              <a:buFont typeface="Arial" panose="020B0604020202020204" pitchFamily="34" charset="0"/>
              <a:buChar char="•"/>
            </a:pPr>
            <a:r>
              <a:rPr lang="en-US" sz="2000" b="1" i="0" dirty="0">
                <a:solidFill>
                  <a:srgbClr val="374151"/>
                </a:solidFill>
                <a:effectLst/>
                <a:latin typeface="Sitka Text Semibold" pitchFamily="2" charset="0"/>
              </a:rPr>
              <a:t>Exception:</a:t>
            </a:r>
            <a:r>
              <a:rPr lang="en-US" sz="2000" b="0" i="0" dirty="0">
                <a:solidFill>
                  <a:srgbClr val="374151"/>
                </a:solidFill>
                <a:effectLst/>
                <a:latin typeface="Sitka Text Semibold" pitchFamily="2" charset="0"/>
              </a:rPr>
              <a:t> A significant drop in average call duration is observed on the 31st of October (13 minutes).</a:t>
            </a:r>
          </a:p>
          <a:p>
            <a:pPr algn="l"/>
            <a:r>
              <a:rPr lang="en-US" sz="2000" b="1" i="1" dirty="0">
                <a:effectLst/>
                <a:highlight>
                  <a:srgbClr val="FFFF00"/>
                </a:highlight>
                <a:latin typeface="Sitka Text Semibold" pitchFamily="2" charset="0"/>
              </a:rPr>
              <a:t>Recommendations:</a:t>
            </a:r>
          </a:p>
          <a:p>
            <a:pPr algn="l">
              <a:buFont typeface="+mj-lt"/>
              <a:buAutoNum type="arabicPeriod"/>
            </a:pPr>
            <a:r>
              <a:rPr lang="en-US" sz="2000" b="1" i="0" dirty="0">
                <a:solidFill>
                  <a:srgbClr val="0070C0"/>
                </a:solidFill>
                <a:effectLst/>
                <a:latin typeface="Sitka Text Semibold" pitchFamily="2" charset="0"/>
              </a:rPr>
              <a:t>Investigate October 31st:</a:t>
            </a:r>
            <a:endParaRPr lang="en-US" sz="2000" b="0" i="0" dirty="0">
              <a:solidFill>
                <a:srgbClr val="0070C0"/>
              </a:solidFill>
              <a:effectLst/>
              <a:latin typeface="Sitka Text Semibold" pitchFamily="2" charset="0"/>
            </a:endParaRPr>
          </a:p>
          <a:p>
            <a:pPr marL="742950" lvl="1" indent="-285750" algn="l">
              <a:buFont typeface="+mj-lt"/>
              <a:buAutoNum type="arabicPeriod"/>
            </a:pPr>
            <a:r>
              <a:rPr lang="en-US" sz="2000" b="0" i="0" dirty="0">
                <a:solidFill>
                  <a:srgbClr val="374151"/>
                </a:solidFill>
                <a:effectLst/>
                <a:latin typeface="Sitka Text Semibold" pitchFamily="2" charset="0"/>
              </a:rPr>
              <a:t>Explore the unusual drop in average call duration on October 31st.</a:t>
            </a:r>
          </a:p>
          <a:p>
            <a:pPr marL="742950" lvl="1" indent="-285750" algn="l">
              <a:buFont typeface="+mj-lt"/>
              <a:buAutoNum type="arabicPeriod"/>
            </a:pPr>
            <a:r>
              <a:rPr lang="en-US" sz="2000" b="0" i="0" dirty="0">
                <a:solidFill>
                  <a:srgbClr val="374151"/>
                </a:solidFill>
                <a:effectLst/>
                <a:latin typeface="Sitka Text Semibold" pitchFamily="2" charset="0"/>
              </a:rPr>
              <a:t>Check for any specific events or issues that might have influenced this deviation.</a:t>
            </a:r>
          </a:p>
          <a:p>
            <a:pPr algn="l">
              <a:buFont typeface="+mj-lt"/>
              <a:buAutoNum type="arabicPeriod"/>
            </a:pPr>
            <a:r>
              <a:rPr lang="en-US" sz="2000" b="1" i="0" dirty="0">
                <a:solidFill>
                  <a:srgbClr val="0070C0"/>
                </a:solidFill>
                <a:effectLst/>
                <a:latin typeface="Sitka Text Semibold" pitchFamily="2" charset="0"/>
              </a:rPr>
              <a:t>Monitor Trends:</a:t>
            </a:r>
            <a:endParaRPr lang="en-US" sz="2000" b="0" i="0" dirty="0">
              <a:solidFill>
                <a:srgbClr val="0070C0"/>
              </a:solidFill>
              <a:effectLst/>
              <a:latin typeface="Sitka Text Semibold" pitchFamily="2" charset="0"/>
            </a:endParaRPr>
          </a:p>
          <a:p>
            <a:pPr marL="742950" lvl="1" indent="-285750" algn="l">
              <a:buFont typeface="+mj-lt"/>
              <a:buAutoNum type="arabicPeriod"/>
            </a:pPr>
            <a:r>
              <a:rPr lang="en-US" sz="2000" b="0" i="0" dirty="0">
                <a:solidFill>
                  <a:srgbClr val="374151"/>
                </a:solidFill>
                <a:effectLst/>
                <a:latin typeface="Sitka Text Semibold" pitchFamily="2" charset="0"/>
              </a:rPr>
              <a:t>Continue monitoring average call durations to identify any sustained patterns or anomalies.</a:t>
            </a:r>
          </a:p>
          <a:p>
            <a:endParaRPr lang="en-IN" sz="2000" dirty="0">
              <a:latin typeface="Sitka Text Semibold" pitchFamily="2" charset="0"/>
            </a:endParaRPr>
          </a:p>
        </p:txBody>
      </p:sp>
    </p:spTree>
    <p:extLst>
      <p:ext uri="{BB962C8B-B14F-4D97-AF65-F5344CB8AC3E}">
        <p14:creationId xmlns:p14="http://schemas.microsoft.com/office/powerpoint/2010/main" val="10342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92738D-EC81-43BF-A8F8-549DD01CA313}"/>
              </a:ext>
            </a:extLst>
          </p:cNvPr>
          <p:cNvSpPr txBox="1"/>
          <p:nvPr/>
        </p:nvSpPr>
        <p:spPr>
          <a:xfrm>
            <a:off x="3128209" y="89647"/>
            <a:ext cx="6412831" cy="523220"/>
          </a:xfrm>
          <a:prstGeom prst="rect">
            <a:avLst/>
          </a:prstGeom>
          <a:noFill/>
        </p:spPr>
        <p:txBody>
          <a:bodyPr wrap="square">
            <a:spAutoFit/>
          </a:bodyPr>
          <a:lstStyle/>
          <a:p>
            <a:r>
              <a:rPr lang="en-IN" sz="2800" dirty="0">
                <a:solidFill>
                  <a:schemeClr val="accent5"/>
                </a:solidFill>
                <a:latin typeface="Algerian" panose="04020705040A02060702" pitchFamily="82" charset="0"/>
              </a:rPr>
              <a:t>Trends and pattern Analysis</a:t>
            </a:r>
          </a:p>
        </p:txBody>
      </p:sp>
      <p:graphicFrame>
        <p:nvGraphicFramePr>
          <p:cNvPr id="4" name="Chart 3">
            <a:extLst>
              <a:ext uri="{FF2B5EF4-FFF2-40B4-BE49-F238E27FC236}">
                <a16:creationId xmlns:a16="http://schemas.microsoft.com/office/drawing/2014/main" id="{CB989981-EC26-4F93-B168-E88AAB06F006}"/>
              </a:ext>
            </a:extLst>
          </p:cNvPr>
          <p:cNvGraphicFramePr>
            <a:graphicFrameLocks/>
          </p:cNvGraphicFramePr>
          <p:nvPr>
            <p:extLst>
              <p:ext uri="{D42A27DB-BD31-4B8C-83A1-F6EECF244321}">
                <p14:modId xmlns:p14="http://schemas.microsoft.com/office/powerpoint/2010/main" val="3385905765"/>
              </p:ext>
            </p:extLst>
          </p:nvPr>
        </p:nvGraphicFramePr>
        <p:xfrm>
          <a:off x="0" y="696368"/>
          <a:ext cx="12192000" cy="2616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67C0981-1D7E-4C1C-B8BA-520BCF3D602A}"/>
              </a:ext>
            </a:extLst>
          </p:cNvPr>
          <p:cNvSpPr txBox="1"/>
          <p:nvPr/>
        </p:nvSpPr>
        <p:spPr>
          <a:xfrm>
            <a:off x="19250" y="3147460"/>
            <a:ext cx="12172750" cy="1323439"/>
          </a:xfrm>
          <a:prstGeom prst="rect">
            <a:avLst/>
          </a:prstGeom>
          <a:noFill/>
        </p:spPr>
        <p:txBody>
          <a:bodyPr wrap="square" rtlCol="0">
            <a:spAutoFit/>
          </a:bodyPr>
          <a:lstStyle/>
          <a:p>
            <a:pPr algn="l"/>
            <a:r>
              <a:rPr lang="en-US" sz="2000" b="1" i="0" dirty="0">
                <a:solidFill>
                  <a:srgbClr val="0070C0"/>
                </a:solidFill>
                <a:effectLst/>
                <a:latin typeface="Söhne"/>
              </a:rPr>
              <a:t>Observations:</a:t>
            </a:r>
          </a:p>
          <a:p>
            <a:pPr algn="l">
              <a:buFont typeface="Arial" panose="020B0604020202020204" pitchFamily="34" charset="0"/>
              <a:buChar char="•"/>
            </a:pPr>
            <a:r>
              <a:rPr lang="en-US" sz="2000" b="1" i="0" dirty="0">
                <a:solidFill>
                  <a:schemeClr val="accent2"/>
                </a:solidFill>
                <a:effectLst/>
                <a:latin typeface="Sitka Subheading Semibold" pitchFamily="2" charset="0"/>
              </a:rPr>
              <a:t>Consistent Range:</a:t>
            </a:r>
            <a:r>
              <a:rPr lang="en-US" sz="2000" b="0" i="0" dirty="0">
                <a:solidFill>
                  <a:schemeClr val="accent2"/>
                </a:solidFill>
                <a:effectLst/>
                <a:latin typeface="Sitka Subheading Semibold" pitchFamily="2" charset="0"/>
              </a:rPr>
              <a:t> </a:t>
            </a:r>
            <a:r>
              <a:rPr lang="en-US" sz="2000" b="0" i="0" dirty="0">
                <a:solidFill>
                  <a:srgbClr val="374151"/>
                </a:solidFill>
                <a:effectLst/>
                <a:latin typeface="Söhne"/>
              </a:rPr>
              <a:t>The average call duration shows a relatively consistent pattern across different satisfaction scores.</a:t>
            </a:r>
          </a:p>
          <a:p>
            <a:endParaRPr lang="en-IN" sz="2000" dirty="0"/>
          </a:p>
        </p:txBody>
      </p:sp>
      <p:sp>
        <p:nvSpPr>
          <p:cNvPr id="8" name="TextBox 7">
            <a:extLst>
              <a:ext uri="{FF2B5EF4-FFF2-40B4-BE49-F238E27FC236}">
                <a16:creationId xmlns:a16="http://schemas.microsoft.com/office/drawing/2014/main" id="{4BC498B2-4528-41F5-891A-1A10A392D753}"/>
              </a:ext>
            </a:extLst>
          </p:cNvPr>
          <p:cNvSpPr txBox="1"/>
          <p:nvPr/>
        </p:nvSpPr>
        <p:spPr>
          <a:xfrm>
            <a:off x="-27831" y="4170668"/>
            <a:ext cx="12192001" cy="3046988"/>
          </a:xfrm>
          <a:prstGeom prst="rect">
            <a:avLst/>
          </a:prstGeom>
          <a:noFill/>
        </p:spPr>
        <p:txBody>
          <a:bodyPr wrap="square" rtlCol="0">
            <a:spAutoFit/>
          </a:bodyPr>
          <a:lstStyle/>
          <a:p>
            <a:pPr algn="l"/>
            <a:r>
              <a:rPr lang="en-US" sz="2400" b="1" dirty="0">
                <a:solidFill>
                  <a:srgbClr val="FF0000"/>
                </a:solidFill>
                <a:latin typeface="Segoe UI Variable Text Semibold" pitchFamily="2" charset="0"/>
              </a:rPr>
              <a:t>Correlation Analysis:</a:t>
            </a:r>
            <a:endParaRPr lang="en-US" sz="2400" b="1" i="0" dirty="0">
              <a:solidFill>
                <a:srgbClr val="FF0000"/>
              </a:solidFill>
              <a:effectLst/>
              <a:latin typeface="Segoe UI Variable Text Semibold" pitchFamily="2" charset="0"/>
            </a:endParaRPr>
          </a:p>
          <a:p>
            <a:pPr algn="l"/>
            <a:r>
              <a:rPr lang="en-US" sz="2400" dirty="0">
                <a:solidFill>
                  <a:srgbClr val="374151"/>
                </a:solidFill>
                <a:latin typeface="Segoe UI Variable Text Semibold" pitchFamily="2" charset="0"/>
              </a:rPr>
              <a:t> T</a:t>
            </a:r>
            <a:r>
              <a:rPr lang="en-US" sz="2400" b="0" i="0" dirty="0">
                <a:solidFill>
                  <a:srgbClr val="374151"/>
                </a:solidFill>
                <a:effectLst/>
                <a:latin typeface="Segoe UI Variable Text Semibold" pitchFamily="2" charset="0"/>
              </a:rPr>
              <a:t>he correlation coefficient of approximately </a:t>
            </a:r>
            <a:r>
              <a:rPr lang="en-US" sz="2400" b="1" i="0" dirty="0">
                <a:solidFill>
                  <a:schemeClr val="accent6">
                    <a:lumMod val="75000"/>
                  </a:schemeClr>
                </a:solidFill>
                <a:effectLst/>
                <a:latin typeface="Segoe UI Variable Text Semibold" pitchFamily="2" charset="0"/>
              </a:rPr>
              <a:t>-0.646</a:t>
            </a:r>
            <a:r>
              <a:rPr lang="en-US" sz="2400" b="0" i="0" dirty="0">
                <a:solidFill>
                  <a:srgbClr val="374151"/>
                </a:solidFill>
                <a:effectLst/>
                <a:latin typeface="Segoe UI Variable Text Semibold" pitchFamily="2" charset="0"/>
              </a:rPr>
              <a:t>:</a:t>
            </a:r>
          </a:p>
          <a:p>
            <a:pPr algn="l">
              <a:buFont typeface="Arial" panose="020B0604020202020204" pitchFamily="34" charset="0"/>
              <a:buChar char="•"/>
            </a:pPr>
            <a:r>
              <a:rPr lang="en-US" sz="2400" b="0" i="0" dirty="0">
                <a:solidFill>
                  <a:srgbClr val="374151"/>
                </a:solidFill>
                <a:effectLst/>
                <a:latin typeface="Segoe UI Variable Text Semibold" pitchFamily="2" charset="0"/>
              </a:rPr>
              <a:t>There is a moderate to </a:t>
            </a:r>
            <a:r>
              <a:rPr lang="en-US" sz="2400" b="1" i="0" dirty="0">
                <a:solidFill>
                  <a:srgbClr val="00B050"/>
                </a:solidFill>
                <a:effectLst/>
                <a:latin typeface="Segoe UI Variable Text Semibold" pitchFamily="2" charset="0"/>
              </a:rPr>
              <a:t>strong negative correlation </a:t>
            </a:r>
            <a:r>
              <a:rPr lang="en-US" sz="2400" b="0" i="0" dirty="0">
                <a:solidFill>
                  <a:srgbClr val="374151"/>
                </a:solidFill>
                <a:effectLst/>
                <a:latin typeface="Segoe UI Variable Text Semibold" pitchFamily="2" charset="0"/>
              </a:rPr>
              <a:t>between satisfaction scores and average call duration.</a:t>
            </a:r>
          </a:p>
          <a:p>
            <a:pPr algn="l">
              <a:buFont typeface="Arial" panose="020B0604020202020204" pitchFamily="34" charset="0"/>
              <a:buChar char="•"/>
            </a:pPr>
            <a:r>
              <a:rPr lang="en-US" sz="2400" b="0" i="0" dirty="0">
                <a:solidFill>
                  <a:srgbClr val="374151"/>
                </a:solidFill>
                <a:effectLst/>
                <a:latin typeface="Segoe UI Variable Text Semibold" pitchFamily="2" charset="0"/>
              </a:rPr>
              <a:t>This suggests that, on average, as satisfaction scores increase, there is a tendency for the average call duration to decrease, and as satisfaction scores decrease, the average call duration tends to increase.</a:t>
            </a:r>
          </a:p>
          <a:p>
            <a:endParaRPr lang="en-IN" sz="2400" dirty="0">
              <a:latin typeface="Segoe UI Variable Text Semibold" pitchFamily="2" charset="0"/>
            </a:endParaRPr>
          </a:p>
        </p:txBody>
      </p:sp>
    </p:spTree>
    <p:extLst>
      <p:ext uri="{BB962C8B-B14F-4D97-AF65-F5344CB8AC3E}">
        <p14:creationId xmlns:p14="http://schemas.microsoft.com/office/powerpoint/2010/main" val="84897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53317C-71E8-4519-9EEC-6F5751086ECB}"/>
              </a:ext>
            </a:extLst>
          </p:cNvPr>
          <p:cNvSpPr/>
          <p:nvPr/>
        </p:nvSpPr>
        <p:spPr>
          <a:xfrm>
            <a:off x="4457796" y="2967335"/>
            <a:ext cx="3276411" cy="923330"/>
          </a:xfrm>
          <a:prstGeom prst="rect">
            <a:avLst/>
          </a:prstGeom>
          <a:noFill/>
        </p:spPr>
        <p:txBody>
          <a:bodyPr wrap="none" lIns="91440" tIns="45720" rIns="91440" bIns="45720">
            <a:spAutoFit/>
          </a:bodyPr>
          <a:lstStyle/>
          <a:p>
            <a:pPr algn="ctr"/>
            <a:r>
              <a:rPr lang="en-US" sz="5400" b="1" dirty="0" err="1">
                <a:ln w="22225">
                  <a:solidFill>
                    <a:schemeClr val="accent2"/>
                  </a:solidFill>
                  <a:prstDash val="solid"/>
                </a:ln>
                <a:solidFill>
                  <a:schemeClr val="accent2">
                    <a:lumMod val="40000"/>
                    <a:lumOff val="60000"/>
                  </a:schemeClr>
                </a:solidFill>
              </a:rPr>
              <a:t>ThankYOU</a:t>
            </a:r>
            <a:endParaRPr lang="en-US" sz="5400" b="1" dirty="0">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FDB17AD7-A955-4B28-8B9E-BEE15FD62DB8}"/>
              </a:ext>
            </a:extLst>
          </p:cNvPr>
          <p:cNvSpPr/>
          <p:nvPr/>
        </p:nvSpPr>
        <p:spPr>
          <a:xfrm rot="186443">
            <a:off x="8796984" y="5412153"/>
            <a:ext cx="3318537" cy="923330"/>
          </a:xfrm>
          <a:prstGeom prst="rect">
            <a:avLst/>
          </a:prstGeom>
        </p:spPr>
        <p:style>
          <a:lnRef idx="1">
            <a:schemeClr val="accent6"/>
          </a:lnRef>
          <a:fillRef idx="2">
            <a:schemeClr val="accent6"/>
          </a:fillRef>
          <a:effectRef idx="1">
            <a:schemeClr val="accent6"/>
          </a:effectRef>
          <a:fontRef idx="minor">
            <a:schemeClr val="dk1"/>
          </a:fontRef>
        </p:style>
        <p:txBody>
          <a:bodyPr wrap="none" lIns="91440" tIns="45720" rIns="91440" bIns="45720">
            <a:spAutoFit/>
          </a:bodyPr>
          <a:lstStyle/>
          <a:p>
            <a:pPr algn="ctr"/>
            <a:r>
              <a:rPr lang="en-US" sz="5400" b="1" dirty="0" err="1">
                <a:ln w="9525">
                  <a:solidFill>
                    <a:schemeClr val="bg1"/>
                  </a:solidFill>
                  <a:prstDash val="solid"/>
                </a:ln>
                <a:effectLst>
                  <a:outerShdw blurRad="12700" dist="38100" dir="2700000" algn="tl" rotWithShape="0">
                    <a:schemeClr val="bg1">
                      <a:lumMod val="50000"/>
                    </a:schemeClr>
                  </a:outerShdw>
                </a:effectLst>
              </a:rPr>
              <a:t>Ishu</a:t>
            </a:r>
            <a:r>
              <a:rPr lang="en-US" sz="5400" b="1" dirty="0">
                <a:ln w="9525">
                  <a:solidFill>
                    <a:schemeClr val="bg1"/>
                  </a:solidFill>
                  <a:prstDash val="solid"/>
                </a:ln>
                <a:effectLst>
                  <a:outerShdw blurRad="12700" dist="38100" dir="2700000" algn="tl" rotWithShape="0">
                    <a:schemeClr val="bg1">
                      <a:lumMod val="50000"/>
                    </a:schemeClr>
                  </a:outerShdw>
                </a:effectLst>
              </a:rPr>
              <a:t> Prince</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84969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426-08E3-4315-ABE1-EF2E6BBCDB0F}"/>
              </a:ext>
            </a:extLst>
          </p:cNvPr>
          <p:cNvSpPr>
            <a:spLocks noGrp="1"/>
          </p:cNvSpPr>
          <p:nvPr>
            <p:ph type="title" idx="4294967295"/>
          </p:nvPr>
        </p:nvSpPr>
        <p:spPr>
          <a:xfrm>
            <a:off x="2586038" y="0"/>
            <a:ext cx="9605962" cy="677863"/>
          </a:xfrm>
        </p:spPr>
        <p:txBody>
          <a:bodyPr/>
          <a:lstStyle/>
          <a:p>
            <a:r>
              <a:rPr lang="en-IN" b="1" spc="300" dirty="0">
                <a:solidFill>
                  <a:schemeClr val="accent5"/>
                </a:solidFill>
                <a:latin typeface="Algerian" panose="04020705040A02060702" pitchFamily="82" charset="0"/>
              </a:rPr>
              <a:t>Customer sentiments analysis</a:t>
            </a:r>
          </a:p>
        </p:txBody>
      </p:sp>
      <p:graphicFrame>
        <p:nvGraphicFramePr>
          <p:cNvPr id="5" name="Chart 4">
            <a:extLst>
              <a:ext uri="{FF2B5EF4-FFF2-40B4-BE49-F238E27FC236}">
                <a16:creationId xmlns:a16="http://schemas.microsoft.com/office/drawing/2014/main" id="{20A3BF02-0CDB-44F9-A4C2-1290585BEC34}"/>
              </a:ext>
            </a:extLst>
          </p:cNvPr>
          <p:cNvGraphicFramePr>
            <a:graphicFrameLocks/>
          </p:cNvGraphicFramePr>
          <p:nvPr>
            <p:extLst>
              <p:ext uri="{D42A27DB-BD31-4B8C-83A1-F6EECF244321}">
                <p14:modId xmlns:p14="http://schemas.microsoft.com/office/powerpoint/2010/main" val="2428514931"/>
              </p:ext>
            </p:extLst>
          </p:nvPr>
        </p:nvGraphicFramePr>
        <p:xfrm>
          <a:off x="-1" y="449980"/>
          <a:ext cx="6689559" cy="64080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AE44E93-013A-4879-9E99-EFC3D4F86A26}"/>
              </a:ext>
            </a:extLst>
          </p:cNvPr>
          <p:cNvGraphicFramePr>
            <a:graphicFrameLocks/>
          </p:cNvGraphicFramePr>
          <p:nvPr>
            <p:extLst>
              <p:ext uri="{D42A27DB-BD31-4B8C-83A1-F6EECF244321}">
                <p14:modId xmlns:p14="http://schemas.microsoft.com/office/powerpoint/2010/main" val="2613998079"/>
              </p:ext>
            </p:extLst>
          </p:nvPr>
        </p:nvGraphicFramePr>
        <p:xfrm>
          <a:off x="6612556" y="568960"/>
          <a:ext cx="5579444" cy="6126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239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6F64-AC04-4D07-9A8A-9016D7385483}"/>
              </a:ext>
            </a:extLst>
          </p:cNvPr>
          <p:cNvSpPr txBox="1">
            <a:spLocks/>
          </p:cNvSpPr>
          <p:nvPr/>
        </p:nvSpPr>
        <p:spPr>
          <a:xfrm>
            <a:off x="2586038" y="0"/>
            <a:ext cx="9605962" cy="67786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spc="300" dirty="0">
                <a:solidFill>
                  <a:schemeClr val="accent5"/>
                </a:solidFill>
                <a:latin typeface="Algerian" panose="04020705040A02060702" pitchFamily="82" charset="0"/>
              </a:rPr>
              <a:t>Customer sentiments analysis</a:t>
            </a:r>
          </a:p>
        </p:txBody>
      </p:sp>
      <p:sp>
        <p:nvSpPr>
          <p:cNvPr id="6" name="Arrow: Right 5">
            <a:extLst>
              <a:ext uri="{FF2B5EF4-FFF2-40B4-BE49-F238E27FC236}">
                <a16:creationId xmlns:a16="http://schemas.microsoft.com/office/drawing/2014/main" id="{6C2AEBFF-4CDB-4B05-BB48-F9C3B1A2E26F}"/>
              </a:ext>
            </a:extLst>
          </p:cNvPr>
          <p:cNvSpPr/>
          <p:nvPr/>
        </p:nvSpPr>
        <p:spPr>
          <a:xfrm>
            <a:off x="285544" y="1050766"/>
            <a:ext cx="481263" cy="19250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0114F45-6CF7-41E3-8190-DFCC3D886D53}"/>
              </a:ext>
            </a:extLst>
          </p:cNvPr>
          <p:cNvSpPr txBox="1"/>
          <p:nvPr/>
        </p:nvSpPr>
        <p:spPr>
          <a:xfrm>
            <a:off x="952901" y="870368"/>
            <a:ext cx="9628149" cy="954107"/>
          </a:xfrm>
          <a:prstGeom prst="rect">
            <a:avLst/>
          </a:prstGeom>
          <a:noFill/>
        </p:spPr>
        <p:txBody>
          <a:bodyPr wrap="none" rtlCol="0">
            <a:spAutoFit/>
          </a:bodyPr>
          <a:lstStyle/>
          <a:p>
            <a:pPr algn="l"/>
            <a:r>
              <a:rPr lang="en-US" b="1" i="0" dirty="0">
                <a:solidFill>
                  <a:srgbClr val="374151"/>
                </a:solidFill>
                <a:effectLst/>
                <a:latin typeface="Söhne"/>
              </a:rPr>
              <a:t>Negative: 33.58%</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highest </a:t>
            </a:r>
            <a:r>
              <a:rPr lang="en-US" sz="2000" b="0" i="0" dirty="0">
                <a:solidFill>
                  <a:srgbClr val="374151"/>
                </a:solidFill>
                <a:effectLst/>
                <a:latin typeface="Söhne"/>
              </a:rPr>
              <a:t>proportion</a:t>
            </a:r>
            <a:r>
              <a:rPr lang="en-US" b="0" i="0" dirty="0">
                <a:solidFill>
                  <a:srgbClr val="374151"/>
                </a:solidFill>
                <a:effectLst/>
                <a:latin typeface="Söhne"/>
              </a:rPr>
              <a:t> of sentiments, indicating areas that may require attention or improvement.</a:t>
            </a:r>
          </a:p>
          <a:p>
            <a:endParaRPr lang="en-IN" dirty="0"/>
          </a:p>
        </p:txBody>
      </p:sp>
      <p:sp>
        <p:nvSpPr>
          <p:cNvPr id="8" name="TextBox 7">
            <a:extLst>
              <a:ext uri="{FF2B5EF4-FFF2-40B4-BE49-F238E27FC236}">
                <a16:creationId xmlns:a16="http://schemas.microsoft.com/office/drawing/2014/main" id="{A7928DAF-F814-40A3-BB97-DC60F09F56C2}"/>
              </a:ext>
            </a:extLst>
          </p:cNvPr>
          <p:cNvSpPr txBox="1"/>
          <p:nvPr/>
        </p:nvSpPr>
        <p:spPr>
          <a:xfrm>
            <a:off x="904776" y="1630070"/>
            <a:ext cx="10761044" cy="4062651"/>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374151"/>
                </a:solidFill>
                <a:effectLst/>
                <a:latin typeface="Söhne"/>
              </a:rPr>
              <a:t>Neutral: 26.57%</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significant portion of customers expressing neutral sentiments, suggesting a potential opportunity for enhancing satisfaction.</a:t>
            </a:r>
          </a:p>
          <a:p>
            <a:pPr algn="l">
              <a:buFont typeface="Arial" panose="020B0604020202020204" pitchFamily="34" charset="0"/>
              <a:buChar char="•"/>
            </a:pPr>
            <a:r>
              <a:rPr lang="en-US" sz="2000" b="1" i="0" dirty="0">
                <a:solidFill>
                  <a:srgbClr val="374151"/>
                </a:solidFill>
                <a:effectLst/>
                <a:latin typeface="Söhne"/>
              </a:rPr>
              <a:t>Positive: 11.92%</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positive sentiment from a noteworthy percentage of customers, reflecting areas of success or satisfaction.</a:t>
            </a:r>
          </a:p>
          <a:p>
            <a:pPr algn="l">
              <a:buFont typeface="Arial" panose="020B0604020202020204" pitchFamily="34" charset="0"/>
              <a:buChar char="•"/>
            </a:pPr>
            <a:r>
              <a:rPr lang="en-US" sz="2000" b="1" i="0" dirty="0">
                <a:solidFill>
                  <a:srgbClr val="374151"/>
                </a:solidFill>
                <a:effectLst/>
                <a:latin typeface="Söhne"/>
              </a:rPr>
              <a:t>Very Negative: 18.29%</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considerable percentage expressing very negative sentiments, pointing to critical issues that need immediate attention.</a:t>
            </a:r>
          </a:p>
          <a:p>
            <a:pPr algn="l">
              <a:buFont typeface="Arial" panose="020B0604020202020204" pitchFamily="34" charset="0"/>
              <a:buChar char="•"/>
            </a:pPr>
            <a:r>
              <a:rPr lang="en-US" sz="2000" b="1" i="0" dirty="0">
                <a:solidFill>
                  <a:srgbClr val="374151"/>
                </a:solidFill>
                <a:effectLst/>
                <a:latin typeface="Söhne"/>
              </a:rPr>
              <a:t>Very Positive: 9.62%</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positive sentiment from a smaller but still notable percentage, showcasing areas of excellence in customer service.</a:t>
            </a:r>
          </a:p>
          <a:p>
            <a:endParaRPr lang="en-IN" dirty="0"/>
          </a:p>
        </p:txBody>
      </p:sp>
      <p:sp>
        <p:nvSpPr>
          <p:cNvPr id="9" name="Arrow: Right 8">
            <a:extLst>
              <a:ext uri="{FF2B5EF4-FFF2-40B4-BE49-F238E27FC236}">
                <a16:creationId xmlns:a16="http://schemas.microsoft.com/office/drawing/2014/main" id="{C2AEC0A6-783C-4224-95BC-B15374A68771}"/>
              </a:ext>
            </a:extLst>
          </p:cNvPr>
          <p:cNvSpPr/>
          <p:nvPr/>
        </p:nvSpPr>
        <p:spPr>
          <a:xfrm>
            <a:off x="285545" y="3565142"/>
            <a:ext cx="481263" cy="19250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9E3C69F-9642-4539-8652-F9F9152F10D1}"/>
              </a:ext>
            </a:extLst>
          </p:cNvPr>
          <p:cNvSpPr/>
          <p:nvPr/>
        </p:nvSpPr>
        <p:spPr>
          <a:xfrm>
            <a:off x="285545" y="2719819"/>
            <a:ext cx="481263" cy="19250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D3C2A925-99A2-4919-A912-9597998D7DF4}"/>
              </a:ext>
            </a:extLst>
          </p:cNvPr>
          <p:cNvSpPr/>
          <p:nvPr/>
        </p:nvSpPr>
        <p:spPr>
          <a:xfrm>
            <a:off x="285546" y="4478897"/>
            <a:ext cx="481263" cy="19250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23830B6D-9807-40EA-99A5-5B0BC0A7BE73}"/>
              </a:ext>
            </a:extLst>
          </p:cNvPr>
          <p:cNvSpPr/>
          <p:nvPr/>
        </p:nvSpPr>
        <p:spPr>
          <a:xfrm>
            <a:off x="285543" y="1854278"/>
            <a:ext cx="481263" cy="144291"/>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32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8A17BF-C3A5-411A-A4B8-451B4C13375D}"/>
              </a:ext>
            </a:extLst>
          </p:cNvPr>
          <p:cNvSpPr txBox="1"/>
          <p:nvPr/>
        </p:nvSpPr>
        <p:spPr>
          <a:xfrm>
            <a:off x="2300438" y="306214"/>
            <a:ext cx="7016817" cy="523220"/>
          </a:xfrm>
          <a:prstGeom prst="rect">
            <a:avLst/>
          </a:prstGeom>
          <a:noFill/>
        </p:spPr>
        <p:txBody>
          <a:bodyPr wrap="square">
            <a:spAutoFit/>
          </a:bodyPr>
          <a:lstStyle/>
          <a:p>
            <a:r>
              <a:rPr lang="en-IN" sz="2800" b="1" spc="300" dirty="0">
                <a:solidFill>
                  <a:schemeClr val="accent5"/>
                </a:solidFill>
                <a:latin typeface="Algerian" panose="04020705040A02060702" pitchFamily="82" charset="0"/>
              </a:rPr>
              <a:t>Customer sentiments analysis</a:t>
            </a:r>
          </a:p>
        </p:txBody>
      </p:sp>
      <p:sp>
        <p:nvSpPr>
          <p:cNvPr id="7" name="TextBox 6">
            <a:extLst>
              <a:ext uri="{FF2B5EF4-FFF2-40B4-BE49-F238E27FC236}">
                <a16:creationId xmlns:a16="http://schemas.microsoft.com/office/drawing/2014/main" id="{442B2797-8B8B-442D-8701-1FC73829620B}"/>
              </a:ext>
            </a:extLst>
          </p:cNvPr>
          <p:cNvSpPr txBox="1"/>
          <p:nvPr/>
        </p:nvSpPr>
        <p:spPr>
          <a:xfrm>
            <a:off x="818147" y="1337912"/>
            <a:ext cx="10496089" cy="3046988"/>
          </a:xfrm>
          <a:prstGeom prst="rect">
            <a:avLst/>
          </a:prstGeom>
          <a:noFill/>
        </p:spPr>
        <p:txBody>
          <a:bodyPr wrap="square" rtlCol="0">
            <a:spAutoFit/>
          </a:bodyPr>
          <a:lstStyle/>
          <a:p>
            <a:pPr algn="l"/>
            <a:r>
              <a:rPr lang="en-US" sz="2400" b="1" i="0" dirty="0">
                <a:solidFill>
                  <a:srgbClr val="374151"/>
                </a:solidFill>
                <a:effectLst/>
                <a:latin typeface="Sitka Display" pitchFamily="2" charset="0"/>
              </a:rPr>
              <a:t>Analysis:</a:t>
            </a:r>
            <a:endParaRPr lang="en-US" sz="2400" b="0" i="0" dirty="0">
              <a:solidFill>
                <a:srgbClr val="374151"/>
              </a:solidFill>
              <a:effectLst/>
              <a:latin typeface="Sitka Display" pitchFamily="2" charset="0"/>
            </a:endParaRPr>
          </a:p>
          <a:p>
            <a:pPr algn="l">
              <a:buFont typeface="Arial" panose="020B0604020202020204" pitchFamily="34" charset="0"/>
              <a:buChar char="•"/>
            </a:pPr>
            <a:r>
              <a:rPr lang="en-US" sz="2400" b="0" i="0" dirty="0">
                <a:solidFill>
                  <a:srgbClr val="374151"/>
                </a:solidFill>
                <a:effectLst/>
                <a:latin typeface="Sitka Display" pitchFamily="2" charset="0"/>
              </a:rPr>
              <a:t>The overall sentiment distribution indicates a diverse range of customer experiences.</a:t>
            </a:r>
          </a:p>
          <a:p>
            <a:pPr algn="l">
              <a:buFont typeface="Arial" panose="020B0604020202020204" pitchFamily="34" charset="0"/>
              <a:buChar char="•"/>
            </a:pPr>
            <a:r>
              <a:rPr lang="en-US" sz="2400" b="0" i="0" dirty="0">
                <a:solidFill>
                  <a:srgbClr val="374151"/>
                </a:solidFill>
                <a:effectLst/>
                <a:latin typeface="Sitka Display" pitchFamily="2" charset="0"/>
              </a:rPr>
              <a:t>Focus on addressing negative and very negative sentiments to enhance overall customer satisfaction.</a:t>
            </a:r>
          </a:p>
          <a:p>
            <a:pPr algn="l">
              <a:buFont typeface="Arial" panose="020B0604020202020204" pitchFamily="34" charset="0"/>
              <a:buChar char="•"/>
            </a:pPr>
            <a:r>
              <a:rPr lang="en-US" sz="2400" b="0" i="0" dirty="0">
                <a:solidFill>
                  <a:srgbClr val="374151"/>
                </a:solidFill>
                <a:effectLst/>
                <a:latin typeface="Sitka Display" pitchFamily="2" charset="0"/>
              </a:rPr>
              <a:t>Consider leveraging positive sentiments for promoting and reinforcing successful service practices.</a:t>
            </a:r>
          </a:p>
          <a:p>
            <a:endParaRPr lang="en-IN" sz="2400" dirty="0">
              <a:latin typeface="Sitka Display" pitchFamily="2" charset="0"/>
            </a:endParaRPr>
          </a:p>
        </p:txBody>
      </p:sp>
    </p:spTree>
    <p:extLst>
      <p:ext uri="{BB962C8B-B14F-4D97-AF65-F5344CB8AC3E}">
        <p14:creationId xmlns:p14="http://schemas.microsoft.com/office/powerpoint/2010/main" val="72122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C5B70ED-6368-4A47-9385-55EA7AC2A71D}"/>
              </a:ext>
            </a:extLst>
          </p:cNvPr>
          <p:cNvGraphicFramePr>
            <a:graphicFrameLocks/>
          </p:cNvGraphicFramePr>
          <p:nvPr>
            <p:extLst>
              <p:ext uri="{D42A27DB-BD31-4B8C-83A1-F6EECF244321}">
                <p14:modId xmlns:p14="http://schemas.microsoft.com/office/powerpoint/2010/main" val="2753128873"/>
              </p:ext>
            </p:extLst>
          </p:nvPr>
        </p:nvGraphicFramePr>
        <p:xfrm>
          <a:off x="-96252" y="1004252"/>
          <a:ext cx="6920564" cy="59355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86655F3-9D47-48E0-B2FB-81C024FDD89C}"/>
              </a:ext>
            </a:extLst>
          </p:cNvPr>
          <p:cNvSpPr txBox="1"/>
          <p:nvPr/>
        </p:nvSpPr>
        <p:spPr>
          <a:xfrm>
            <a:off x="2165685" y="9629"/>
            <a:ext cx="8499108" cy="830997"/>
          </a:xfrm>
          <a:prstGeom prst="rect">
            <a:avLst/>
          </a:prstGeom>
          <a:noFill/>
        </p:spPr>
        <p:txBody>
          <a:bodyPr wrap="square" rtlCol="0">
            <a:spAutoFit/>
          </a:bodyPr>
          <a:lstStyle/>
          <a:p>
            <a:r>
              <a:rPr lang="en-IN" sz="4800" dirty="0">
                <a:solidFill>
                  <a:schemeClr val="accent5"/>
                </a:solidFill>
                <a:latin typeface="Algerian" panose="04020705040A02060702" pitchFamily="82" charset="0"/>
              </a:rPr>
              <a:t>Root cause analysis</a:t>
            </a:r>
          </a:p>
        </p:txBody>
      </p:sp>
      <p:sp>
        <p:nvSpPr>
          <p:cNvPr id="6" name="TextBox 5">
            <a:extLst>
              <a:ext uri="{FF2B5EF4-FFF2-40B4-BE49-F238E27FC236}">
                <a16:creationId xmlns:a16="http://schemas.microsoft.com/office/drawing/2014/main" id="{06C00DCE-7DEA-4907-B8D7-935A1B47DCEE}"/>
              </a:ext>
            </a:extLst>
          </p:cNvPr>
          <p:cNvSpPr txBox="1"/>
          <p:nvPr/>
        </p:nvSpPr>
        <p:spPr>
          <a:xfrm>
            <a:off x="6997020" y="1171352"/>
            <a:ext cx="5079023" cy="6124754"/>
          </a:xfrm>
          <a:prstGeom prst="rect">
            <a:avLst/>
          </a:prstGeom>
          <a:noFill/>
        </p:spPr>
        <p:txBody>
          <a:bodyPr wrap="square" rtlCol="0">
            <a:spAutoFit/>
          </a:bodyPr>
          <a:lstStyle/>
          <a:p>
            <a:pPr algn="l"/>
            <a:r>
              <a:rPr lang="en-US" sz="2800" b="1" i="0" dirty="0">
                <a:solidFill>
                  <a:srgbClr val="0070C0"/>
                </a:solidFill>
                <a:effectLst/>
                <a:latin typeface="Söhne"/>
              </a:rPr>
              <a:t>Observations:</a:t>
            </a:r>
          </a:p>
          <a:p>
            <a:pPr algn="l">
              <a:buFont typeface="Arial" panose="020B0604020202020204" pitchFamily="34" charset="0"/>
              <a:buChar char="•"/>
            </a:pPr>
            <a:r>
              <a:rPr lang="en-US" sz="2800" b="1" i="0" dirty="0">
                <a:solidFill>
                  <a:srgbClr val="FFC000"/>
                </a:solidFill>
                <a:effectLst/>
                <a:latin typeface="Söhne"/>
              </a:rPr>
              <a:t>Billing Questions</a:t>
            </a:r>
            <a:r>
              <a:rPr lang="en-US" sz="2800" b="0" i="0" dirty="0">
                <a:solidFill>
                  <a:srgbClr val="FFC000"/>
                </a:solidFill>
                <a:effectLst/>
                <a:latin typeface="Söhne"/>
              </a:rPr>
              <a:t> </a:t>
            </a:r>
            <a:r>
              <a:rPr lang="en-US" sz="2800" b="0" i="0" dirty="0">
                <a:solidFill>
                  <a:srgbClr val="374151"/>
                </a:solidFill>
                <a:effectLst/>
                <a:latin typeface="Söhne"/>
              </a:rPr>
              <a:t>receive the highest number of calls, with a significant portion having a negative sentiment.</a:t>
            </a:r>
          </a:p>
          <a:p>
            <a:pPr algn="l">
              <a:buFont typeface="Arial" panose="020B0604020202020204" pitchFamily="34" charset="0"/>
              <a:buChar char="•"/>
            </a:pPr>
            <a:r>
              <a:rPr lang="en-US" sz="2800" b="1" i="0" dirty="0">
                <a:solidFill>
                  <a:srgbClr val="FFC000"/>
                </a:solidFill>
                <a:effectLst/>
                <a:latin typeface="Söhne"/>
              </a:rPr>
              <a:t>Payments</a:t>
            </a:r>
            <a:r>
              <a:rPr lang="en-US" sz="2800" b="0" i="0" dirty="0">
                <a:solidFill>
                  <a:srgbClr val="374151"/>
                </a:solidFill>
                <a:effectLst/>
                <a:latin typeface="Söhne"/>
              </a:rPr>
              <a:t> and </a:t>
            </a:r>
            <a:r>
              <a:rPr lang="en-US" sz="2800" b="1" i="0" dirty="0">
                <a:solidFill>
                  <a:srgbClr val="FFC000"/>
                </a:solidFill>
                <a:effectLst/>
                <a:latin typeface="Söhne"/>
              </a:rPr>
              <a:t>Service Outage</a:t>
            </a:r>
            <a:r>
              <a:rPr lang="en-US" sz="2800" b="0" i="0" dirty="0">
                <a:solidFill>
                  <a:srgbClr val="FFC000"/>
                </a:solidFill>
                <a:effectLst/>
                <a:latin typeface="Söhne"/>
              </a:rPr>
              <a:t> </a:t>
            </a:r>
            <a:r>
              <a:rPr lang="en-US" sz="2800" b="0" i="0" dirty="0">
                <a:solidFill>
                  <a:srgbClr val="374151"/>
                </a:solidFill>
                <a:effectLst/>
                <a:latin typeface="Söhne"/>
              </a:rPr>
              <a:t>also have notable call volumes, with varying sentiment distributions.</a:t>
            </a:r>
          </a:p>
          <a:p>
            <a:pPr algn="l">
              <a:buFont typeface="Arial" panose="020B0604020202020204" pitchFamily="34" charset="0"/>
              <a:buChar char="•"/>
            </a:pPr>
            <a:r>
              <a:rPr lang="en-US" sz="2800" b="0" i="0" dirty="0">
                <a:solidFill>
                  <a:srgbClr val="374151"/>
                </a:solidFill>
                <a:effectLst/>
                <a:latin typeface="Söhne"/>
              </a:rPr>
              <a:t>Identifying patterns in Very Negative sentiments for each category can guide targeted improvements.</a:t>
            </a:r>
          </a:p>
          <a:p>
            <a:endParaRPr lang="en-IN" sz="2800" dirty="0"/>
          </a:p>
        </p:txBody>
      </p:sp>
    </p:spTree>
    <p:extLst>
      <p:ext uri="{BB962C8B-B14F-4D97-AF65-F5344CB8AC3E}">
        <p14:creationId xmlns:p14="http://schemas.microsoft.com/office/powerpoint/2010/main" val="230268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C40244-9950-468E-8247-088B22D7B4FB}"/>
              </a:ext>
            </a:extLst>
          </p:cNvPr>
          <p:cNvPicPr>
            <a:picLocks noChangeAspect="1"/>
          </p:cNvPicPr>
          <p:nvPr/>
        </p:nvPicPr>
        <p:blipFill>
          <a:blip r:embed="rId2"/>
          <a:stretch>
            <a:fillRect/>
          </a:stretch>
        </p:blipFill>
        <p:spPr>
          <a:xfrm>
            <a:off x="1709548" y="61864"/>
            <a:ext cx="8772904" cy="881411"/>
          </a:xfrm>
          <a:prstGeom prst="rect">
            <a:avLst/>
          </a:prstGeom>
        </p:spPr>
      </p:pic>
      <p:sp>
        <p:nvSpPr>
          <p:cNvPr id="3" name="TextBox 2">
            <a:extLst>
              <a:ext uri="{FF2B5EF4-FFF2-40B4-BE49-F238E27FC236}">
                <a16:creationId xmlns:a16="http://schemas.microsoft.com/office/drawing/2014/main" id="{2B91AB35-B07D-4A97-93AA-4884CBC50E4B}"/>
              </a:ext>
            </a:extLst>
          </p:cNvPr>
          <p:cNvSpPr txBox="1"/>
          <p:nvPr/>
        </p:nvSpPr>
        <p:spPr>
          <a:xfrm>
            <a:off x="1106905" y="981779"/>
            <a:ext cx="9227557" cy="5632311"/>
          </a:xfrm>
          <a:prstGeom prst="rect">
            <a:avLst/>
          </a:prstGeom>
          <a:noFill/>
        </p:spPr>
        <p:txBody>
          <a:bodyPr wrap="square" rtlCol="0">
            <a:spAutoFit/>
          </a:bodyPr>
          <a:lstStyle/>
          <a:p>
            <a:pPr algn="l"/>
            <a:r>
              <a:rPr lang="en-US" sz="2400" b="1" i="0" dirty="0">
                <a:solidFill>
                  <a:srgbClr val="0070C0"/>
                </a:solidFill>
                <a:effectLst/>
                <a:latin typeface="Söhne"/>
              </a:rPr>
              <a:t>Recommendations:</a:t>
            </a:r>
          </a:p>
          <a:p>
            <a:pPr algn="l">
              <a:buFont typeface="+mj-lt"/>
              <a:buAutoNum type="arabicPeriod"/>
            </a:pPr>
            <a:r>
              <a:rPr lang="en-US" sz="2400" b="1" i="1" dirty="0">
                <a:solidFill>
                  <a:srgbClr val="FFC000"/>
                </a:solidFill>
                <a:effectLst/>
                <a:latin typeface="Söhne"/>
              </a:rPr>
              <a:t>Billing Questions:</a:t>
            </a:r>
            <a:endParaRPr lang="en-US" sz="2400" b="0" i="1" dirty="0">
              <a:solidFill>
                <a:srgbClr val="FFC000"/>
              </a:solidFill>
              <a:effectLst/>
              <a:latin typeface="Söhne"/>
            </a:endParaRPr>
          </a:p>
          <a:p>
            <a:pPr marL="742950" lvl="1" indent="-285750" algn="l">
              <a:buFont typeface="+mj-lt"/>
              <a:buAutoNum type="arabicPeriod"/>
            </a:pPr>
            <a:r>
              <a:rPr lang="en-US" sz="2400" b="0" i="0" dirty="0">
                <a:solidFill>
                  <a:srgbClr val="374151"/>
                </a:solidFill>
                <a:effectLst/>
                <a:latin typeface="Söhne"/>
              </a:rPr>
              <a:t>Investigate and address the issues leading to a high number of negative sentiments.</a:t>
            </a:r>
          </a:p>
          <a:p>
            <a:pPr marL="742950" lvl="1" indent="-285750" algn="l">
              <a:buFont typeface="+mj-lt"/>
              <a:buAutoNum type="arabicPeriod"/>
            </a:pPr>
            <a:r>
              <a:rPr lang="en-US" sz="2400" b="0" i="0" dirty="0">
                <a:solidFill>
                  <a:srgbClr val="374151"/>
                </a:solidFill>
                <a:effectLst/>
                <a:latin typeface="Söhne"/>
              </a:rPr>
              <a:t>Enhance communication or FAQs to reduce customer confusion.</a:t>
            </a:r>
          </a:p>
          <a:p>
            <a:pPr algn="l">
              <a:buFont typeface="+mj-lt"/>
              <a:buAutoNum type="arabicPeriod"/>
            </a:pPr>
            <a:r>
              <a:rPr lang="en-US" sz="2400" b="1" i="1" dirty="0">
                <a:solidFill>
                  <a:srgbClr val="FFC000"/>
                </a:solidFill>
                <a:effectLst/>
                <a:latin typeface="Söhne"/>
              </a:rPr>
              <a:t>Payments:</a:t>
            </a:r>
            <a:endParaRPr lang="en-US" sz="2400" b="0" i="1" dirty="0">
              <a:solidFill>
                <a:srgbClr val="FFC000"/>
              </a:solidFill>
              <a:effectLst/>
              <a:latin typeface="Söhne"/>
            </a:endParaRPr>
          </a:p>
          <a:p>
            <a:pPr marL="742950" lvl="1" indent="-285750" algn="l">
              <a:buFont typeface="+mj-lt"/>
              <a:buAutoNum type="arabicPeriod"/>
            </a:pPr>
            <a:r>
              <a:rPr lang="en-US" sz="2400" b="0" i="0" dirty="0">
                <a:solidFill>
                  <a:srgbClr val="374151"/>
                </a:solidFill>
                <a:effectLst/>
                <a:latin typeface="Söhne"/>
              </a:rPr>
              <a:t>Analyze the reasons for negative sentiments and streamline the payment process.</a:t>
            </a:r>
          </a:p>
          <a:p>
            <a:pPr marL="742950" lvl="1" indent="-285750" algn="l">
              <a:buFont typeface="+mj-lt"/>
              <a:buAutoNum type="arabicPeriod"/>
            </a:pPr>
            <a:r>
              <a:rPr lang="en-US" sz="2400" b="0" i="0" dirty="0">
                <a:solidFill>
                  <a:srgbClr val="374151"/>
                </a:solidFill>
                <a:effectLst/>
                <a:latin typeface="Söhne"/>
              </a:rPr>
              <a:t>Improve communication about payment-related matters.</a:t>
            </a:r>
          </a:p>
          <a:p>
            <a:pPr algn="l">
              <a:buFont typeface="+mj-lt"/>
              <a:buAutoNum type="arabicPeriod"/>
            </a:pPr>
            <a:r>
              <a:rPr lang="en-US" sz="2400" b="1" i="1" dirty="0">
                <a:solidFill>
                  <a:srgbClr val="FFC000"/>
                </a:solidFill>
                <a:effectLst/>
                <a:latin typeface="Söhne"/>
              </a:rPr>
              <a:t>Service Outage:</a:t>
            </a:r>
            <a:endParaRPr lang="en-US" sz="2400" b="0" i="1" dirty="0">
              <a:solidFill>
                <a:srgbClr val="FFC000"/>
              </a:solidFill>
              <a:effectLst/>
              <a:latin typeface="Söhne"/>
            </a:endParaRPr>
          </a:p>
          <a:p>
            <a:pPr marL="742950" lvl="1" indent="-285750" algn="l">
              <a:buFont typeface="+mj-lt"/>
              <a:buAutoNum type="arabicPeriod"/>
            </a:pPr>
            <a:r>
              <a:rPr lang="en-US" sz="2400" b="0" i="0" dirty="0">
                <a:solidFill>
                  <a:srgbClr val="374151"/>
                </a:solidFill>
                <a:effectLst/>
                <a:latin typeface="Söhne"/>
              </a:rPr>
              <a:t>Address the root causes of negative sentiments during service outages.</a:t>
            </a:r>
          </a:p>
          <a:p>
            <a:pPr marL="742950" lvl="1" indent="-285750" algn="l">
              <a:buFont typeface="+mj-lt"/>
              <a:buAutoNum type="arabicPeriod"/>
            </a:pPr>
            <a:r>
              <a:rPr lang="en-US" sz="2400" b="0" i="0" dirty="0">
                <a:solidFill>
                  <a:srgbClr val="374151"/>
                </a:solidFill>
                <a:effectLst/>
                <a:latin typeface="Söhne"/>
              </a:rPr>
              <a:t>Enhance communication during service disruptions to manage customer expectations.</a:t>
            </a:r>
          </a:p>
          <a:p>
            <a:endParaRPr lang="en-IN" sz="2400" dirty="0"/>
          </a:p>
        </p:txBody>
      </p:sp>
    </p:spTree>
    <p:extLst>
      <p:ext uri="{BB962C8B-B14F-4D97-AF65-F5344CB8AC3E}">
        <p14:creationId xmlns:p14="http://schemas.microsoft.com/office/powerpoint/2010/main" val="2308119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FD66315-5ADB-4BC0-919D-D4C335E86931}"/>
              </a:ext>
            </a:extLst>
          </p:cNvPr>
          <p:cNvGraphicFramePr>
            <a:graphicFrameLocks/>
          </p:cNvGraphicFramePr>
          <p:nvPr>
            <p:extLst>
              <p:ext uri="{D42A27DB-BD31-4B8C-83A1-F6EECF244321}">
                <p14:modId xmlns:p14="http://schemas.microsoft.com/office/powerpoint/2010/main" val="4160444362"/>
              </p:ext>
            </p:extLst>
          </p:nvPr>
        </p:nvGraphicFramePr>
        <p:xfrm>
          <a:off x="86628" y="856648"/>
          <a:ext cx="12105372" cy="347472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7652AB1-E4D8-4B59-993E-E1D192268240}"/>
              </a:ext>
            </a:extLst>
          </p:cNvPr>
          <p:cNvSpPr txBox="1"/>
          <p:nvPr/>
        </p:nvSpPr>
        <p:spPr>
          <a:xfrm>
            <a:off x="2628544" y="0"/>
            <a:ext cx="6934912" cy="584775"/>
          </a:xfrm>
          <a:prstGeom prst="rect">
            <a:avLst/>
          </a:prstGeom>
          <a:noFill/>
        </p:spPr>
        <p:txBody>
          <a:bodyPr wrap="none" rtlCol="0">
            <a:spAutoFit/>
          </a:bodyPr>
          <a:lstStyle/>
          <a:p>
            <a:r>
              <a:rPr lang="en-IN" sz="3200" dirty="0">
                <a:solidFill>
                  <a:schemeClr val="accent5"/>
                </a:solidFill>
                <a:latin typeface="Algerian" panose="04020705040A02060702" pitchFamily="82" charset="0"/>
              </a:rPr>
              <a:t>Service Response Time Analysis</a:t>
            </a:r>
          </a:p>
        </p:txBody>
      </p:sp>
      <p:sp>
        <p:nvSpPr>
          <p:cNvPr id="5" name="TextBox 4">
            <a:extLst>
              <a:ext uri="{FF2B5EF4-FFF2-40B4-BE49-F238E27FC236}">
                <a16:creationId xmlns:a16="http://schemas.microsoft.com/office/drawing/2014/main" id="{9308E328-6D08-494A-B9EE-6EE9CE596A15}"/>
              </a:ext>
            </a:extLst>
          </p:cNvPr>
          <p:cNvSpPr txBox="1"/>
          <p:nvPr/>
        </p:nvSpPr>
        <p:spPr>
          <a:xfrm>
            <a:off x="0" y="3975234"/>
            <a:ext cx="12192000" cy="3139321"/>
          </a:xfrm>
          <a:prstGeom prst="rect">
            <a:avLst/>
          </a:prstGeom>
          <a:noFill/>
        </p:spPr>
        <p:txBody>
          <a:bodyPr wrap="square" rtlCol="0">
            <a:spAutoFit/>
          </a:bodyPr>
          <a:lstStyle/>
          <a:p>
            <a:pPr algn="l">
              <a:buFont typeface="+mj-lt"/>
              <a:buAutoNum type="arabicPeriod"/>
            </a:pPr>
            <a:r>
              <a:rPr lang="en-US" b="1" i="0" dirty="0">
                <a:solidFill>
                  <a:srgbClr val="00B050"/>
                </a:solidFill>
                <a:effectLst/>
                <a:latin typeface="Söhne"/>
              </a:rPr>
              <a:t>Consistency</a:t>
            </a:r>
            <a:r>
              <a:rPr lang="en-US" b="0" i="0" dirty="0">
                <a:solidFill>
                  <a:srgbClr val="00B050"/>
                </a:solidFill>
                <a:effectLst/>
                <a:latin typeface="Söhne"/>
              </a:rPr>
              <a:t>: </a:t>
            </a:r>
            <a:r>
              <a:rPr lang="en-US" b="0" i="0" dirty="0">
                <a:solidFill>
                  <a:srgbClr val="374151"/>
                </a:solidFill>
                <a:effectLst/>
                <a:latin typeface="Söhne"/>
              </a:rPr>
              <a:t>The call duration is relatively consistent across various channels, with only slight variations among Call-Center, Chatbot, Email, and Web.</a:t>
            </a:r>
          </a:p>
          <a:p>
            <a:pPr algn="l">
              <a:buFont typeface="+mj-lt"/>
              <a:buAutoNum type="arabicPeriod"/>
            </a:pPr>
            <a:r>
              <a:rPr lang="en-US" b="1" i="0" dirty="0">
                <a:solidFill>
                  <a:srgbClr val="00B050"/>
                </a:solidFill>
                <a:effectLst/>
                <a:latin typeface="Söhne"/>
              </a:rPr>
              <a:t>Similarity in Channels</a:t>
            </a:r>
            <a:r>
              <a:rPr lang="en-US" b="0" i="0" dirty="0">
                <a:solidFill>
                  <a:srgbClr val="00B050"/>
                </a:solidFill>
                <a:effectLst/>
                <a:latin typeface="Söhne"/>
              </a:rPr>
              <a:t>: </a:t>
            </a:r>
            <a:r>
              <a:rPr lang="en-US" b="0" i="0" dirty="0">
                <a:solidFill>
                  <a:srgbClr val="374151"/>
                </a:solidFill>
                <a:effectLst/>
                <a:latin typeface="Söhne"/>
              </a:rPr>
              <a:t>Chatbot and Web channels have durations close to each other, suggesting a comparable efficiency or interaction time.</a:t>
            </a:r>
          </a:p>
          <a:p>
            <a:pPr algn="l">
              <a:buFont typeface="+mj-lt"/>
              <a:buAutoNum type="arabicPeriod"/>
            </a:pPr>
            <a:r>
              <a:rPr lang="en-US" b="1" i="0" dirty="0">
                <a:solidFill>
                  <a:srgbClr val="00B050"/>
                </a:solidFill>
                <a:effectLst/>
                <a:latin typeface="Söhne"/>
              </a:rPr>
              <a:t>Standardized Service</a:t>
            </a:r>
            <a:r>
              <a:rPr lang="en-US" b="0" i="0" dirty="0">
                <a:solidFill>
                  <a:srgbClr val="00B050"/>
                </a:solidFill>
                <a:effectLst/>
                <a:latin typeface="Söhne"/>
              </a:rPr>
              <a:t>: </a:t>
            </a:r>
            <a:r>
              <a:rPr lang="en-US" b="0" i="0" dirty="0">
                <a:solidFill>
                  <a:srgbClr val="374151"/>
                </a:solidFill>
                <a:effectLst/>
                <a:latin typeface="Söhne"/>
              </a:rPr>
              <a:t>The average durations for Call-Center, Chatbot, and Email are all within a narrow range, indicating a standardized level of service across these channels.</a:t>
            </a:r>
          </a:p>
          <a:p>
            <a:pPr algn="l">
              <a:buFont typeface="+mj-lt"/>
              <a:buAutoNum type="arabicPeriod"/>
            </a:pPr>
            <a:r>
              <a:rPr lang="en-US" b="1" i="0" dirty="0">
                <a:solidFill>
                  <a:srgbClr val="00B050"/>
                </a:solidFill>
                <a:effectLst/>
                <a:latin typeface="Söhne"/>
              </a:rPr>
              <a:t>Efficiency Implication</a:t>
            </a:r>
            <a:r>
              <a:rPr lang="en-US" b="0" i="0" dirty="0">
                <a:solidFill>
                  <a:srgbClr val="00B050"/>
                </a:solidFill>
                <a:effectLst/>
                <a:latin typeface="Söhne"/>
              </a:rPr>
              <a:t>: </a:t>
            </a:r>
            <a:r>
              <a:rPr lang="en-US" b="0" i="0" dirty="0">
                <a:solidFill>
                  <a:srgbClr val="374151"/>
                </a:solidFill>
                <a:effectLst/>
                <a:latin typeface="Söhne"/>
              </a:rPr>
              <a:t>The relatively low variations in average durations may imply that the efficiency of handling customer queries is consistent across different communication channels.</a:t>
            </a:r>
          </a:p>
          <a:p>
            <a:pPr algn="l">
              <a:buFont typeface="+mj-lt"/>
              <a:buAutoNum type="arabicPeriod"/>
            </a:pPr>
            <a:r>
              <a:rPr lang="en-US" b="1" i="0" dirty="0">
                <a:solidFill>
                  <a:srgbClr val="00B050"/>
                </a:solidFill>
                <a:effectLst/>
                <a:latin typeface="Söhne"/>
              </a:rPr>
              <a:t>Further Investigation</a:t>
            </a:r>
            <a:r>
              <a:rPr lang="en-US" b="0" i="0" dirty="0">
                <a:solidFill>
                  <a:srgbClr val="374151"/>
                </a:solidFill>
                <a:effectLst/>
                <a:latin typeface="Söhne"/>
              </a:rPr>
              <a:t>: While the averages provide an overview, it would be useful to delve deeper into the data to understand the factors influencing call durations, such as the complexity of issues or customer satisfaction levels.</a:t>
            </a:r>
          </a:p>
          <a:p>
            <a:endParaRPr lang="en-IN" dirty="0"/>
          </a:p>
        </p:txBody>
      </p:sp>
    </p:spTree>
    <p:extLst>
      <p:ext uri="{BB962C8B-B14F-4D97-AF65-F5344CB8AC3E}">
        <p14:creationId xmlns:p14="http://schemas.microsoft.com/office/powerpoint/2010/main" val="90298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D79023-8B47-4ED1-A542-2FB80FFB75FC}"/>
              </a:ext>
            </a:extLst>
          </p:cNvPr>
          <p:cNvSpPr txBox="1"/>
          <p:nvPr/>
        </p:nvSpPr>
        <p:spPr>
          <a:xfrm>
            <a:off x="2989447" y="19867"/>
            <a:ext cx="6991951" cy="584775"/>
          </a:xfrm>
          <a:prstGeom prst="rect">
            <a:avLst/>
          </a:prstGeom>
          <a:noFill/>
        </p:spPr>
        <p:txBody>
          <a:bodyPr wrap="square">
            <a:spAutoFit/>
          </a:bodyPr>
          <a:lstStyle/>
          <a:p>
            <a:r>
              <a:rPr lang="en-IN" sz="3200" dirty="0">
                <a:solidFill>
                  <a:schemeClr val="accent5"/>
                </a:solidFill>
                <a:latin typeface="Algerian" panose="04020705040A02060702" pitchFamily="82" charset="0"/>
              </a:rPr>
              <a:t>Service Response Time Analysis</a:t>
            </a:r>
          </a:p>
        </p:txBody>
      </p:sp>
      <p:graphicFrame>
        <p:nvGraphicFramePr>
          <p:cNvPr id="4" name="Chart 3">
            <a:extLst>
              <a:ext uri="{FF2B5EF4-FFF2-40B4-BE49-F238E27FC236}">
                <a16:creationId xmlns:a16="http://schemas.microsoft.com/office/drawing/2014/main" id="{116B07CB-C81A-4059-AB9D-A1534BF6E7FC}"/>
              </a:ext>
            </a:extLst>
          </p:cNvPr>
          <p:cNvGraphicFramePr>
            <a:graphicFrameLocks/>
          </p:cNvGraphicFramePr>
          <p:nvPr>
            <p:extLst>
              <p:ext uri="{D42A27DB-BD31-4B8C-83A1-F6EECF244321}">
                <p14:modId xmlns:p14="http://schemas.microsoft.com/office/powerpoint/2010/main" val="3420604183"/>
              </p:ext>
            </p:extLst>
          </p:nvPr>
        </p:nvGraphicFramePr>
        <p:xfrm>
          <a:off x="-200021" y="519765"/>
          <a:ext cx="6501430" cy="605428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96DC13A-092B-4F8A-B4E3-990C001BE65B}"/>
              </a:ext>
            </a:extLst>
          </p:cNvPr>
          <p:cNvSpPr txBox="1"/>
          <p:nvPr/>
        </p:nvSpPr>
        <p:spPr>
          <a:xfrm>
            <a:off x="6660682" y="462009"/>
            <a:ext cx="5531318" cy="6555641"/>
          </a:xfrm>
          <a:prstGeom prst="rect">
            <a:avLst/>
          </a:prstGeom>
          <a:noFill/>
        </p:spPr>
        <p:txBody>
          <a:bodyPr wrap="square" rtlCol="0">
            <a:spAutoFit/>
          </a:bodyPr>
          <a:lstStyle/>
          <a:p>
            <a:pPr algn="l"/>
            <a:r>
              <a:rPr lang="en-US" sz="2000" b="0" i="0" dirty="0">
                <a:solidFill>
                  <a:srgbClr val="374151"/>
                </a:solidFill>
                <a:effectLst/>
                <a:latin typeface="Sitka Text" pitchFamily="2" charset="0"/>
              </a:rPr>
              <a:t>This data represents the distribution of response times in relation to a Service Level Agreement (SLA). Here is a summary of the information:</a:t>
            </a:r>
          </a:p>
          <a:p>
            <a:pPr algn="l">
              <a:buFont typeface="+mj-lt"/>
              <a:buAutoNum type="arabicPeriod"/>
            </a:pPr>
            <a:r>
              <a:rPr lang="en-US" sz="2000" b="1" i="1" dirty="0">
                <a:solidFill>
                  <a:schemeClr val="accent6">
                    <a:lumMod val="75000"/>
                  </a:schemeClr>
                </a:solidFill>
                <a:effectLst/>
                <a:latin typeface="Sitka Text" pitchFamily="2" charset="0"/>
              </a:rPr>
              <a:t>Within SLA (Service Level Agreement): </a:t>
            </a:r>
            <a:r>
              <a:rPr lang="en-US" sz="2000" b="0" i="0" dirty="0">
                <a:solidFill>
                  <a:srgbClr val="374151"/>
                </a:solidFill>
                <a:effectLst/>
                <a:latin typeface="Sitka Text" pitchFamily="2" charset="0"/>
              </a:rPr>
              <a:t>The majority of responses (62.61%) fall within the agreed-upon service level, indicating that a significant portion of tasks or services are being delivered on time according to the established standards.</a:t>
            </a:r>
          </a:p>
          <a:p>
            <a:pPr algn="l">
              <a:buFont typeface="+mj-lt"/>
              <a:buAutoNum type="arabicPeriod"/>
            </a:pPr>
            <a:r>
              <a:rPr lang="en-US" sz="2000" b="1" i="0" dirty="0">
                <a:solidFill>
                  <a:srgbClr val="686620"/>
                </a:solidFill>
                <a:effectLst/>
                <a:latin typeface="Sitka Text" pitchFamily="2" charset="0"/>
              </a:rPr>
              <a:t>Below SLA:</a:t>
            </a:r>
            <a:r>
              <a:rPr lang="en-US" sz="2000" b="0" i="0" dirty="0">
                <a:solidFill>
                  <a:srgbClr val="686620"/>
                </a:solidFill>
                <a:effectLst/>
                <a:latin typeface="Sitka Text" pitchFamily="2" charset="0"/>
              </a:rPr>
              <a:t> </a:t>
            </a:r>
            <a:r>
              <a:rPr lang="en-US" sz="2000" b="0" i="0" dirty="0">
                <a:solidFill>
                  <a:srgbClr val="374151"/>
                </a:solidFill>
                <a:effectLst/>
                <a:latin typeface="Sitka Text" pitchFamily="2" charset="0"/>
              </a:rPr>
              <a:t>Approximately 24.74% of responses are below the Service Level Agreement. This suggests that a notable portion of tasks or services is being completed more quickly than required.</a:t>
            </a:r>
          </a:p>
          <a:p>
            <a:pPr algn="l">
              <a:buFont typeface="+mj-lt"/>
              <a:buAutoNum type="arabicPeriod"/>
            </a:pPr>
            <a:r>
              <a:rPr lang="en-US" sz="2000" b="1" i="0" dirty="0">
                <a:solidFill>
                  <a:schemeClr val="accent2">
                    <a:lumMod val="75000"/>
                  </a:schemeClr>
                </a:solidFill>
                <a:effectLst/>
                <a:latin typeface="Sitka Text" pitchFamily="2" charset="0"/>
              </a:rPr>
              <a:t>Above SLA:</a:t>
            </a:r>
            <a:r>
              <a:rPr lang="en-US" sz="2000" b="0" i="0" dirty="0">
                <a:solidFill>
                  <a:schemeClr val="accent2">
                    <a:lumMod val="75000"/>
                  </a:schemeClr>
                </a:solidFill>
                <a:effectLst/>
                <a:latin typeface="Sitka Text" pitchFamily="2" charset="0"/>
              </a:rPr>
              <a:t> </a:t>
            </a:r>
            <a:r>
              <a:rPr lang="en-US" sz="2000" b="0" i="0" dirty="0">
                <a:solidFill>
                  <a:srgbClr val="374151"/>
                </a:solidFill>
                <a:effectLst/>
                <a:latin typeface="Sitka Text" pitchFamily="2" charset="0"/>
              </a:rPr>
              <a:t>Around 12.65% of responses are above the Service Level Agreement. This indicates that a smaller proportion of tasks or services are taking longer than the agreed-upon time frame.</a:t>
            </a:r>
          </a:p>
          <a:p>
            <a:endParaRPr lang="en-IN" sz="2000" dirty="0">
              <a:latin typeface="Sitka Text" pitchFamily="2" charset="0"/>
            </a:endParaRPr>
          </a:p>
        </p:txBody>
      </p:sp>
    </p:spTree>
    <p:extLst>
      <p:ext uri="{BB962C8B-B14F-4D97-AF65-F5344CB8AC3E}">
        <p14:creationId xmlns:p14="http://schemas.microsoft.com/office/powerpoint/2010/main" val="387235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23D3AE3-0A8E-418E-984B-F235832E73F2}"/>
              </a:ext>
            </a:extLst>
          </p:cNvPr>
          <p:cNvGraphicFramePr>
            <a:graphicFrameLocks/>
          </p:cNvGraphicFramePr>
          <p:nvPr>
            <p:extLst>
              <p:ext uri="{D42A27DB-BD31-4B8C-83A1-F6EECF244321}">
                <p14:modId xmlns:p14="http://schemas.microsoft.com/office/powerpoint/2010/main" val="1394880608"/>
              </p:ext>
            </p:extLst>
          </p:nvPr>
        </p:nvGraphicFramePr>
        <p:xfrm>
          <a:off x="414274" y="0"/>
          <a:ext cx="11950981" cy="379472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C04F667-E879-4EDA-992A-F45227228789}"/>
              </a:ext>
            </a:extLst>
          </p:cNvPr>
          <p:cNvSpPr txBox="1"/>
          <p:nvPr/>
        </p:nvSpPr>
        <p:spPr>
          <a:xfrm>
            <a:off x="2666200" y="-9627"/>
            <a:ext cx="9284781" cy="584775"/>
          </a:xfrm>
          <a:prstGeom prst="rect">
            <a:avLst/>
          </a:prstGeom>
          <a:noFill/>
        </p:spPr>
        <p:txBody>
          <a:bodyPr wrap="square" rtlCol="0">
            <a:spAutoFit/>
          </a:bodyPr>
          <a:lstStyle/>
          <a:p>
            <a:r>
              <a:rPr lang="en-IN" sz="3200" dirty="0">
                <a:solidFill>
                  <a:schemeClr val="accent5"/>
                </a:solidFill>
                <a:latin typeface="Algerian" panose="04020705040A02060702" pitchFamily="82" charset="0"/>
              </a:rPr>
              <a:t>Customer Segmentation Analysis</a:t>
            </a:r>
          </a:p>
        </p:txBody>
      </p:sp>
      <p:sp>
        <p:nvSpPr>
          <p:cNvPr id="4" name="TextBox 3">
            <a:extLst>
              <a:ext uri="{FF2B5EF4-FFF2-40B4-BE49-F238E27FC236}">
                <a16:creationId xmlns:a16="http://schemas.microsoft.com/office/drawing/2014/main" id="{A2F6DBAF-B45D-4715-8850-CDD92C93D25F}"/>
              </a:ext>
            </a:extLst>
          </p:cNvPr>
          <p:cNvSpPr txBox="1"/>
          <p:nvPr/>
        </p:nvSpPr>
        <p:spPr>
          <a:xfrm>
            <a:off x="115503" y="4235115"/>
            <a:ext cx="12076497" cy="2677656"/>
          </a:xfrm>
          <a:prstGeom prst="rect">
            <a:avLst/>
          </a:prstGeom>
          <a:noFill/>
        </p:spPr>
        <p:txBody>
          <a:bodyPr wrap="square" rtlCol="0">
            <a:spAutoFit/>
          </a:bodyPr>
          <a:lstStyle/>
          <a:p>
            <a:pPr algn="l">
              <a:buFont typeface="Arial" panose="020B0604020202020204" pitchFamily="34" charset="0"/>
              <a:buChar char="•"/>
            </a:pPr>
            <a:r>
              <a:rPr lang="en-US" sz="2400" b="1" i="1" dirty="0">
                <a:solidFill>
                  <a:srgbClr val="0070C0"/>
                </a:solidFill>
                <a:effectLst/>
                <a:latin typeface="Sitka Subheading Semibold" pitchFamily="2" charset="0"/>
              </a:rPr>
              <a:t>California (20.12%):</a:t>
            </a:r>
            <a:endParaRPr lang="en-US" sz="2400" b="0" i="1" dirty="0">
              <a:solidFill>
                <a:srgbClr val="0070C0"/>
              </a:solidFill>
              <a:effectLst/>
              <a:latin typeface="Sitka Subheading Semibold" pitchFamily="2" charset="0"/>
            </a:endParaRPr>
          </a:p>
          <a:p>
            <a:pPr marL="742950" lvl="1" indent="-285750" algn="l">
              <a:buFont typeface="Arial" panose="020B0604020202020204" pitchFamily="34" charset="0"/>
              <a:buChar char="•"/>
            </a:pPr>
            <a:r>
              <a:rPr lang="en-US" sz="2400" b="0" i="0" dirty="0">
                <a:solidFill>
                  <a:srgbClr val="374151"/>
                </a:solidFill>
                <a:effectLst/>
                <a:latin typeface="Sitka Subheading Semibold" pitchFamily="2" charset="0"/>
              </a:rPr>
              <a:t>Predominantly seeking assistance with billing questions, contributing to the highest overall percentage.</a:t>
            </a:r>
          </a:p>
          <a:p>
            <a:pPr algn="l">
              <a:buFont typeface="Arial" panose="020B0604020202020204" pitchFamily="34" charset="0"/>
              <a:buChar char="•"/>
            </a:pPr>
            <a:r>
              <a:rPr lang="en-US" sz="2400" b="1" i="1" dirty="0">
                <a:solidFill>
                  <a:srgbClr val="00B050"/>
                </a:solidFill>
                <a:effectLst/>
                <a:latin typeface="Sitka Subheading Semibold" pitchFamily="2" charset="0"/>
              </a:rPr>
              <a:t>Texas (19.79%):</a:t>
            </a:r>
            <a:endParaRPr lang="en-US" sz="2400" b="0" i="1" dirty="0">
              <a:solidFill>
                <a:srgbClr val="00B050"/>
              </a:solidFill>
              <a:effectLst/>
              <a:latin typeface="Sitka Subheading Semibold" pitchFamily="2" charset="0"/>
            </a:endParaRPr>
          </a:p>
          <a:p>
            <a:pPr marL="742950" lvl="1" indent="-285750" algn="l">
              <a:buFont typeface="Arial" panose="020B0604020202020204" pitchFamily="34" charset="0"/>
              <a:buChar char="•"/>
            </a:pPr>
            <a:r>
              <a:rPr lang="en-US" sz="2400" b="0" i="0" dirty="0">
                <a:solidFill>
                  <a:srgbClr val="374151"/>
                </a:solidFill>
                <a:effectLst/>
                <a:latin typeface="Sitka Subheading Semibold" pitchFamily="2" charset="0"/>
              </a:rPr>
              <a:t>Similar to California, customers from Texas frequently inquire about billing-related matters.</a:t>
            </a:r>
          </a:p>
          <a:p>
            <a:endParaRPr lang="en-IN" sz="2400" dirty="0">
              <a:latin typeface="Sitka Subheading Semibold" pitchFamily="2" charset="0"/>
            </a:endParaRPr>
          </a:p>
        </p:txBody>
      </p:sp>
    </p:spTree>
    <p:extLst>
      <p:ext uri="{BB962C8B-B14F-4D97-AF65-F5344CB8AC3E}">
        <p14:creationId xmlns:p14="http://schemas.microsoft.com/office/powerpoint/2010/main" val="23657011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TM04033925[[fn=Droplet]]</Template>
  <TotalTime>315</TotalTime>
  <Words>885</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Segoe UI Variable Text Semibold</vt:lpstr>
      <vt:lpstr>Sitka Display</vt:lpstr>
      <vt:lpstr>Sitka Subheading Semibold</vt:lpstr>
      <vt:lpstr>Sitka Text</vt:lpstr>
      <vt:lpstr>Sitka Text Semibold</vt:lpstr>
      <vt:lpstr>Söhne</vt:lpstr>
      <vt:lpstr>Stencil</vt:lpstr>
      <vt:lpstr>Tw Cen MT</vt:lpstr>
      <vt:lpstr>Droplet</vt:lpstr>
      <vt:lpstr>Summary Report: Customer Service           Analytics</vt:lpstr>
      <vt:lpstr>Customer sentiments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Ishu Prince</cp:lastModifiedBy>
  <cp:revision>14</cp:revision>
  <dcterms:created xsi:type="dcterms:W3CDTF">2024-01-18T17:46:16Z</dcterms:created>
  <dcterms:modified xsi:type="dcterms:W3CDTF">2024-01-20T05:24:33Z</dcterms:modified>
</cp:coreProperties>
</file>