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hanagarwal/Downloads/Expenditure_Lis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hanagarwal/Downloads/Expenditure_Lis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hanagarwal/Udacity/Business%20Analyst%20Nano/SQL%20Project/Query1_Resul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hanagarwal/Downloads/Query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hanagarwal/Downloads/Query3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hanagarwal/Downloads/Query4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hanagarwal/Udacity/Business%20Analyst%20Nano/SQL%20Project/Query4_Resul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7240896"/>
        <c:axId val="1787242592"/>
        <c:axId val="0"/>
      </c:bar3DChart>
      <c:catAx>
        <c:axId val="1787240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Customer</a:t>
                </a:r>
                <a:r>
                  <a:rPr lang="en-US"/>
                  <a:t>  </a:t>
                </a:r>
                <a:r>
                  <a:rPr lang="en-US" b="1"/>
                  <a:t>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242592"/>
        <c:crosses val="autoZero"/>
        <c:auto val="1"/>
        <c:lblAlgn val="ctr"/>
        <c:lblOffset val="100"/>
        <c:noMultiLvlLbl val="0"/>
      </c:catAx>
      <c:valAx>
        <c:axId val="178724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24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7240896"/>
        <c:axId val="1787242592"/>
        <c:axId val="0"/>
      </c:bar3DChart>
      <c:catAx>
        <c:axId val="1787240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Customer</a:t>
                </a:r>
                <a:r>
                  <a:rPr lang="en-US"/>
                  <a:t>  </a:t>
                </a:r>
                <a:r>
                  <a:rPr lang="en-US" b="1"/>
                  <a:t>Name</a:t>
                </a:r>
              </a:p>
            </c:rich>
          </c:tx>
          <c:layout>
            <c:manualLayout>
              <c:xMode val="edge"/>
              <c:yMode val="edge"/>
              <c:x val="0.39773845604196223"/>
              <c:y val="0.86056686821304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242592"/>
        <c:crosses val="autoZero"/>
        <c:auto val="1"/>
        <c:lblAlgn val="ctr"/>
        <c:lblOffset val="100"/>
        <c:noMultiLvlLbl val="0"/>
      </c:catAx>
      <c:valAx>
        <c:axId val="1787242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24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Expenditure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Query1_Result!$B$1</c:f>
              <c:strCache>
                <c:ptCount val="1"/>
                <c:pt idx="0">
                  <c:v>Expenditure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Query1_Result!$A$2:$A$21</c:f>
              <c:strCache>
                <c:ptCount val="20"/>
                <c:pt idx="0">
                  <c:v>Horst Kloss</c:v>
                </c:pt>
                <c:pt idx="1">
                  <c:v>Jose Pavarotti</c:v>
                </c:pt>
                <c:pt idx="2">
                  <c:v>Roland Mendel</c:v>
                </c:pt>
                <c:pt idx="3">
                  <c:v>Patricia McKenna</c:v>
                </c:pt>
                <c:pt idx="4">
                  <c:v>Paula Wilson</c:v>
                </c:pt>
                <c:pt idx="5">
                  <c:v>Mario Pontes</c:v>
                </c:pt>
                <c:pt idx="6">
                  <c:v>Maria Larsson</c:v>
                </c:pt>
                <c:pt idx="7">
                  <c:v>Jean FresniÔøΩre</c:v>
                </c:pt>
                <c:pt idx="8">
                  <c:v>Philip Cramer</c:v>
                </c:pt>
                <c:pt idx="9">
                  <c:v>LÔøΩcia Carvalho</c:v>
                </c:pt>
                <c:pt idx="10">
                  <c:v>Karl Jablonski</c:v>
                </c:pt>
                <c:pt idx="11">
                  <c:v>Peter Franken</c:v>
                </c:pt>
                <c:pt idx="12">
                  <c:v>Christina Berglund</c:v>
                </c:pt>
                <c:pt idx="13">
                  <c:v>Georg Pipps</c:v>
                </c:pt>
                <c:pt idx="14">
                  <c:v>Pascale Cartrain</c:v>
                </c:pt>
                <c:pt idx="15">
                  <c:v>Laurence Lebihan</c:v>
                </c:pt>
                <c:pt idx="16">
                  <c:v>Carlos HernÔøΩndez</c:v>
                </c:pt>
                <c:pt idx="17">
                  <c:v>Elizabeth Lincoln</c:v>
                </c:pt>
                <c:pt idx="18">
                  <c:v>Renate Messner</c:v>
                </c:pt>
                <c:pt idx="19">
                  <c:v>Michael Holz</c:v>
                </c:pt>
              </c:strCache>
            </c:strRef>
          </c:cat>
          <c:val>
            <c:numRef>
              <c:f>Query1_Result!$B$2:$B$21</c:f>
              <c:numCache>
                <c:formatCode>#,##0</c:formatCode>
                <c:ptCount val="20"/>
                <c:pt idx="0">
                  <c:v>117483.39</c:v>
                </c:pt>
                <c:pt idx="1">
                  <c:v>115673.39</c:v>
                </c:pt>
                <c:pt idx="2">
                  <c:v>113236.68</c:v>
                </c:pt>
                <c:pt idx="3">
                  <c:v>57317.39</c:v>
                </c:pt>
                <c:pt idx="4">
                  <c:v>52245.9</c:v>
                </c:pt>
                <c:pt idx="5">
                  <c:v>34101.15</c:v>
                </c:pt>
                <c:pt idx="6">
                  <c:v>32555.55</c:v>
                </c:pt>
                <c:pt idx="7">
                  <c:v>32203.9</c:v>
                </c:pt>
                <c:pt idx="8">
                  <c:v>31745.75</c:v>
                </c:pt>
                <c:pt idx="9">
                  <c:v>30226.1</c:v>
                </c:pt>
                <c:pt idx="10">
                  <c:v>29073.45</c:v>
                </c:pt>
                <c:pt idx="11">
                  <c:v>28722.71</c:v>
                </c:pt>
                <c:pt idx="12">
                  <c:v>26968.15</c:v>
                </c:pt>
                <c:pt idx="13">
                  <c:v>26259.95</c:v>
                </c:pt>
                <c:pt idx="14">
                  <c:v>24704.400000000001</c:v>
                </c:pt>
                <c:pt idx="15">
                  <c:v>23850.95</c:v>
                </c:pt>
                <c:pt idx="16">
                  <c:v>23611.58</c:v>
                </c:pt>
                <c:pt idx="17">
                  <c:v>22607.7</c:v>
                </c:pt>
                <c:pt idx="18">
                  <c:v>21282.02</c:v>
                </c:pt>
                <c:pt idx="19">
                  <c:v>20033.2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D-FB4F-BB8C-45CF48D76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31663776"/>
        <c:axId val="1692918752"/>
      </c:barChart>
      <c:catAx>
        <c:axId val="183166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Customer</a:t>
                </a:r>
                <a:r>
                  <a:rPr lang="en-US" b="1" baseline="0"/>
                  <a:t> Name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918752"/>
        <c:crosses val="autoZero"/>
        <c:auto val="1"/>
        <c:lblAlgn val="ctr"/>
        <c:lblOffset val="100"/>
        <c:noMultiLvlLbl val="0"/>
      </c:catAx>
      <c:valAx>
        <c:axId val="169291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66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[Query2.csv]Sheet1!PivotTable5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tx1"/>
                </a:solidFill>
              </a:rPr>
              <a:t>Distribution of Sales of Courier Services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Argentina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3"/>
                <c:pt idx="0">
                  <c:v>1210.3</c:v>
                </c:pt>
                <c:pt idx="1">
                  <c:v>1816.2</c:v>
                </c:pt>
                <c:pt idx="2">
                  <c:v>5092.6000000000004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C-EB40-8B0E-D1217B2D096C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Austria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3"/>
                <c:pt idx="0">
                  <c:v>46566.45</c:v>
                </c:pt>
                <c:pt idx="1">
                  <c:v>45125.33</c:v>
                </c:pt>
                <c:pt idx="2">
                  <c:v>47804.850000000006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C-EB40-8B0E-D1217B2D096C}"/>
            </c:ext>
          </c:extLst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Belgium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3"/>
                <c:pt idx="0">
                  <c:v>11592.8</c:v>
                </c:pt>
                <c:pt idx="1">
                  <c:v>5370.18</c:v>
                </c:pt>
                <c:pt idx="2">
                  <c:v>18172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0C-EB40-8B0E-D1217B2D096C}"/>
            </c:ext>
          </c:extLst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Brazil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3"/>
                <c:pt idx="0">
                  <c:v>17434.920000000002</c:v>
                </c:pt>
                <c:pt idx="1">
                  <c:v>38308.329999999994</c:v>
                </c:pt>
                <c:pt idx="2">
                  <c:v>59225.229999999996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0C-EB40-8B0E-D1217B2D096C}"/>
            </c:ext>
          </c:extLst>
        </c:ser>
        <c:ser>
          <c:idx val="4"/>
          <c:order val="4"/>
          <c:tx>
            <c:strRef>
              <c:f>Sheet1!$F$1:$F$2</c:f>
              <c:strCache>
                <c:ptCount val="1"/>
                <c:pt idx="0">
                  <c:v>Canada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3"/>
                <c:pt idx="0">
                  <c:v>20605.5</c:v>
                </c:pt>
                <c:pt idx="1">
                  <c:v>5777.8</c:v>
                </c:pt>
                <c:pt idx="2">
                  <c:v>28950.799999999999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0C-EB40-8B0E-D1217B2D096C}"/>
            </c:ext>
          </c:extLst>
        </c:ser>
        <c:ser>
          <c:idx val="5"/>
          <c:order val="5"/>
          <c:tx>
            <c:strRef>
              <c:f>Sheet1!$G$1:$G$2</c:f>
              <c:strCache>
                <c:ptCount val="1"/>
                <c:pt idx="0">
                  <c:v>Denmark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Sheet1!$G$3:$G$6</c:f>
              <c:numCache>
                <c:formatCode>General</c:formatCode>
                <c:ptCount val="3"/>
                <c:pt idx="0">
                  <c:v>18874</c:v>
                </c:pt>
                <c:pt idx="1">
                  <c:v>6777.7</c:v>
                </c:pt>
                <c:pt idx="2">
                  <c:v>9130.5499999999993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80C-EB40-8B0E-D1217B2D096C}"/>
            </c:ext>
          </c:extLst>
        </c:ser>
        <c:ser>
          <c:idx val="6"/>
          <c:order val="6"/>
          <c:tx>
            <c:strRef>
              <c:f>Sheet1!$H$1:$H$2</c:f>
              <c:strCache>
                <c:ptCount val="1"/>
                <c:pt idx="0">
                  <c:v>Finland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Sheet1!$H$3:$H$6</c:f>
              <c:numCache>
                <c:formatCode>General</c:formatCode>
                <c:ptCount val="3"/>
                <c:pt idx="0">
                  <c:v>5171.3500000000004</c:v>
                </c:pt>
                <c:pt idx="1">
                  <c:v>6246.9</c:v>
                </c:pt>
                <c:pt idx="2">
                  <c:v>8360.2000000000007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80C-EB40-8B0E-D1217B2D096C}"/>
            </c:ext>
          </c:extLst>
        </c:ser>
        <c:ser>
          <c:idx val="7"/>
          <c:order val="7"/>
          <c:tx>
            <c:strRef>
              <c:f>Sheet1!$I$1:$I$2</c:f>
              <c:strCache>
                <c:ptCount val="1"/>
                <c:pt idx="0">
                  <c:v>France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Sheet1!$I$3:$I$6</c:f>
              <c:numCache>
                <c:formatCode>General</c:formatCode>
                <c:ptCount val="3"/>
                <c:pt idx="0">
                  <c:v>29968.400000000001</c:v>
                </c:pt>
                <c:pt idx="1">
                  <c:v>22080.3</c:v>
                </c:pt>
                <c:pt idx="2">
                  <c:v>33450.060000000005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80C-EB40-8B0E-D1217B2D096C}"/>
            </c:ext>
          </c:extLst>
        </c:ser>
        <c:ser>
          <c:idx val="8"/>
          <c:order val="8"/>
          <c:tx>
            <c:strRef>
              <c:f>Sheet1!$J$1:$J$2</c:f>
              <c:strCache>
                <c:ptCount val="1"/>
                <c:pt idx="0">
                  <c:v>Germany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Sheet1!$J$3:$J$6</c:f>
              <c:numCache>
                <c:formatCode>General</c:formatCode>
                <c:ptCount val="3"/>
                <c:pt idx="0">
                  <c:v>55359.200000000004</c:v>
                </c:pt>
                <c:pt idx="1">
                  <c:v>101944.19999999998</c:v>
                </c:pt>
                <c:pt idx="2">
                  <c:v>87337.23000000001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0C-EB40-8B0E-D1217B2D096C}"/>
            </c:ext>
          </c:extLst>
        </c:ser>
        <c:ser>
          <c:idx val="9"/>
          <c:order val="9"/>
          <c:tx>
            <c:strRef>
              <c:f>Sheet1!$K$1:$K$2</c:f>
              <c:strCache>
                <c:ptCount val="1"/>
                <c:pt idx="0">
                  <c:v>Ireland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Sheet1!$K$3:$K$6</c:f>
              <c:numCache>
                <c:formatCode>General</c:formatCode>
                <c:ptCount val="3"/>
                <c:pt idx="0">
                  <c:v>11743.55</c:v>
                </c:pt>
                <c:pt idx="1">
                  <c:v>8357.6</c:v>
                </c:pt>
                <c:pt idx="2">
                  <c:v>37216.239999999998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80C-EB40-8B0E-D1217B2D096C}"/>
            </c:ext>
          </c:extLst>
        </c:ser>
        <c:ser>
          <c:idx val="10"/>
          <c:order val="10"/>
          <c:tx>
            <c:strRef>
              <c:f>Sheet1!$L$1:$L$2</c:f>
              <c:strCache>
                <c:ptCount val="1"/>
                <c:pt idx="0">
                  <c:v>Italy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Sheet1!$L$3:$L$6</c:f>
              <c:numCache>
                <c:formatCode>General</c:formatCode>
                <c:ptCount val="3"/>
                <c:pt idx="0">
                  <c:v>4478.45</c:v>
                </c:pt>
                <c:pt idx="1">
                  <c:v>8213.5</c:v>
                </c:pt>
                <c:pt idx="2">
                  <c:v>4013.2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80C-EB40-8B0E-D1217B2D096C}"/>
            </c:ext>
          </c:extLst>
        </c:ser>
        <c:ser>
          <c:idx val="11"/>
          <c:order val="11"/>
          <c:tx>
            <c:strRef>
              <c:f>Sheet1!$M$1:$M$2</c:f>
              <c:strCache>
                <c:ptCount val="1"/>
                <c:pt idx="0">
                  <c:v>Mexico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Sheet1!$M$3:$M$6</c:f>
              <c:numCache>
                <c:formatCode>General</c:formatCode>
                <c:ptCount val="3"/>
                <c:pt idx="0">
                  <c:v>10213.050000000001</c:v>
                </c:pt>
                <c:pt idx="1">
                  <c:v>4333.8</c:v>
                </c:pt>
                <c:pt idx="2">
                  <c:v>9526.6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80C-EB40-8B0E-D1217B2D096C}"/>
            </c:ext>
          </c:extLst>
        </c:ser>
        <c:ser>
          <c:idx val="12"/>
          <c:order val="12"/>
          <c:tx>
            <c:strRef>
              <c:f>Sheet1!$N$1:$N$2</c:f>
              <c:strCache>
                <c:ptCount val="1"/>
                <c:pt idx="0">
                  <c:v>Norway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Sheet1!$N$3:$N$6</c:f>
              <c:numCache>
                <c:formatCode>General</c:formatCode>
                <c:ptCount val="3"/>
                <c:pt idx="0">
                  <c:v>500</c:v>
                </c:pt>
                <c:pt idx="1">
                  <c:v>200</c:v>
                </c:pt>
                <c:pt idx="2">
                  <c:v>5035.1499999999996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80C-EB40-8B0E-D1217B2D096C}"/>
            </c:ext>
          </c:extLst>
        </c:ser>
        <c:ser>
          <c:idx val="13"/>
          <c:order val="13"/>
          <c:tx>
            <c:strRef>
              <c:f>Sheet1!$O$1:$O$2</c:f>
              <c:strCache>
                <c:ptCount val="1"/>
                <c:pt idx="0">
                  <c:v>Poland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Sheet1!$O$3:$O$6</c:f>
              <c:numCache>
                <c:formatCode>General</c:formatCode>
                <c:ptCount val="3"/>
                <c:pt idx="0">
                  <c:v>1446.35</c:v>
                </c:pt>
                <c:pt idx="1">
                  <c:v>591.6</c:v>
                </c:pt>
                <c:pt idx="2">
                  <c:v>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80C-EB40-8B0E-D1217B2D096C}"/>
            </c:ext>
          </c:extLst>
        </c:ser>
        <c:ser>
          <c:idx val="14"/>
          <c:order val="14"/>
          <c:tx>
            <c:strRef>
              <c:f>Sheet1!$P$1:$P$2</c:f>
              <c:strCache>
                <c:ptCount val="1"/>
                <c:pt idx="0">
                  <c:v>Portugal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Sheet1!$P$3:$P$6</c:f>
              <c:numCache>
                <c:formatCode>General</c:formatCode>
                <c:ptCount val="3"/>
                <c:pt idx="0">
                  <c:v>5898.25</c:v>
                </c:pt>
                <c:pt idx="1">
                  <c:v>1099.7</c:v>
                </c:pt>
                <c:pt idx="2">
                  <c:v>5470.7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80C-EB40-8B0E-D1217B2D096C}"/>
            </c:ext>
          </c:extLst>
        </c:ser>
        <c:ser>
          <c:idx val="15"/>
          <c:order val="15"/>
          <c:tx>
            <c:strRef>
              <c:f>Sheet1!$Q$1:$Q$2</c:f>
              <c:strCache>
                <c:ptCount val="1"/>
                <c:pt idx="0">
                  <c:v>Spain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Sheet1!$Q$3:$Q$6</c:f>
              <c:numCache>
                <c:formatCode>General</c:formatCode>
                <c:ptCount val="3"/>
                <c:pt idx="0">
                  <c:v>6609.8</c:v>
                </c:pt>
                <c:pt idx="1">
                  <c:v>2978.6</c:v>
                </c:pt>
                <c:pt idx="2">
                  <c:v>9843.4900000000016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80C-EB40-8B0E-D1217B2D096C}"/>
            </c:ext>
          </c:extLst>
        </c:ser>
        <c:ser>
          <c:idx val="16"/>
          <c:order val="16"/>
          <c:tx>
            <c:strRef>
              <c:f>Sheet1!$R$1:$R$2</c:f>
              <c:strCache>
                <c:ptCount val="1"/>
                <c:pt idx="0">
                  <c:v>Sweden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Sheet1!$R$3:$R$6</c:f>
              <c:numCache>
                <c:formatCode>General</c:formatCode>
                <c:ptCount val="3"/>
                <c:pt idx="0">
                  <c:v>15555.050000000001</c:v>
                </c:pt>
                <c:pt idx="1">
                  <c:v>16471</c:v>
                </c:pt>
                <c:pt idx="2">
                  <c:v>27497.65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80C-EB40-8B0E-D1217B2D096C}"/>
            </c:ext>
          </c:extLst>
        </c:ser>
        <c:ser>
          <c:idx val="17"/>
          <c:order val="17"/>
          <c:tx>
            <c:strRef>
              <c:f>Sheet1!$S$1:$S$2</c:f>
              <c:strCache>
                <c:ptCount val="1"/>
                <c:pt idx="0">
                  <c:v>Switzerland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Sheet1!$S$3:$S$6</c:f>
              <c:numCache>
                <c:formatCode>General</c:formatCode>
                <c:ptCount val="3"/>
                <c:pt idx="0">
                  <c:v>14096.259999999998</c:v>
                </c:pt>
                <c:pt idx="1">
                  <c:v>6356.2</c:v>
                </c:pt>
                <c:pt idx="2">
                  <c:v>12467.04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80C-EB40-8B0E-D1217B2D096C}"/>
            </c:ext>
          </c:extLst>
        </c:ser>
        <c:ser>
          <c:idx val="18"/>
          <c:order val="18"/>
          <c:tx>
            <c:strRef>
              <c:f>Sheet1!$T$1:$T$2</c:f>
              <c:strCache>
                <c:ptCount val="1"/>
                <c:pt idx="0">
                  <c:v>UK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Sheet1!$T$3:$T$6</c:f>
              <c:numCache>
                <c:formatCode>General</c:formatCode>
                <c:ptCount val="3"/>
                <c:pt idx="0">
                  <c:v>19790.400000000001</c:v>
                </c:pt>
                <c:pt idx="1">
                  <c:v>13145.61</c:v>
                </c:pt>
                <c:pt idx="2">
                  <c:v>27680.5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80C-EB40-8B0E-D1217B2D096C}"/>
            </c:ext>
          </c:extLst>
        </c:ser>
        <c:ser>
          <c:idx val="19"/>
          <c:order val="19"/>
          <c:tx>
            <c:strRef>
              <c:f>Sheet1!$U$1:$U$2</c:f>
              <c:strCache>
                <c:ptCount val="1"/>
                <c:pt idx="0">
                  <c:v>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Sheet1!$U$3:$U$6</c:f>
              <c:numCache>
                <c:formatCode>General</c:formatCode>
                <c:ptCount val="3"/>
                <c:pt idx="0">
                  <c:v>96295.94</c:v>
                </c:pt>
                <c:pt idx="1">
                  <c:v>56867.55</c:v>
                </c:pt>
                <c:pt idx="2">
                  <c:v>110403.48999999999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80C-EB40-8B0E-D1217B2D096C}"/>
            </c:ext>
          </c:extLst>
        </c:ser>
        <c:ser>
          <c:idx val="20"/>
          <c:order val="20"/>
          <c:tx>
            <c:strRef>
              <c:f>Sheet1!$V$1:$V$2</c:f>
              <c:strCache>
                <c:ptCount val="1"/>
                <c:pt idx="0">
                  <c:v>Venezuela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3"/>
                <c:pt idx="0">
                  <c:v>Federal Shipping</c:v>
                </c:pt>
                <c:pt idx="1">
                  <c:v>Speedy Express</c:v>
                </c:pt>
                <c:pt idx="2">
                  <c:v>United Package</c:v>
                </c:pt>
              </c:strCache>
            </c:strRef>
          </c:cat>
          <c:val>
            <c:numRef>
              <c:f>Sheet1!$V$3:$V$6</c:f>
              <c:numCache>
                <c:formatCode>General</c:formatCode>
                <c:ptCount val="3"/>
                <c:pt idx="0">
                  <c:v>14340.8</c:v>
                </c:pt>
                <c:pt idx="1">
                  <c:v>21921.09</c:v>
                </c:pt>
                <c:pt idx="2">
                  <c:v>24553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80C-EB40-8B0E-D1217B2D0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24965712"/>
        <c:axId val="1900674608"/>
      </c:barChart>
      <c:catAx>
        <c:axId val="1424965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Courier Company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674608"/>
        <c:crosses val="autoZero"/>
        <c:auto val="1"/>
        <c:lblAlgn val="ctr"/>
        <c:lblOffset val="100"/>
        <c:noMultiLvlLbl val="0"/>
      </c:catAx>
      <c:valAx>
        <c:axId val="190067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96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Suppliers</a:t>
            </a:r>
            <a:r>
              <a:rPr lang="en-US" b="1" baseline="0"/>
              <a:t> Total Goods With Total Sales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Query3!$B$1</c:f>
              <c:strCache>
                <c:ptCount val="1"/>
                <c:pt idx="0">
                  <c:v>Totalcost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Query3!$A$2:$A$30</c:f>
              <c:strCache>
                <c:ptCount val="29"/>
                <c:pt idx="0">
                  <c:v>Plutzer LebensmittelgroÔøΩmÔøΩrkte AG</c:v>
                </c:pt>
                <c:pt idx="1">
                  <c:v>Aux joyeux ecclÔøΩsiastiques</c:v>
                </c:pt>
                <c:pt idx="2">
                  <c:v>Svensk SjÔøΩfÔøΩda AB</c:v>
                </c:pt>
                <c:pt idx="3">
                  <c:v>Gai pÔøΩturage</c:v>
                </c:pt>
                <c:pt idx="4">
                  <c:v>Pavlova, Ltd.</c:v>
                </c:pt>
                <c:pt idx="5">
                  <c:v>New Orleans Cajun Delights</c:v>
                </c:pt>
                <c:pt idx="6">
                  <c:v>Cooperativa de Quesos 'Las Cabras'</c:v>
                </c:pt>
                <c:pt idx="7">
                  <c:v>Specialty Biscuits, Ltd.</c:v>
                </c:pt>
                <c:pt idx="8">
                  <c:v>ForÔøΩts d'ÔøΩrables</c:v>
                </c:pt>
                <c:pt idx="9">
                  <c:v>Tokyo Traders</c:v>
                </c:pt>
                <c:pt idx="10">
                  <c:v>Grandma Kelly's Homestead</c:v>
                </c:pt>
                <c:pt idx="11">
                  <c:v>Heli SÔøΩÔøΩwaren GmbH &amp; Co. KG</c:v>
                </c:pt>
                <c:pt idx="12">
                  <c:v>Karkki Oy</c:v>
                </c:pt>
                <c:pt idx="13">
                  <c:v>New England Seafood Cannery</c:v>
                </c:pt>
                <c:pt idx="14">
                  <c:v>Formaggi Fortini s.r.l.</c:v>
                </c:pt>
                <c:pt idx="15">
                  <c:v>Ma Maison</c:v>
                </c:pt>
                <c:pt idx="16">
                  <c:v>PB KnÔøΩckebrÔøΩd AB</c:v>
                </c:pt>
                <c:pt idx="17">
                  <c:v>Bigfoot Breweries</c:v>
                </c:pt>
                <c:pt idx="18">
                  <c:v>Exotic Liquids</c:v>
                </c:pt>
                <c:pt idx="19">
                  <c:v>Leka Trading</c:v>
                </c:pt>
                <c:pt idx="20">
                  <c:v>Pasta Buttini s.r.l.</c:v>
                </c:pt>
                <c:pt idx="21">
                  <c:v>Lyngbysild</c:v>
                </c:pt>
                <c:pt idx="22">
                  <c:v>Norske Meierier</c:v>
                </c:pt>
                <c:pt idx="23">
                  <c:v>Mayumi's</c:v>
                </c:pt>
                <c:pt idx="24">
                  <c:v>Zaanse Snoepfabriek</c:v>
                </c:pt>
                <c:pt idx="25">
                  <c:v>G'day, Mate</c:v>
                </c:pt>
                <c:pt idx="26">
                  <c:v>Escargots Nouveaux</c:v>
                </c:pt>
                <c:pt idx="27">
                  <c:v>Nord-Ost-Fisch Handelsgesellschaft mbH</c:v>
                </c:pt>
                <c:pt idx="28">
                  <c:v>Refrescos Americanas LTDA</c:v>
                </c:pt>
              </c:strCache>
            </c:strRef>
          </c:cat>
          <c:val>
            <c:numRef>
              <c:f>Query3!$B$2:$B$30</c:f>
              <c:numCache>
                <c:formatCode>General</c:formatCode>
                <c:ptCount val="29"/>
                <c:pt idx="0">
                  <c:v>5961.85</c:v>
                </c:pt>
                <c:pt idx="1">
                  <c:v>5721.5</c:v>
                </c:pt>
                <c:pt idx="2">
                  <c:v>5229</c:v>
                </c:pt>
                <c:pt idx="3">
                  <c:v>4991</c:v>
                </c:pt>
                <c:pt idx="4">
                  <c:v>4559.6499999999996</c:v>
                </c:pt>
                <c:pt idx="5">
                  <c:v>4533.8</c:v>
                </c:pt>
                <c:pt idx="6">
                  <c:v>4360</c:v>
                </c:pt>
                <c:pt idx="7">
                  <c:v>4100</c:v>
                </c:pt>
                <c:pt idx="8">
                  <c:v>4058.6</c:v>
                </c:pt>
                <c:pt idx="9">
                  <c:v>4014</c:v>
                </c:pt>
                <c:pt idx="10">
                  <c:v>3690</c:v>
                </c:pt>
                <c:pt idx="11">
                  <c:v>3683.55</c:v>
                </c:pt>
                <c:pt idx="12">
                  <c:v>3482.25</c:v>
                </c:pt>
                <c:pt idx="13">
                  <c:v>3083.45</c:v>
                </c:pt>
                <c:pt idx="14">
                  <c:v>2930.2</c:v>
                </c:pt>
                <c:pt idx="15">
                  <c:v>2916.45</c:v>
                </c:pt>
                <c:pt idx="16">
                  <c:v>2733</c:v>
                </c:pt>
                <c:pt idx="17">
                  <c:v>2642</c:v>
                </c:pt>
                <c:pt idx="18">
                  <c:v>2615</c:v>
                </c:pt>
                <c:pt idx="19">
                  <c:v>2131.15</c:v>
                </c:pt>
                <c:pt idx="20">
                  <c:v>1880</c:v>
                </c:pt>
                <c:pt idx="21">
                  <c:v>1852.5</c:v>
                </c:pt>
                <c:pt idx="22">
                  <c:v>1775</c:v>
                </c:pt>
                <c:pt idx="23">
                  <c:v>1562.25</c:v>
                </c:pt>
                <c:pt idx="24">
                  <c:v>1425.75</c:v>
                </c:pt>
                <c:pt idx="25">
                  <c:v>1326</c:v>
                </c:pt>
                <c:pt idx="26">
                  <c:v>821.5</c:v>
                </c:pt>
                <c:pt idx="27">
                  <c:v>258.89999999999998</c:v>
                </c:pt>
                <c:pt idx="28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16-694E-B512-E7463683431F}"/>
            </c:ext>
          </c:extLst>
        </c:ser>
        <c:ser>
          <c:idx val="1"/>
          <c:order val="1"/>
          <c:tx>
            <c:strRef>
              <c:f>Query3!$C$1</c:f>
              <c:strCache>
                <c:ptCount val="1"/>
                <c:pt idx="0">
                  <c:v>Totalunit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Query3!$A$2:$A$30</c:f>
              <c:strCache>
                <c:ptCount val="29"/>
                <c:pt idx="0">
                  <c:v>Plutzer LebensmittelgroÔøΩmÔøΩrkte AG</c:v>
                </c:pt>
                <c:pt idx="1">
                  <c:v>Aux joyeux ecclÔøΩsiastiques</c:v>
                </c:pt>
                <c:pt idx="2">
                  <c:v>Svensk SjÔøΩfÔøΩda AB</c:v>
                </c:pt>
                <c:pt idx="3">
                  <c:v>Gai pÔøΩturage</c:v>
                </c:pt>
                <c:pt idx="4">
                  <c:v>Pavlova, Ltd.</c:v>
                </c:pt>
                <c:pt idx="5">
                  <c:v>New Orleans Cajun Delights</c:v>
                </c:pt>
                <c:pt idx="6">
                  <c:v>Cooperativa de Quesos 'Las Cabras'</c:v>
                </c:pt>
                <c:pt idx="7">
                  <c:v>Specialty Biscuits, Ltd.</c:v>
                </c:pt>
                <c:pt idx="8">
                  <c:v>ForÔøΩts d'ÔøΩrables</c:v>
                </c:pt>
                <c:pt idx="9">
                  <c:v>Tokyo Traders</c:v>
                </c:pt>
                <c:pt idx="10">
                  <c:v>Grandma Kelly's Homestead</c:v>
                </c:pt>
                <c:pt idx="11">
                  <c:v>Heli SÔøΩÔøΩwaren GmbH &amp; Co. KG</c:v>
                </c:pt>
                <c:pt idx="12">
                  <c:v>Karkki Oy</c:v>
                </c:pt>
                <c:pt idx="13">
                  <c:v>New England Seafood Cannery</c:v>
                </c:pt>
                <c:pt idx="14">
                  <c:v>Formaggi Fortini s.r.l.</c:v>
                </c:pt>
                <c:pt idx="15">
                  <c:v>Ma Maison</c:v>
                </c:pt>
                <c:pt idx="16">
                  <c:v>PB KnÔøΩckebrÔøΩd AB</c:v>
                </c:pt>
                <c:pt idx="17">
                  <c:v>Bigfoot Breweries</c:v>
                </c:pt>
                <c:pt idx="18">
                  <c:v>Exotic Liquids</c:v>
                </c:pt>
                <c:pt idx="19">
                  <c:v>Leka Trading</c:v>
                </c:pt>
                <c:pt idx="20">
                  <c:v>Pasta Buttini s.r.l.</c:v>
                </c:pt>
                <c:pt idx="21">
                  <c:v>Lyngbysild</c:v>
                </c:pt>
                <c:pt idx="22">
                  <c:v>Norske Meierier</c:v>
                </c:pt>
                <c:pt idx="23">
                  <c:v>Mayumi's</c:v>
                </c:pt>
                <c:pt idx="24">
                  <c:v>Zaanse Snoepfabriek</c:v>
                </c:pt>
                <c:pt idx="25">
                  <c:v>G'day, Mate</c:v>
                </c:pt>
                <c:pt idx="26">
                  <c:v>Escargots Nouveaux</c:v>
                </c:pt>
                <c:pt idx="27">
                  <c:v>Nord-Ost-Fisch Handelsgesellschaft mbH</c:v>
                </c:pt>
                <c:pt idx="28">
                  <c:v>Refrescos Americanas LTDA</c:v>
                </c:pt>
              </c:strCache>
            </c:strRef>
          </c:cat>
          <c:val>
            <c:numRef>
              <c:f>Query3!$C$2:$C$30</c:f>
              <c:numCache>
                <c:formatCode>General</c:formatCode>
                <c:ptCount val="29"/>
                <c:pt idx="0">
                  <c:v>285</c:v>
                </c:pt>
                <c:pt idx="1">
                  <c:v>86</c:v>
                </c:pt>
                <c:pt idx="2">
                  <c:v>274</c:v>
                </c:pt>
                <c:pt idx="3">
                  <c:v>98</c:v>
                </c:pt>
                <c:pt idx="4">
                  <c:v>120</c:v>
                </c:pt>
                <c:pt idx="5">
                  <c:v>233</c:v>
                </c:pt>
                <c:pt idx="6">
                  <c:v>138</c:v>
                </c:pt>
                <c:pt idx="7">
                  <c:v>124</c:v>
                </c:pt>
                <c:pt idx="8">
                  <c:v>130</c:v>
                </c:pt>
                <c:pt idx="9">
                  <c:v>84</c:v>
                </c:pt>
                <c:pt idx="10">
                  <c:v>141</c:v>
                </c:pt>
                <c:pt idx="11">
                  <c:v>140</c:v>
                </c:pt>
                <c:pt idx="12">
                  <c:v>192</c:v>
                </c:pt>
                <c:pt idx="13">
                  <c:v>208</c:v>
                </c:pt>
                <c:pt idx="14">
                  <c:v>133</c:v>
                </c:pt>
                <c:pt idx="15">
                  <c:v>136</c:v>
                </c:pt>
                <c:pt idx="16">
                  <c:v>165</c:v>
                </c:pt>
                <c:pt idx="17">
                  <c:v>183</c:v>
                </c:pt>
                <c:pt idx="18">
                  <c:v>179</c:v>
                </c:pt>
                <c:pt idx="19">
                  <c:v>80</c:v>
                </c:pt>
                <c:pt idx="20">
                  <c:v>67</c:v>
                </c:pt>
                <c:pt idx="21">
                  <c:v>170</c:v>
                </c:pt>
                <c:pt idx="22">
                  <c:v>164</c:v>
                </c:pt>
                <c:pt idx="23">
                  <c:v>98</c:v>
                </c:pt>
                <c:pt idx="24">
                  <c:v>121</c:v>
                </c:pt>
                <c:pt idx="25">
                  <c:v>58</c:v>
                </c:pt>
                <c:pt idx="26">
                  <c:v>62</c:v>
                </c:pt>
                <c:pt idx="27">
                  <c:v>10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16-694E-B512-E74636834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29723888"/>
        <c:axId val="1914319680"/>
      </c:barChart>
      <c:catAx>
        <c:axId val="182972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Sup[plier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319680"/>
        <c:crosses val="autoZero"/>
        <c:auto val="1"/>
        <c:lblAlgn val="ctr"/>
        <c:lblOffset val="100"/>
        <c:noMultiLvlLbl val="0"/>
      </c:catAx>
      <c:valAx>
        <c:axId val="191431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Sales</a:t>
                </a:r>
                <a:r>
                  <a:rPr lang="en-US" b="1" baseline="0" dirty="0"/>
                  <a:t> and Unit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72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hold</a:t>
            </a:r>
            <a:r>
              <a:rPr lang="en-US" baseline="0" dirty="0"/>
              <a:t> of countries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Query4_Result!$B$1</c:f>
              <c:strCache>
                <c:ptCount val="1"/>
                <c:pt idx="0">
                  <c:v>CountValue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CC-C143-A02C-E2817EE013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CC-C143-A02C-E2817EE013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CC-C143-A02C-E2817EE013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CC-C143-A02C-E2817EE013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0CC-C143-A02C-E2817EE0131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Query4_Result!$A$2:$A$6</c:f>
              <c:strCache>
                <c:ptCount val="5"/>
                <c:pt idx="0">
                  <c:v>Finland</c:v>
                </c:pt>
                <c:pt idx="1">
                  <c:v>France</c:v>
                </c:pt>
                <c:pt idx="2">
                  <c:v>Italy</c:v>
                </c:pt>
                <c:pt idx="3">
                  <c:v>UK</c:v>
                </c:pt>
                <c:pt idx="4">
                  <c:v>USA</c:v>
                </c:pt>
              </c:strCache>
            </c:strRef>
          </c:cat>
          <c:val>
            <c:numRef>
              <c:f>Query4_Result!$B$2:$B$6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CC-C143-A02C-E2817EE0131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his query will list out the top-20 customers who have spent the most of the money on the shopping till now.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result of this query is shown in the graph with the expenditures of the customer listed at y-axis and the names of the customers are listed at x-axis. The graph tell us the name of the top 20 customers who have spent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 most.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List of top-20 customers who spent the most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2645FDA-5D52-834D-9B98-0F8724507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212654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2645FDA-5D52-834D-9B98-0F8724507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716269"/>
              </p:ext>
            </p:extLst>
          </p:nvPr>
        </p:nvGraphicFramePr>
        <p:xfrm>
          <a:off x="616956" y="1418450"/>
          <a:ext cx="4288044" cy="328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08129B-4D30-1948-B048-100767F2C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285977"/>
              </p:ext>
            </p:extLst>
          </p:nvPr>
        </p:nvGraphicFramePr>
        <p:xfrm>
          <a:off x="354301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Distribution of sales of a courier in different countries.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n this query we have listed out the sales by the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countries</a:t>
            </a:r>
            <a:r>
              <a:rPr lang="en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and then for the visualization we have shown the graph in which we have the co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rier</a:t>
            </a:r>
            <a:r>
              <a:rPr lang="en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services at the horizontal axis  in which the sales by all different countries are shown.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Distribution of sales of a courier in different countries.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29958FA-5C1C-7D41-97DE-07F124B20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25837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n this query we are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lisiting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 out the suppliers with their total sales and unit quantity of each item.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graph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visuali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z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the supplier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on the y-axis and the sales and total unit of product on the x-axis. The bar of the graph shows the sales amount along with the total units of the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pr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oduct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that supplier have.</a:t>
            </a: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 of suppliers with their total sales and unit price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D50CD5-365B-BB4E-915F-4002511DC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746085"/>
              </p:ext>
            </p:extLst>
          </p:nvPr>
        </p:nvGraphicFramePr>
        <p:xfrm>
          <a:off x="217252" y="1418449"/>
          <a:ext cx="4687748" cy="307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latin typeface="Open Sans"/>
                <a:ea typeface="Open Sans"/>
                <a:cs typeface="Open Sans"/>
                <a:sym typeface="Open Sans"/>
              </a:rPr>
              <a:t>In this query we have listed out the countries for which a particular employee takes an order for a particular product.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latin typeface="Open Sans"/>
                <a:ea typeface="Open Sans"/>
                <a:cs typeface="Open Sans"/>
                <a:sym typeface="Open Sans"/>
              </a:rPr>
              <a:t>We have used the sub-query in this query in which first we are getting the </a:t>
            </a:r>
            <a:r>
              <a:rPr lang="en-US" sz="1300" dirty="0" err="1">
                <a:latin typeface="Open Sans"/>
                <a:ea typeface="Open Sans"/>
                <a:cs typeface="Open Sans"/>
                <a:sym typeface="Open Sans"/>
              </a:rPr>
              <a:t>orderID’s</a:t>
            </a:r>
            <a:r>
              <a:rPr lang="en-US" sz="1300" dirty="0">
                <a:latin typeface="Open Sans"/>
                <a:ea typeface="Open Sans"/>
                <a:cs typeface="Open Sans"/>
                <a:sym typeface="Open Sans"/>
              </a:rPr>
              <a:t> of the orders for that particular product and then from the outer query we are getting the country of the customers of those orders whose </a:t>
            </a:r>
            <a:r>
              <a:rPr lang="en-US" sz="1300" dirty="0" err="1">
                <a:latin typeface="Open Sans"/>
                <a:ea typeface="Open Sans"/>
                <a:cs typeface="Open Sans"/>
                <a:sym typeface="Open Sans"/>
              </a:rPr>
              <a:t>ordersIDs</a:t>
            </a:r>
            <a:r>
              <a:rPr lang="en-US" sz="1300" dirty="0">
                <a:latin typeface="Open Sans"/>
                <a:ea typeface="Open Sans"/>
                <a:cs typeface="Open Sans"/>
                <a:sym typeface="Open Sans"/>
              </a:rPr>
              <a:t> are present in the result of sub-query. In the graph we have shown the countries hold by percentage wise.</a:t>
            </a: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 of countries from where a particular employee takes an order for a particular product.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C5D934-08BF-3146-AEC6-E1A6423B0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396946"/>
              </p:ext>
            </p:extLst>
          </p:nvPr>
        </p:nvGraphicFramePr>
        <p:xfrm>
          <a:off x="354300" y="1418450"/>
          <a:ext cx="48039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D7AEE-2483-5B42-8ECD-9BFBC28AD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529163"/>
              </p:ext>
            </p:extLst>
          </p:nvPr>
        </p:nvGraphicFramePr>
        <p:xfrm>
          <a:off x="354300" y="1418448"/>
          <a:ext cx="4803900" cy="307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363</Words>
  <Application>Microsoft Macintosh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List of top-20 customers who spent the most</vt:lpstr>
      <vt:lpstr>Distribution of sales of a courier in different countries.</vt:lpstr>
      <vt:lpstr>List of suppliers with their total sales and unit price</vt:lpstr>
      <vt:lpstr>List of countries from where a particular employee takes an order for a particular product.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Agarwal, Ishan</cp:lastModifiedBy>
  <cp:revision>9</cp:revision>
  <dcterms:modified xsi:type="dcterms:W3CDTF">2018-03-20T21:42:56Z</dcterms:modified>
</cp:coreProperties>
</file>