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3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6" name=""/>
        <p:cNvGrpSpPr/>
        <p:nvPr/>
      </p:nvGrpSpPr>
      <p:grpSpPr>
        <a:xfrm>
          <a:off x="0" y="0"/>
          <a:ext cx="0" cy="0"/>
          <a:chOff x="0" y="0"/>
          <a:chExt cx="0" cy="0"/>
        </a:xfrm>
      </p:grpSpPr>
      <p:sp>
        <p:nvSpPr>
          <p:cNvPr id="1048617" name="Holder 2"/>
          <p:cNvSpPr>
            <a:spLocks noGrp="1"/>
          </p:cNvSpPr>
          <p:nvPr>
            <p:ph type="ctrTitle"/>
          </p:nvPr>
        </p:nvSpPr>
        <p:spPr>
          <a:xfrm>
            <a:off x="914400" y="2125980"/>
            <a:ext cx="10363200" cy="406401"/>
          </a:xfrm>
          <a:prstGeom prst="rect"/>
        </p:spPr>
        <p:txBody>
          <a:bodyPr bIns="0" lIns="0" rIns="0" tIns="0" wrap="square">
            <a:spAutoFit/>
          </a:bodyPr>
          <a:p/>
        </p:txBody>
      </p:sp>
      <p:sp>
        <p:nvSpPr>
          <p:cNvPr id="1048618"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21"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84" name="Holder 2"/>
          <p:cNvSpPr>
            <a:spLocks noGrp="1"/>
          </p:cNvSpPr>
          <p:nvPr>
            <p:ph type="title"/>
          </p:nvPr>
        </p:nvSpPr>
        <p:spPr>
          <a:xfrm>
            <a:off x="5013070" y="3602418"/>
            <a:ext cx="2165858" cy="406400"/>
          </a:xfrm>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a:xfrm>
            <a:off x="447675" y="3086100"/>
            <a:ext cx="11296650" cy="266700"/>
          </a:xfrm>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22" name="Holder 2"/>
          <p:cNvSpPr>
            <a:spLocks noGrp="1"/>
          </p:cNvSpPr>
          <p:nvPr>
            <p:ph type="title"/>
          </p:nvPr>
        </p:nvSpPr>
        <p:spPr>
          <a:xfrm>
            <a:off x="5013070" y="3602418"/>
            <a:ext cx="2165858" cy="406400"/>
          </a:xfrm>
        </p:spPr>
        <p:txBody>
          <a:bodyPr bIns="0" lIns="0" rIns="0" tIns="0"/>
          <a:lstStyle>
            <a:lvl1pPr>
              <a:defRPr b="1" sz="2750" i="0">
                <a:solidFill>
                  <a:srgbClr val="001F5F"/>
                </a:solidFill>
                <a:latin typeface="Arial"/>
                <a:cs typeface="Arial"/>
              </a:defRPr>
            </a:lvl1pPr>
          </a:lstStyle>
          <a:p/>
        </p:txBody>
      </p:sp>
      <p:sp>
        <p:nvSpPr>
          <p:cNvPr id="1048623"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24"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2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27"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594" name="Holder 2"/>
          <p:cNvSpPr>
            <a:spLocks noGrp="1"/>
          </p:cNvSpPr>
          <p:nvPr>
            <p:ph type="title"/>
          </p:nvPr>
        </p:nvSpPr>
        <p:spPr>
          <a:xfrm>
            <a:off x="5013070" y="3602418"/>
            <a:ext cx="2165858" cy="406400"/>
          </a:xfrm>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62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30"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9" name="object 2"/>
          <p:cNvSpPr txBox="1"/>
          <p:nvPr/>
        </p:nvSpPr>
        <p:spPr>
          <a:xfrm>
            <a:off x="2960250" y="2053588"/>
            <a:ext cx="7558454" cy="546735"/>
          </a:xfrm>
          <a:prstGeom prst="rect"/>
        </p:spPr>
        <p:txBody>
          <a:bodyPr bIns="0" lIns="0" rIns="0" rtlCol="0" tIns="13335" vert="horz" wrap="square">
            <a:spAutoFit/>
          </a:bodyPr>
          <a:p>
            <a:pPr marL="12700">
              <a:lnSpc>
                <a:spcPct val="100000"/>
              </a:lnSpc>
              <a:spcBef>
                <a:spcPts val="105"/>
              </a:spcBef>
            </a:pPr>
            <a:r>
              <a:rPr b="1" dirty="0" sz="3600" lang="en-US" spc="5">
                <a:solidFill>
                  <a:srgbClr val="1CACE3"/>
                </a:solidFill>
                <a:latin typeface="Arial"/>
                <a:cs typeface="Arial"/>
              </a:rPr>
              <a:t>H</a:t>
            </a:r>
            <a:r>
              <a:rPr b="1" dirty="0" sz="3600" lang="en-US" spc="5">
                <a:solidFill>
                  <a:srgbClr val="1CACE3"/>
                </a:solidFill>
                <a:latin typeface="Arial"/>
                <a:cs typeface="Arial"/>
              </a:rPr>
              <a:t>O</a:t>
            </a:r>
            <a:r>
              <a:rPr b="1" dirty="0" sz="3600" lang="en-US" spc="5">
                <a:solidFill>
                  <a:srgbClr val="1CACE3"/>
                </a:solidFill>
                <a:latin typeface="Arial"/>
                <a:cs typeface="Arial"/>
              </a:rPr>
              <a:t>U</a:t>
            </a:r>
            <a:r>
              <a:rPr b="1" dirty="0" sz="3600" lang="en-US" spc="5">
                <a:solidFill>
                  <a:srgbClr val="1CACE3"/>
                </a:solidFill>
                <a:latin typeface="Arial"/>
                <a:cs typeface="Arial"/>
              </a:rPr>
              <a:t>S</a:t>
            </a:r>
            <a:r>
              <a:rPr b="1" dirty="0" sz="3600" lang="en-US" spc="5">
                <a:solidFill>
                  <a:srgbClr val="1CACE3"/>
                </a:solidFill>
                <a:latin typeface="Arial"/>
                <a:cs typeface="Arial"/>
              </a:rPr>
              <a:t>I</a:t>
            </a:r>
            <a:r>
              <a:rPr b="1" dirty="0" sz="3600" lang="en-US" spc="5">
                <a:solidFill>
                  <a:srgbClr val="1CACE3"/>
                </a:solidFill>
                <a:latin typeface="Arial"/>
                <a:cs typeface="Arial"/>
              </a:rPr>
              <a:t>NG </a:t>
            </a:r>
            <a:r>
              <a:rPr b="1" dirty="0" sz="3600" lang="en-US" spc="5">
                <a:solidFill>
                  <a:srgbClr val="1CACE3"/>
                </a:solidFill>
                <a:latin typeface="Arial"/>
                <a:cs typeface="Arial"/>
              </a:rPr>
              <a:t>P</a:t>
            </a:r>
            <a:r>
              <a:rPr b="1" dirty="0" sz="3600" lang="en-US" spc="5">
                <a:solidFill>
                  <a:srgbClr val="1CACE3"/>
                </a:solidFill>
                <a:latin typeface="Arial"/>
                <a:cs typeface="Arial"/>
              </a:rPr>
              <a:t>R</a:t>
            </a:r>
            <a:r>
              <a:rPr b="1" dirty="0" sz="3600" lang="en-US" spc="5">
                <a:solidFill>
                  <a:srgbClr val="1CACE3"/>
                </a:solidFill>
                <a:latin typeface="Arial"/>
                <a:cs typeface="Arial"/>
              </a:rPr>
              <a:t>I</a:t>
            </a:r>
            <a:r>
              <a:rPr b="1" dirty="0" sz="3600" lang="en-US" spc="5">
                <a:solidFill>
                  <a:srgbClr val="1CACE3"/>
                </a:solidFill>
                <a:latin typeface="Arial"/>
                <a:cs typeface="Arial"/>
              </a:rPr>
              <a:t>C</a:t>
            </a:r>
            <a:r>
              <a:rPr b="1" dirty="0" sz="3600" lang="en-US" spc="5">
                <a:solidFill>
                  <a:srgbClr val="1CACE3"/>
                </a:solidFill>
                <a:latin typeface="Arial"/>
                <a:cs typeface="Arial"/>
              </a:rPr>
              <a:t>E</a:t>
            </a:r>
            <a:r>
              <a:rPr b="1" dirty="0" sz="3600" lang="en-US" spc="5">
                <a:solidFill>
                  <a:srgbClr val="1CACE3"/>
                </a:solidFill>
                <a:latin typeface="Arial"/>
                <a:cs typeface="Arial"/>
              </a:rPr>
              <a:t> </a:t>
            </a:r>
            <a:r>
              <a:rPr b="1" dirty="0" sz="3600" lang="en-US" spc="5">
                <a:solidFill>
                  <a:srgbClr val="1CACE3"/>
                </a:solidFill>
                <a:latin typeface="Arial"/>
                <a:cs typeface="Arial"/>
              </a:rPr>
              <a:t>P</a:t>
            </a:r>
            <a:r>
              <a:rPr b="1" dirty="0" sz="3600" lang="en-US" spc="5">
                <a:solidFill>
                  <a:srgbClr val="1CACE3"/>
                </a:solidFill>
                <a:latin typeface="Arial"/>
                <a:cs typeface="Arial"/>
              </a:rPr>
              <a:t>R</a:t>
            </a:r>
            <a:r>
              <a:rPr b="1" dirty="0" sz="3600" lang="en-US" spc="5">
                <a:solidFill>
                  <a:srgbClr val="1CACE3"/>
                </a:solidFill>
                <a:latin typeface="Arial"/>
                <a:cs typeface="Arial"/>
              </a:rPr>
              <a:t>E</a:t>
            </a:r>
            <a:r>
              <a:rPr b="1" dirty="0" sz="3600" lang="en-US" spc="5">
                <a:solidFill>
                  <a:srgbClr val="1CACE3"/>
                </a:solidFill>
                <a:latin typeface="Arial"/>
                <a:cs typeface="Arial"/>
              </a:rPr>
              <a:t>D</a:t>
            </a:r>
            <a:r>
              <a:rPr b="1" dirty="0" sz="3600" lang="en-US" spc="5">
                <a:solidFill>
                  <a:srgbClr val="1CACE3"/>
                </a:solidFill>
                <a:latin typeface="Arial"/>
                <a:cs typeface="Arial"/>
              </a:rPr>
              <a:t>I</a:t>
            </a:r>
            <a:r>
              <a:rPr b="1" dirty="0" sz="3600" lang="en-US" spc="5">
                <a:solidFill>
                  <a:srgbClr val="1CACE3"/>
                </a:solidFill>
                <a:latin typeface="Arial"/>
                <a:cs typeface="Arial"/>
              </a:rPr>
              <a:t>CTION </a:t>
            </a:r>
            <a:endParaRPr sz="3600">
              <a:latin typeface="Arial"/>
              <a:cs typeface="Arial"/>
            </a:endParaRPr>
          </a:p>
        </p:txBody>
      </p:sp>
      <p:sp>
        <p:nvSpPr>
          <p:cNvPr id="1048590" name="object 3"/>
          <p:cNvSpPr txBox="1">
            <a:spLocks noGrp="1"/>
          </p:cNvSpPr>
          <p:nvPr>
            <p:ph type="title"/>
          </p:nvPr>
        </p:nvSpPr>
        <p:spPr>
          <a:xfrm>
            <a:off x="3867150" y="1049655"/>
            <a:ext cx="4326890" cy="518159"/>
          </a:xfrm>
          <a:prstGeom prst="rect"/>
        </p:spPr>
        <p:txBody>
          <a:bodyPr bIns="0" lIns="0" rIns="0" rtlCol="0" tIns="16510" vert="horz" wrap="square">
            <a:spAutoFit/>
          </a:bodyPr>
          <a:p>
            <a:pPr marL="12700">
              <a:lnSpc>
                <a:spcPct val="100000"/>
              </a:lnSpc>
              <a:spcBef>
                <a:spcPts val="130"/>
              </a:spcBef>
            </a:pPr>
            <a:r>
              <a:rPr dirty="0" sz="3200" spc="20">
                <a:solidFill>
                  <a:srgbClr val="1382AC"/>
                </a:solidFill>
              </a:rPr>
              <a:t>CA</a:t>
            </a:r>
            <a:r>
              <a:rPr dirty="0" sz="3200" spc="20">
                <a:solidFill>
                  <a:srgbClr val="1382AC"/>
                </a:solidFill>
              </a:rPr>
              <a:t>P</a:t>
            </a:r>
            <a:r>
              <a:rPr dirty="0" sz="3200" spc="35">
                <a:solidFill>
                  <a:srgbClr val="1382AC"/>
                </a:solidFill>
              </a:rPr>
              <a:t>S</a:t>
            </a:r>
            <a:r>
              <a:rPr dirty="0" sz="3200" spc="-10">
                <a:solidFill>
                  <a:srgbClr val="1382AC"/>
                </a:solidFill>
              </a:rPr>
              <a:t>T</a:t>
            </a:r>
            <a:r>
              <a:rPr dirty="0" sz="3200" spc="-20">
                <a:solidFill>
                  <a:srgbClr val="1382AC"/>
                </a:solidFill>
              </a:rPr>
              <a:t>O</a:t>
            </a:r>
            <a:r>
              <a:rPr dirty="0" sz="3200" spc="20">
                <a:solidFill>
                  <a:srgbClr val="1382AC"/>
                </a:solidFill>
              </a:rPr>
              <a:t>NE</a:t>
            </a:r>
            <a:r>
              <a:rPr dirty="0" sz="3200" spc="-200">
                <a:solidFill>
                  <a:srgbClr val="1382AC"/>
                </a:solidFill>
              </a:rPr>
              <a:t> </a:t>
            </a:r>
            <a:r>
              <a:rPr dirty="0" sz="3200" spc="35">
                <a:solidFill>
                  <a:srgbClr val="1382AC"/>
                </a:solidFill>
              </a:rPr>
              <a:t>P</a:t>
            </a:r>
            <a:r>
              <a:rPr dirty="0" sz="3200" spc="20">
                <a:solidFill>
                  <a:srgbClr val="1382AC"/>
                </a:solidFill>
              </a:rPr>
              <a:t>R</a:t>
            </a:r>
            <a:r>
              <a:rPr dirty="0" sz="3200" spc="-20">
                <a:solidFill>
                  <a:srgbClr val="1382AC"/>
                </a:solidFill>
              </a:rPr>
              <a:t>O</a:t>
            </a:r>
            <a:r>
              <a:rPr dirty="0" sz="3200" spc="15">
                <a:solidFill>
                  <a:srgbClr val="1382AC"/>
                </a:solidFill>
              </a:rPr>
              <a:t>J</a:t>
            </a:r>
            <a:r>
              <a:rPr dirty="0" sz="3200" spc="40">
                <a:solidFill>
                  <a:srgbClr val="1382AC"/>
                </a:solidFill>
              </a:rPr>
              <a:t>E</a:t>
            </a:r>
            <a:r>
              <a:rPr dirty="0" sz="3200" spc="20">
                <a:solidFill>
                  <a:srgbClr val="1382AC"/>
                </a:solidFill>
              </a:rPr>
              <a:t>CT</a:t>
            </a:r>
            <a:endParaRPr sz="3200"/>
          </a:p>
        </p:txBody>
      </p:sp>
      <p:sp>
        <p:nvSpPr>
          <p:cNvPr id="1048591" name="object 4"/>
          <p:cNvSpPr txBox="1"/>
          <p:nvPr/>
        </p:nvSpPr>
        <p:spPr>
          <a:xfrm rot="9559">
            <a:off x="2978139" y="2880986"/>
            <a:ext cx="6718544" cy="2748915"/>
          </a:xfrm>
          <a:prstGeom prst="rect"/>
          <a:solidFill>
            <a:srgbClr val="465258"/>
          </a:solidFill>
        </p:spPr>
        <p:txBody>
          <a:bodyPr bIns="0" lIns="0" rIns="0" rtlCol="0" tIns="0" vert="horz" wrap="square">
            <a:spAutoFit/>
          </a:bodyPr>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b="1" dirty="0" sz="2000" spc="15">
                <a:solidFill>
                  <a:srgbClr val="1382AC"/>
                </a:solidFill>
                <a:latin typeface="Arial"/>
                <a:cs typeface="Arial"/>
              </a:rPr>
              <a:t>P</a:t>
            </a:r>
            <a:r>
              <a:rPr b="1" dirty="0" sz="2000" spc="40">
                <a:solidFill>
                  <a:srgbClr val="1382AC"/>
                </a:solidFill>
                <a:latin typeface="Arial"/>
                <a:cs typeface="Arial"/>
              </a:rPr>
              <a:t>r</a:t>
            </a:r>
            <a:r>
              <a:rPr b="1" dirty="0" sz="2000" spc="15">
                <a:solidFill>
                  <a:srgbClr val="1382AC"/>
                </a:solidFill>
                <a:latin typeface="Arial"/>
                <a:cs typeface="Arial"/>
              </a:rPr>
              <a:t>es</a:t>
            </a:r>
            <a:r>
              <a:rPr b="1" dirty="0" sz="2000" spc="5">
                <a:solidFill>
                  <a:srgbClr val="1382AC"/>
                </a:solidFill>
                <a:latin typeface="Arial"/>
                <a:cs typeface="Arial"/>
              </a:rPr>
              <a:t>e</a:t>
            </a:r>
            <a:r>
              <a:rPr b="1" dirty="0" sz="2000" spc="45">
                <a:solidFill>
                  <a:srgbClr val="1382AC"/>
                </a:solidFill>
                <a:latin typeface="Arial"/>
                <a:cs typeface="Arial"/>
              </a:rPr>
              <a:t>n</a:t>
            </a:r>
            <a:r>
              <a:rPr b="1" dirty="0" sz="2000" spc="10">
                <a:solidFill>
                  <a:srgbClr val="1382AC"/>
                </a:solidFill>
                <a:latin typeface="Arial"/>
                <a:cs typeface="Arial"/>
              </a:rPr>
              <a:t>ted</a:t>
            </a:r>
            <a:r>
              <a:rPr b="1" dirty="0" sz="2000" spc="-150">
                <a:solidFill>
                  <a:srgbClr val="1382AC"/>
                </a:solidFill>
                <a:latin typeface="Arial"/>
                <a:cs typeface="Arial"/>
              </a:rPr>
              <a:t> </a:t>
            </a:r>
            <a:r>
              <a:rPr b="1" dirty="0" sz="2000" spc="45">
                <a:solidFill>
                  <a:srgbClr val="1382AC"/>
                </a:solidFill>
                <a:latin typeface="Arial"/>
                <a:cs typeface="Arial"/>
              </a:rPr>
              <a:t>B</a:t>
            </a:r>
            <a:r>
              <a:rPr b="1" dirty="0" sz="2000" spc="10">
                <a:solidFill>
                  <a:srgbClr val="1382AC"/>
                </a:solidFill>
                <a:latin typeface="Arial"/>
                <a:cs typeface="Arial"/>
              </a:rPr>
              <a:t>y:</a:t>
            </a:r>
            <a:endParaRPr sz="2000">
              <a:latin typeface="Arial"/>
              <a:cs typeface="Arial"/>
            </a:endParaRPr>
          </a:p>
          <a:p>
            <a:pPr marL="2763520">
              <a:lnSpc>
                <a:spcPct val="100000"/>
              </a:lnSpc>
            </a:pPr>
            <a:r>
              <a:rPr b="1" dirty="0" sz="2000" spc="-75">
                <a:solidFill>
                  <a:srgbClr val="1382AC"/>
                </a:solidFill>
                <a:latin typeface="Arial"/>
                <a:cs typeface="Arial"/>
              </a:rPr>
              <a:t> </a:t>
            </a:r>
            <a:r>
              <a:rPr b="1" dirty="0" sz="2000" lang="en-US" spc="10">
                <a:solidFill>
                  <a:srgbClr val="1382AC"/>
                </a:solidFill>
                <a:latin typeface="Arial"/>
                <a:cs typeface="Arial"/>
              </a:rPr>
              <a:t>I</a:t>
            </a:r>
            <a:r>
              <a:rPr b="1" dirty="0" sz="2000" lang="en-US" spc="10">
                <a:solidFill>
                  <a:srgbClr val="1382AC"/>
                </a:solidFill>
                <a:latin typeface="Arial"/>
                <a:cs typeface="Arial"/>
              </a:rPr>
              <a:t>s</a:t>
            </a:r>
            <a:r>
              <a:rPr b="1" dirty="0" sz="2000" lang="en-US" spc="10">
                <a:solidFill>
                  <a:srgbClr val="1382AC"/>
                </a:solidFill>
                <a:latin typeface="Arial"/>
                <a:cs typeface="Arial"/>
              </a:rPr>
              <a:t>h</a:t>
            </a:r>
            <a:r>
              <a:rPr b="1" dirty="0" sz="2000" lang="en-US" spc="10">
                <a:solidFill>
                  <a:srgbClr val="1382AC"/>
                </a:solidFill>
                <a:latin typeface="Arial"/>
                <a:cs typeface="Arial"/>
              </a:rPr>
              <a:t>w</a:t>
            </a:r>
            <a:r>
              <a:rPr b="1" dirty="0" sz="2000" lang="en-US" spc="10">
                <a:solidFill>
                  <a:srgbClr val="1382AC"/>
                </a:solidFill>
                <a:latin typeface="Arial"/>
                <a:cs typeface="Arial"/>
              </a:rPr>
              <a:t>a</a:t>
            </a:r>
            <a:r>
              <a:rPr b="1" dirty="0" sz="2000" lang="en-US" spc="10">
                <a:solidFill>
                  <a:srgbClr val="1382AC"/>
                </a:solidFill>
                <a:latin typeface="Arial"/>
                <a:cs typeface="Arial"/>
              </a:rPr>
              <a:t>r</a:t>
            </a:r>
            <a:r>
              <a:rPr b="1" dirty="0" sz="2000" lang="en-US" spc="10">
                <a:solidFill>
                  <a:srgbClr val="1382AC"/>
                </a:solidFill>
                <a:latin typeface="Arial"/>
                <a:cs typeface="Arial"/>
              </a:rPr>
              <a:t>ya </a:t>
            </a:r>
            <a:r>
              <a:rPr b="1" dirty="0" sz="2000" lang="en-US" spc="10">
                <a:solidFill>
                  <a:srgbClr val="1382AC"/>
                </a:solidFill>
                <a:latin typeface="Arial"/>
                <a:cs typeface="Arial"/>
              </a:rPr>
              <a:t>M </a:t>
            </a:r>
            <a:endParaRPr sz="2000">
              <a:latin typeface="Arial"/>
              <a:cs typeface="Arial"/>
            </a:endParaRPr>
          </a:p>
          <a:p>
            <a:pPr marL="2763520">
              <a:lnSpc>
                <a:spcPct val="100000"/>
              </a:lnSpc>
            </a:pPr>
            <a:r>
              <a:rPr b="1" dirty="0" sz="2000" lang="en-US" spc="10">
                <a:solidFill>
                  <a:srgbClr val="1382AC"/>
                </a:solidFill>
                <a:latin typeface="Arial"/>
                <a:cs typeface="Arial"/>
              </a:rPr>
              <a:t> </a:t>
            </a:r>
            <a:r>
              <a:rPr b="1" dirty="0" sz="2000" lang="en-US" spc="10">
                <a:solidFill>
                  <a:srgbClr val="1382AC"/>
                </a:solidFill>
                <a:latin typeface="Arial"/>
                <a:cs typeface="Arial"/>
              </a:rPr>
              <a:t>M</a:t>
            </a:r>
            <a:r>
              <a:rPr b="1" dirty="0" sz="2000" lang="en-US" spc="10">
                <a:solidFill>
                  <a:srgbClr val="1382AC"/>
                </a:solidFill>
                <a:latin typeface="Arial"/>
                <a:cs typeface="Arial"/>
              </a:rPr>
              <a:t>a</a:t>
            </a:r>
            <a:r>
              <a:rPr b="1" dirty="0" sz="2000" lang="en-US" spc="10">
                <a:solidFill>
                  <a:srgbClr val="1382AC"/>
                </a:solidFill>
                <a:latin typeface="Arial"/>
                <a:cs typeface="Arial"/>
              </a:rPr>
              <a:t>d</a:t>
            </a:r>
            <a:r>
              <a:rPr b="1" dirty="0" sz="2000" lang="en-US" spc="10">
                <a:solidFill>
                  <a:srgbClr val="1382AC"/>
                </a:solidFill>
                <a:latin typeface="Arial"/>
                <a:cs typeface="Arial"/>
              </a:rPr>
              <a:t>h</a:t>
            </a:r>
            <a:r>
              <a:rPr b="1" dirty="0" sz="2000" lang="en-US" spc="10">
                <a:solidFill>
                  <a:srgbClr val="1382AC"/>
                </a:solidFill>
                <a:latin typeface="Arial"/>
                <a:cs typeface="Arial"/>
              </a:rPr>
              <a:t>a</a:t>
            </a:r>
            <a:r>
              <a:rPr b="1" dirty="0" sz="2000" lang="en-US" spc="10">
                <a:solidFill>
                  <a:srgbClr val="1382AC"/>
                </a:solidFill>
                <a:latin typeface="Arial"/>
                <a:cs typeface="Arial"/>
              </a:rPr>
              <a:t> </a:t>
            </a:r>
            <a:r>
              <a:rPr b="1" dirty="0" sz="2000" lang="en-US" spc="10">
                <a:solidFill>
                  <a:srgbClr val="1382AC"/>
                </a:solidFill>
                <a:latin typeface="Arial"/>
                <a:cs typeface="Arial"/>
              </a:rPr>
              <a:t>Engineering </a:t>
            </a:r>
            <a:r>
              <a:rPr b="1" dirty="0" sz="2000" lang="en-US" spc="10">
                <a:solidFill>
                  <a:srgbClr val="1382AC"/>
                </a:solidFill>
                <a:latin typeface="Arial"/>
                <a:cs typeface="Arial"/>
              </a:rPr>
              <a:t>College </a:t>
            </a:r>
            <a:endParaRPr sz="2000">
              <a:latin typeface="Arial"/>
              <a:cs typeface="Arial"/>
            </a:endParaRPr>
          </a:p>
          <a:p>
            <a:pPr marL="2763520">
              <a:lnSpc>
                <a:spcPct val="100000"/>
              </a:lnSpc>
            </a:pPr>
            <a:r>
              <a:rPr b="1" dirty="0" sz="2000" lang="en-US" spc="10">
                <a:solidFill>
                  <a:srgbClr val="1382AC"/>
                </a:solidFill>
                <a:latin typeface="Arial"/>
                <a:cs typeface="Arial"/>
              </a:rPr>
              <a:t> </a:t>
            </a:r>
            <a:r>
              <a:rPr b="1" dirty="0" sz="2000" lang="en-US" spc="10">
                <a:solidFill>
                  <a:srgbClr val="1382AC"/>
                </a:solidFill>
                <a:latin typeface="Arial"/>
                <a:cs typeface="Arial"/>
              </a:rPr>
              <a:t>B</a:t>
            </a:r>
            <a:r>
              <a:rPr b="1" dirty="0" sz="2000" lang="en-US" spc="10">
                <a:solidFill>
                  <a:srgbClr val="1382AC"/>
                </a:solidFill>
                <a:latin typeface="Arial"/>
                <a:cs typeface="Arial"/>
              </a:rPr>
              <a:t>i</a:t>
            </a:r>
            <a:r>
              <a:rPr b="1" dirty="0" sz="2000" lang="en-US" spc="10">
                <a:solidFill>
                  <a:srgbClr val="1382AC"/>
                </a:solidFill>
                <a:latin typeface="Arial"/>
                <a:cs typeface="Arial"/>
              </a:rPr>
              <a:t>o</a:t>
            </a:r>
            <a:r>
              <a:rPr b="1" dirty="0" sz="2000" lang="en-US" spc="10">
                <a:solidFill>
                  <a:srgbClr val="1382AC"/>
                </a:solidFill>
                <a:latin typeface="Arial"/>
                <a:cs typeface="Arial"/>
              </a:rPr>
              <a:t>t</a:t>
            </a:r>
            <a:r>
              <a:rPr b="1" dirty="0" sz="2000" lang="en-US" spc="10">
                <a:solidFill>
                  <a:srgbClr val="1382AC"/>
                </a:solidFill>
                <a:latin typeface="Arial"/>
                <a:cs typeface="Arial"/>
              </a:rPr>
              <a:t>e</a:t>
            </a:r>
            <a:r>
              <a:rPr b="1" dirty="0" sz="2000" lang="en-US" spc="10">
                <a:solidFill>
                  <a:srgbClr val="1382AC"/>
                </a:solidFill>
                <a:latin typeface="Arial"/>
                <a:cs typeface="Arial"/>
              </a:rPr>
              <a:t>c</a:t>
            </a:r>
            <a:r>
              <a:rPr b="1" dirty="0" sz="2000" lang="en-US" spc="10">
                <a:solidFill>
                  <a:srgbClr val="1382AC"/>
                </a:solidFill>
                <a:latin typeface="Arial"/>
                <a:cs typeface="Arial"/>
              </a:rPr>
              <a:t>h</a:t>
            </a:r>
            <a:r>
              <a:rPr b="1" dirty="0" sz="2000" lang="en-US" spc="10">
                <a:solidFill>
                  <a:srgbClr val="1382AC"/>
                </a:solidFill>
                <a:latin typeface="Arial"/>
                <a:cs typeface="Arial"/>
              </a:rPr>
              <a:t>nology </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1" name="object 2"/>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12" name=""/>
          <p:cNvSpPr txBox="1"/>
          <p:nvPr/>
        </p:nvSpPr>
        <p:spPr>
          <a:xfrm>
            <a:off x="614996" y="1330577"/>
            <a:ext cx="11295574" cy="929640"/>
          </a:xfrm>
          <a:prstGeom prst="rect"/>
        </p:spPr>
        <p:txBody>
          <a:bodyPr rtlCol="0" wrap="square">
            <a:spAutoFit/>
          </a:bodyPr>
          <a:p>
            <a:r>
              <a:rPr sz="2800" lang="en-IN">
                <a:solidFill>
                  <a:srgbClr val="000000"/>
                </a:solidFill>
              </a:rPr>
              <a:t>The future scope for housing price prediction is promising, with several potential advancements and applications:</a:t>
            </a:r>
            <a:endParaRPr sz="2800" lang="en-IN">
              <a:solidFill>
                <a:srgbClr val="000000"/>
              </a:solidFill>
            </a:endParaRPr>
          </a:p>
        </p:txBody>
      </p:sp>
      <p:sp>
        <p:nvSpPr>
          <p:cNvPr id="1048613" name=""/>
          <p:cNvSpPr txBox="1"/>
          <p:nvPr/>
        </p:nvSpPr>
        <p:spPr>
          <a:xfrm>
            <a:off x="846361" y="2501397"/>
            <a:ext cx="5725345" cy="3444240"/>
          </a:xfrm>
          <a:prstGeom prst="rect"/>
        </p:spPr>
        <p:txBody>
          <a:bodyPr rtlCol="0" wrap="square">
            <a:spAutoFit/>
          </a:bodyPr>
          <a:p>
            <a:r>
              <a:rPr sz="2800" lang="en-US">
                <a:solidFill>
                  <a:srgbClr val="000000"/>
                </a:solidFill>
              </a:rPr>
              <a:t>1</a:t>
            </a:r>
            <a:r>
              <a:rPr sz="2800" lang="en-US">
                <a:solidFill>
                  <a:srgbClr val="000000"/>
                </a:solidFill>
              </a:rPr>
              <a:t>.</a:t>
            </a:r>
            <a:r>
              <a:rPr sz="2800" lang="en-IN">
                <a:solidFill>
                  <a:srgbClr val="000000"/>
                </a:solidFill>
              </a:rPr>
              <a:t>Advanced Machine Learning Models</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Big Data Integration</a:t>
            </a:r>
            <a:endParaRPr sz="2800" lang="en-IN">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Geospatial Analysis</a:t>
            </a:r>
            <a:endParaRPr sz="2800" lang="en-IN">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Real-time Update</a:t>
            </a:r>
            <a:endParaRPr sz="2800" lang="en-IN">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Risk Assessment and Portfolio Management</a:t>
            </a:r>
            <a:endParaRPr sz="2800" lang="en-IN">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Interdisciplinary Collaboration</a:t>
            </a:r>
            <a:endParaRPr sz="2800" lang="en-IN">
              <a:solidFill>
                <a:srgbClr val="000000"/>
              </a:solidFill>
            </a:endParaRPr>
          </a:p>
          <a:p>
            <a:r>
              <a:rPr sz="2800" lang="en-US">
                <a:solidFill>
                  <a:srgbClr val="000000"/>
                </a:solidFill>
              </a:rPr>
              <a:t>7</a:t>
            </a:r>
            <a:r>
              <a:rPr sz="2800" lang="en-US">
                <a:solidFill>
                  <a:srgbClr val="000000"/>
                </a:solidFill>
              </a:rPr>
              <a:t>.</a:t>
            </a:r>
            <a:r>
              <a:rPr sz="2800" lang="en-US">
                <a:solidFill>
                  <a:srgbClr val="000000"/>
                </a:solidFill>
              </a:rPr>
              <a:t>Ethical Considerations and Fairness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4" name=""/>
          <p:cNvSpPr txBox="1"/>
          <p:nvPr/>
        </p:nvSpPr>
        <p:spPr>
          <a:xfrm>
            <a:off x="713010" y="1949498"/>
            <a:ext cx="5831560" cy="2606040"/>
          </a:xfrm>
          <a:prstGeom prst="rect"/>
        </p:spPr>
        <p:txBody>
          <a:bodyPr rtlCol="0" wrap="square">
            <a:spAutoFit/>
          </a:bodyPr>
          <a:p>
            <a:r>
              <a:rPr sz="2800" lang="en-IN">
                <a:solidFill>
                  <a:srgbClr val="000000"/>
                </a:solidFill>
              </a:rPr>
              <a:t>Overall, the future of housing price prediction holds great potential for leveraging advanced technologies and interdisciplinary approaches to provide valuable insights and support decision-making in real estate markets.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5" name="object 2"/>
          <p:cNvSpPr txBox="1">
            <a:spLocks noGrp="1"/>
          </p:cNvSpPr>
          <p:nvPr>
            <p:ph type="title"/>
          </p:nvPr>
        </p:nvSpPr>
        <p:spPr>
          <a:xfrm>
            <a:off x="660400" y="555307"/>
            <a:ext cx="345186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37" name=""/>
          <p:cNvSpPr txBox="1"/>
          <p:nvPr/>
        </p:nvSpPr>
        <p:spPr>
          <a:xfrm>
            <a:off x="660400" y="1649770"/>
            <a:ext cx="10529961" cy="1767841"/>
          </a:xfrm>
          <a:prstGeom prst="rect"/>
          <a:noFill/>
        </p:spPr>
        <p:txBody>
          <a:bodyPr rtlCol="0" wrap="square">
            <a:spAutoFit/>
          </a:bodyPr>
          <a:p>
            <a:r>
              <a:rPr b="1" sz="2800" lang="en-IN">
                <a:solidFill>
                  <a:srgbClr val="3399FF"/>
                </a:solidFill>
              </a:rPr>
              <a:t>https://www.kaggle.com/datasets
https://pandas pydata.org/oandas-docs/stable/user guide/index.html
https://seaborn.pydata.org/
https://matplotlib.org/stable/contents.html</a:t>
            </a:r>
            <a:endParaRPr b="1" sz="2800" lang="en-IN">
              <a:solidFill>
                <a:srgbClr val="3399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6" name="object 2"/>
          <p:cNvSpPr txBox="1">
            <a:spLocks noGrp="1"/>
          </p:cNvSpPr>
          <p:nvPr>
            <p:ph type="title"/>
          </p:nvPr>
        </p:nvSpPr>
        <p:spPr>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422276"/>
          </a:xfrm>
          <a:prstGeom prst="rect"/>
        </p:spPr>
        <p:txBody>
          <a:bodyPr bIns="0" lIns="0" rIns="0" rtlCol="0" tIns="15875" vert="horz" wrap="square">
            <a:spAutoFit/>
          </a:bodyPr>
          <a:p>
            <a:pPr marL="12700">
              <a:lnSpc>
                <a:spcPct val="100000"/>
              </a:lnSpc>
              <a:spcBef>
                <a:spcPts val="125"/>
              </a:spcBef>
            </a:pPr>
            <a:r>
              <a:rPr dirty="0" spc="30"/>
              <a:t>O</a:t>
            </a:r>
            <a:r>
              <a:rPr dirty="0" spc="30"/>
              <a:t>U</a:t>
            </a:r>
            <a:r>
              <a:rPr dirty="0" spc="40"/>
              <a:t>TL</a:t>
            </a:r>
            <a:r>
              <a:rPr dirty="0" spc="-95"/>
              <a:t>I</a:t>
            </a:r>
            <a:r>
              <a:rPr dirty="0" spc="30"/>
              <a:t>N</a:t>
            </a:r>
            <a:r>
              <a:rPr dirty="0" spc="15"/>
              <a:t>E</a:t>
            </a:r>
          </a:p>
        </p:txBody>
      </p:sp>
      <p:sp>
        <p:nvSpPr>
          <p:cNvPr id="1048593"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a:t>
            </a:r>
            <a:r>
              <a:rPr b="1" dirty="0" sz="2000" spc="45">
                <a:solidFill>
                  <a:srgbClr val="404040"/>
                </a:solidFill>
                <a:latin typeface="Arial"/>
                <a:cs typeface="Arial"/>
              </a:rPr>
              <a:t>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8" name="object 2"/>
          <p:cNvSpPr txBox="1">
            <a:spLocks noGrp="1"/>
          </p:cNvSpPr>
          <p:nvPr>
            <p:ph type="title"/>
          </p:nvPr>
        </p:nvSpPr>
        <p:spPr>
          <a:xfrm>
            <a:off x="660400" y="555307"/>
            <a:ext cx="569150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599" name=""/>
          <p:cNvSpPr txBox="1"/>
          <p:nvPr/>
        </p:nvSpPr>
        <p:spPr>
          <a:xfrm>
            <a:off x="1049311" y="2335530"/>
            <a:ext cx="10093379" cy="2186940"/>
          </a:xfrm>
          <a:prstGeom prst="rect"/>
        </p:spPr>
        <p:txBody>
          <a:bodyPr rtlCol="0" wrap="square">
            <a:spAutoFit/>
          </a:bodyPr>
          <a:p>
            <a:r>
              <a:rPr sz="2800" lang="en-IN">
                <a:solidFill>
                  <a:srgbClr val="000000"/>
                </a:solidFill>
              </a:rPr>
              <a:t>The challenge lies in handling diverse datasets, including structured data like property features and unstructured data like neighborhood characteristics, as well as accounting for factors such as economic indicators and seasonal variations. Additionally, ensuring the model's generalization to unseen data and avoiding overfitting is paramount.</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0"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1" name=""/>
          <p:cNvSpPr txBox="1"/>
          <p:nvPr/>
        </p:nvSpPr>
        <p:spPr>
          <a:xfrm>
            <a:off x="1565025" y="1881306"/>
            <a:ext cx="8487122" cy="3863341"/>
          </a:xfrm>
          <a:prstGeom prst="rect"/>
        </p:spPr>
        <p:txBody>
          <a:bodyPr rtlCol="0" wrap="square">
            <a:spAutoFit/>
          </a:bodyPr>
          <a:p>
            <a:r>
              <a:rPr sz="2800" lang="en-IN">
                <a:solidFill>
                  <a:srgbClr val="000000"/>
                </a:solidFill>
              </a:rPr>
              <a:t>One proposed solution for housing price prediction is using machine learning algorithms trained on historical housing data. These algorithms can analyze various features such as location, size, amenities, and economic factors to make predictions about future housing prices. Additionally, incorporating techniques like regression analysis or neural networks can enhance the accuracy of predictions. However, it's crucial to continuously update and refine the model with new data to maintain its effectiveness.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2" name="object 2"/>
          <p:cNvSpPr txBox="1">
            <a:spLocks noGrp="1"/>
          </p:cNvSpPr>
          <p:nvPr>
            <p:ph type="title"/>
          </p:nvPr>
        </p:nvSpPr>
        <p:spPr>
          <a:xfrm>
            <a:off x="660400" y="497205"/>
            <a:ext cx="5242560"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03" name=""/>
          <p:cNvSpPr txBox="1"/>
          <p:nvPr/>
        </p:nvSpPr>
        <p:spPr>
          <a:xfrm>
            <a:off x="1389198" y="1589922"/>
            <a:ext cx="10345755" cy="4282440"/>
          </a:xfrm>
          <a:prstGeom prst="rect"/>
        </p:spPr>
        <p:txBody>
          <a:bodyPr rtlCol="0" wrap="square">
            <a:spAutoFit/>
          </a:bodyPr>
          <a:p>
            <a:r>
              <a:rPr sz="2800" lang="en-IN">
                <a:solidFill>
                  <a:srgbClr val="000000"/>
                </a:solidFill>
              </a:rPr>
              <a:t>A housing price prediction system typically involves gathering relevant data such as location, size, number of bedrooms/bathrooms, amenities, and historical sales prices. Machine learning algorithms, such as regression models or neural networks, can then be trained on this data to predict future housing prices based on input features. Feature engineering, data preprocessing, model selection, and evaluation are crucial steps in building an accurate prediction system. Additionally, incorporating factors like economic indicators, market trends, and demographic information can enhance the predictive power of the system.</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4"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05" name=""/>
          <p:cNvSpPr txBox="1"/>
          <p:nvPr/>
        </p:nvSpPr>
        <p:spPr>
          <a:xfrm>
            <a:off x="675455" y="2085657"/>
            <a:ext cx="5677245" cy="3444240"/>
          </a:xfrm>
          <a:prstGeom prst="rect"/>
        </p:spPr>
        <p:txBody>
          <a:bodyPr rtlCol="0" wrap="square">
            <a:spAutoFit/>
          </a:bodyPr>
          <a:p>
            <a:r>
              <a:rPr sz="2800" lang="en-US">
                <a:solidFill>
                  <a:srgbClr val="000000"/>
                </a:solidFill>
              </a:rPr>
              <a:t>1</a:t>
            </a:r>
            <a:r>
              <a:rPr sz="2800" lang="en-US">
                <a:solidFill>
                  <a:srgbClr val="000000"/>
                </a:solidFill>
              </a:rPr>
              <a:t>.</a:t>
            </a:r>
            <a:r>
              <a:rPr sz="2800" lang="en-IN">
                <a:solidFill>
                  <a:srgbClr val="000000"/>
                </a:solidFill>
              </a:rPr>
              <a:t>Data Collection</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Data Preprocessing</a:t>
            </a:r>
            <a:endParaRPr sz="2800" lang="en-IN">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Feature Engineering</a:t>
            </a:r>
            <a:endParaRPr sz="2800" lang="en-IN">
              <a:solidFill>
                <a:srgbClr val="000000"/>
              </a:solidFill>
            </a:endParaRPr>
          </a:p>
          <a:p>
            <a:r>
              <a:rPr sz="2800" lang="en-US">
                <a:solidFill>
                  <a:srgbClr val="000000"/>
                </a:solidFill>
              </a:rPr>
              <a:t>4</a:t>
            </a:r>
            <a:r>
              <a:rPr sz="2800" lang="en-US">
                <a:solidFill>
                  <a:srgbClr val="000000"/>
                </a:solidFill>
              </a:rPr>
              <a:t>.Model Selection</a:t>
            </a:r>
            <a:endParaRPr sz="2800" lang="en-IN">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M</a:t>
            </a:r>
            <a:r>
              <a:rPr sz="2800" lang="en-US">
                <a:solidFill>
                  <a:srgbClr val="000000"/>
                </a:solidFill>
              </a:rPr>
              <a:t>o</a:t>
            </a:r>
            <a:r>
              <a:rPr sz="2800" lang="en-US">
                <a:solidFill>
                  <a:srgbClr val="000000"/>
                </a:solidFill>
              </a:rPr>
              <a:t>d</a:t>
            </a:r>
            <a:r>
              <a:rPr sz="2800" lang="en-US">
                <a:solidFill>
                  <a:srgbClr val="000000"/>
                </a:solidFill>
              </a:rPr>
              <a:t>e</a:t>
            </a:r>
            <a:r>
              <a:rPr sz="2800" lang="en-US">
                <a:solidFill>
                  <a:srgbClr val="000000"/>
                </a:solidFill>
              </a:rPr>
              <a:t>l</a:t>
            </a:r>
            <a:r>
              <a:rPr sz="2800" lang="en-US">
                <a:solidFill>
                  <a:srgbClr val="000000"/>
                </a:solidFill>
              </a:rPr>
              <a:t> </a:t>
            </a:r>
            <a:r>
              <a:rPr sz="2800" lang="en-US">
                <a:solidFill>
                  <a:srgbClr val="000000"/>
                </a:solidFill>
              </a:rPr>
              <a:t>Training</a:t>
            </a:r>
            <a:endParaRPr sz="2800" lang="en-IN">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M</a:t>
            </a:r>
            <a:r>
              <a:rPr sz="2800" lang="en-US">
                <a:solidFill>
                  <a:srgbClr val="000000"/>
                </a:solidFill>
              </a:rPr>
              <a:t>o</a:t>
            </a:r>
            <a:r>
              <a:rPr sz="2800" lang="en-US">
                <a:solidFill>
                  <a:srgbClr val="000000"/>
                </a:solidFill>
              </a:rPr>
              <a:t>d</a:t>
            </a:r>
            <a:r>
              <a:rPr sz="2800" lang="en-US">
                <a:solidFill>
                  <a:srgbClr val="000000"/>
                </a:solidFill>
              </a:rPr>
              <a:t>e</a:t>
            </a:r>
            <a:r>
              <a:rPr sz="2800" lang="en-US">
                <a:solidFill>
                  <a:srgbClr val="000000"/>
                </a:solidFill>
              </a:rPr>
              <a:t>l</a:t>
            </a:r>
            <a:r>
              <a:rPr sz="2800" lang="en-US">
                <a:solidFill>
                  <a:srgbClr val="000000"/>
                </a:solidFill>
              </a:rPr>
              <a:t> </a:t>
            </a:r>
            <a:r>
              <a:rPr sz="2800" lang="en-US">
                <a:solidFill>
                  <a:srgbClr val="000000"/>
                </a:solidFill>
              </a:rPr>
              <a:t>Evaluation</a:t>
            </a:r>
            <a:endParaRPr sz="2800" lang="en-IN">
              <a:solidFill>
                <a:srgbClr val="000000"/>
              </a:solidFill>
            </a:endParaRPr>
          </a:p>
          <a:p>
            <a:r>
              <a:rPr sz="2800" lang="en-US">
                <a:solidFill>
                  <a:srgbClr val="000000"/>
                </a:solidFill>
              </a:rPr>
              <a:t>7</a:t>
            </a:r>
            <a:r>
              <a:rPr sz="2800" lang="en-US">
                <a:solidFill>
                  <a:srgbClr val="000000"/>
                </a:solidFill>
              </a:rPr>
              <a:t>.</a:t>
            </a:r>
            <a:r>
              <a:rPr sz="2800" lang="en-US">
                <a:solidFill>
                  <a:srgbClr val="000000"/>
                </a:solidFill>
              </a:rPr>
              <a:t>Hyperparameter</a:t>
            </a:r>
            <a:r>
              <a:rPr sz="2800" lang="en-US">
                <a:solidFill>
                  <a:srgbClr val="000000"/>
                </a:solidFill>
              </a:rPr>
              <a:t> </a:t>
            </a:r>
            <a:r>
              <a:rPr sz="2800" lang="en-US">
                <a:solidFill>
                  <a:srgbClr val="000000"/>
                </a:solidFill>
              </a:rPr>
              <a:t>T</a:t>
            </a:r>
            <a:r>
              <a:rPr sz="2800" lang="en-US">
                <a:solidFill>
                  <a:srgbClr val="000000"/>
                </a:solidFill>
              </a:rPr>
              <a:t>u</a:t>
            </a:r>
            <a:r>
              <a:rPr sz="2800" lang="en-US">
                <a:solidFill>
                  <a:srgbClr val="000000"/>
                </a:solidFill>
              </a:rPr>
              <a:t>n</a:t>
            </a:r>
            <a:r>
              <a:rPr sz="2800" lang="en-US">
                <a:solidFill>
                  <a:srgbClr val="000000"/>
                </a:solidFill>
              </a:rPr>
              <a:t>i</a:t>
            </a:r>
            <a:r>
              <a:rPr sz="2800" lang="en-US">
                <a:solidFill>
                  <a:srgbClr val="000000"/>
                </a:solidFill>
              </a:rPr>
              <a:t>n</a:t>
            </a:r>
            <a:r>
              <a:rPr sz="2800" lang="en-US">
                <a:solidFill>
                  <a:srgbClr val="000000"/>
                </a:solidFill>
              </a:rPr>
              <a:t>g</a:t>
            </a:r>
            <a:endParaRPr sz="2800" lang="en-IN">
              <a:solidFill>
                <a:srgbClr val="000000"/>
              </a:solidFill>
            </a:endParaRPr>
          </a:p>
          <a:p>
            <a:r>
              <a:rPr sz="2800" lang="en-US">
                <a:solidFill>
                  <a:srgbClr val="000000"/>
                </a:solidFill>
              </a:rPr>
              <a:t>8</a:t>
            </a:r>
            <a:r>
              <a:rPr sz="2800" lang="en-US">
                <a:solidFill>
                  <a:srgbClr val="000000"/>
                </a:solidFill>
              </a:rPr>
              <a:t>.</a:t>
            </a:r>
            <a:r>
              <a:rPr sz="2800" lang="en-US">
                <a:solidFill>
                  <a:srgbClr val="000000"/>
                </a:solidFill>
              </a:rPr>
              <a:t>D</a:t>
            </a:r>
            <a:r>
              <a:rPr sz="2800" lang="en-US">
                <a:solidFill>
                  <a:srgbClr val="000000"/>
                </a:solidFill>
              </a:rPr>
              <a:t>e</a:t>
            </a:r>
            <a:r>
              <a:rPr sz="2800" lang="en-US">
                <a:solidFill>
                  <a:srgbClr val="000000"/>
                </a:solidFill>
              </a:rPr>
              <a:t>ployment </a:t>
            </a:r>
            <a:endParaRPr sz="2800" lang="en-IN">
              <a:solidFill>
                <a:srgbClr val="000000"/>
              </a:solidFill>
            </a:endParaRPr>
          </a:p>
        </p:txBody>
      </p:sp>
      <p:sp>
        <p:nvSpPr>
          <p:cNvPr id="1048606" name=""/>
          <p:cNvSpPr txBox="1"/>
          <p:nvPr/>
        </p:nvSpPr>
        <p:spPr>
          <a:xfrm>
            <a:off x="293861" y="1156017"/>
            <a:ext cx="12117678" cy="929640"/>
          </a:xfrm>
          <a:prstGeom prst="rect"/>
        </p:spPr>
        <p:txBody>
          <a:bodyPr rtlCol="0" wrap="square">
            <a:spAutoFit/>
          </a:bodyPr>
          <a:p>
            <a:r>
              <a:rPr sz="2800" lang="en-IN">
                <a:solidFill>
                  <a:srgbClr val="000000"/>
                </a:solidFill>
              </a:rPr>
              <a:t>To create a housing price prediction algorithm, you typically use machine learning techniques such as regression. Here's a simplified overview of the steps involved</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7" name=""/>
          <p:cNvSpPr txBox="1"/>
          <p:nvPr/>
        </p:nvSpPr>
        <p:spPr>
          <a:xfrm>
            <a:off x="819098" y="1287779"/>
            <a:ext cx="5940463" cy="4282440"/>
          </a:xfrm>
          <a:prstGeom prst="rect"/>
        </p:spPr>
        <p:txBody>
          <a:bodyPr rtlCol="0" wrap="square">
            <a:spAutoFit/>
          </a:bodyPr>
          <a:p>
            <a:r>
              <a:rPr sz="2800" lang="en-IN">
                <a:solidFill>
                  <a:srgbClr val="000000"/>
                </a:solidFill>
                <a:latin typeface="Calibri"/>
              </a:rPr>
              <a:t>For deployment, you can consider using frameworks like Flask or Django for creating APIs, or platforms like Heroku or AWS for hosting the model. Make sure to monitor the model's performance over time and update it as needed. Additionally, ensure compliance with relevant regulations and ethical considerations, especially regarding data privacy and fairness.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8" name="object 2"/>
          <p:cNvSpPr txBox="1">
            <a:spLocks noGrp="1"/>
          </p:cNvSpPr>
          <p:nvPr>
            <p:ph type="title"/>
          </p:nvPr>
        </p:nvSpPr>
        <p:spPr>
          <a:xfrm>
            <a:off x="660400" y="555307"/>
            <a:ext cx="199390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pic>
        <p:nvPicPr>
          <p:cNvPr id="2097153" name=""/>
          <p:cNvPicPr>
            <a:picLocks/>
          </p:cNvPicPr>
          <p:nvPr/>
        </p:nvPicPr>
        <p:blipFill>
          <a:blip xmlns:r="http://schemas.openxmlformats.org/officeDocument/2006/relationships" r:embed="rId1"/>
          <a:stretch>
            <a:fillRect/>
          </a:stretch>
        </p:blipFill>
        <p:spPr>
          <a:xfrm rot="0">
            <a:off x="660399" y="1339312"/>
            <a:ext cx="7939752" cy="5163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9" name="object 2"/>
          <p:cNvSpPr txBox="1">
            <a:spLocks noGrp="1"/>
          </p:cNvSpPr>
          <p:nvPr>
            <p:ph type="title"/>
          </p:nvPr>
        </p:nvSpPr>
        <p:spPr>
          <a:xfrm>
            <a:off x="660400" y="555307"/>
            <a:ext cx="3402965" cy="60071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10" name=""/>
          <p:cNvSpPr txBox="1"/>
          <p:nvPr/>
        </p:nvSpPr>
        <p:spPr>
          <a:xfrm>
            <a:off x="660399" y="1402020"/>
            <a:ext cx="11154095" cy="5120639"/>
          </a:xfrm>
          <a:prstGeom prst="rect"/>
        </p:spPr>
        <p:txBody>
          <a:bodyPr rtlCol="0" wrap="square">
            <a:spAutoFit/>
          </a:bodyPr>
          <a:p>
            <a:r>
              <a:rPr sz="2800" lang="en-IN">
                <a:solidFill>
                  <a:srgbClr val="000000"/>
                </a:solidFill>
              </a:rPr>
              <a:t>In conclusion, housing price prediction is a complex and dynamic field that relies on various factors such as location, economic conditions, demographic trends, and property characteristics. Machine learning algorithms, particularly regression and neural networks, have shown promising results in forecasting housing prices by analyzing historical data and identifying patterns. However, accurate predictions require continuous refinement and validation, considering the ever-changing nature of real estate markets. Additionally, incorporating domain knowledge and leveraging advanced techniques such as feature engineering and ensemble learning can further improve prediction accuracy. Overall, while housing price prediction presents challenges, it also offers significant opportunities for research and application in real estate and related industries.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Redmi 6 Pro</dc:creator>
  <dcterms:created xsi:type="dcterms:W3CDTF">2024-04-01T19:53:43Z</dcterms:created>
  <dcterms:modified xsi:type="dcterms:W3CDTF">2024-04-05T08:26:35Z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2024-03-27T00:00:00Z</vt:filetime>
  </property>
  <property fmtid="{D5CDD505-2E9C-101B-9397-08002B2CF9AE}" pid="3" name="LastSaved">
    <vt:filetime>2024-04-04T00:00:00Z</vt:filetime>
  </property>
  <property fmtid="{D5CDD505-2E9C-101B-9397-08002B2CF9AE}" pid="4" name="ICV">
    <vt:lpwstr>e0b40e945aec465fae50a8e4f95488a3</vt:lpwstr>
  </property>
</Properties>
</file>