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90" r:id="rId23"/>
    <p:sldId id="277" r:id="rId24"/>
    <p:sldId id="278" r:id="rId25"/>
    <p:sldId id="291" r:id="rId26"/>
    <p:sldId id="292" r:id="rId27"/>
    <p:sldId id="293" r:id="rId28"/>
    <p:sldId id="288" r:id="rId29"/>
    <p:sldId id="289" r:id="rId30"/>
  </p:sldIdLst>
  <p:sldSz cx="12192000" cy="6858000"/>
  <p:notesSz cx="6858000" cy="9144000"/>
  <p:embeddedFontLst>
    <p:embeddedFont>
      <p:font typeface="Algerian" panose="04020705040A02060702" pitchFamily="82" charset="0"/>
      <p:regular r:id="rId32"/>
    </p:embeddedFont>
    <p:embeddedFont>
      <p:font typeface="Calibri" panose="020F0502020204030204" pitchFamily="34" charset="0"/>
      <p:regular r:id="rId33"/>
      <p:bold r:id="rId34"/>
      <p:italic r:id="rId35"/>
      <p:boldItalic r:id="rId36"/>
    </p:embeddedFont>
    <p:embeddedFont>
      <p:font typeface="Dancing Script"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jCwMv7iY8sH6V7A7ZkQISjGWB2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47" d="100"/>
          <a:sy n="47" d="100"/>
        </p:scale>
        <p:origin x="58" y="797"/>
      </p:cViewPr>
      <p:guideLst/>
    </p:cSldViewPr>
  </p:slideViewPr>
  <p:notesTextViewPr>
    <p:cViewPr>
      <p:scale>
        <a:sx n="1" d="1"/>
        <a:sy n="1" d="1"/>
      </p:scale>
      <p:origin x="0" y="0"/>
    </p:cViewPr>
  </p:notesTextViewPr>
  <p:sorterViewPr>
    <p:cViewPr>
      <p:scale>
        <a:sx n="100" d="100"/>
        <a:sy n="100" d="100"/>
      </p:scale>
      <p:origin x="0" y="-549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099a0db1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099a0db1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a:spLocks noGrp="1"/>
          </p:cNvSpPr>
          <p:nvPr>
            <p:ph type="pic" idx="2"/>
          </p:nvPr>
        </p:nvSpPr>
        <p:spPr>
          <a:xfrm>
            <a:off x="5183188" y="987425"/>
            <a:ext cx="6172200" cy="4873625"/>
          </a:xfrm>
          <a:prstGeom prst="rect">
            <a:avLst/>
          </a:prstGeom>
          <a:noFill/>
          <a:ln>
            <a:noFill/>
          </a:ln>
        </p:spPr>
      </p:sp>
      <p:sp>
        <p:nvSpPr>
          <p:cNvPr id="64" name="Google Shape;64;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71000"/>
          </a:blip>
          <a:stretch>
            <a:fillRect/>
          </a:stretch>
        </a:blip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m.wikipedia.org/wiki/Java_(programming_languag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en.m.wikipedia.org/wiki/SQ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225" name="Rectangle 16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16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Google Shape;84;p1"/>
          <p:cNvSpPr txBox="1">
            <a:spLocks noGrp="1"/>
          </p:cNvSpPr>
          <p:nvPr>
            <p:ph type="ctrTitle"/>
          </p:nvPr>
        </p:nvSpPr>
        <p:spPr>
          <a:xfrm>
            <a:off x="6545845" y="1568625"/>
            <a:ext cx="5260868" cy="3749627"/>
          </a:xfrm>
          <a:prstGeom prst="rect">
            <a:avLst/>
          </a:prstGeom>
        </p:spPr>
        <p:txBody>
          <a:bodyPr spcFirstLastPara="1" lIns="91425" tIns="45700" rIns="91425" bIns="45700" anchor="t" anchorCtr="0">
            <a:noAutofit/>
          </a:bodyPr>
          <a:lstStyle/>
          <a:p>
            <a:pPr marL="0" lvl="0" indent="0" algn="l" rtl="0">
              <a:spcBef>
                <a:spcPts val="0"/>
              </a:spcBef>
              <a:spcAft>
                <a:spcPts val="0"/>
              </a:spcAft>
              <a:buClr>
                <a:schemeClr val="dk1"/>
              </a:buClr>
              <a:buSzPts val="4000"/>
              <a:buFont typeface="Calibri"/>
              <a:buNone/>
            </a:pP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Name </a:t>
            </a:r>
            <a:r>
              <a:rPr lang="en-US" sz="2800">
                <a:solidFill>
                  <a:schemeClr val="tx1"/>
                </a:solidFill>
                <a:latin typeface="Times New Roman" panose="02020603050405020304" pitchFamily="18" charset="0"/>
                <a:cs typeface="Times New Roman" panose="02020603050405020304" pitchFamily="18" charset="0"/>
              </a:rPr>
              <a:t>- Ishwa</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Branch – CSE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Semester – 5</a:t>
            </a:r>
            <a:r>
              <a:rPr lang="en-US" sz="2800" baseline="30000" dirty="0">
                <a:solidFill>
                  <a:schemeClr val="tx1"/>
                </a:solidFill>
                <a:latin typeface="Times New Roman" panose="02020603050405020304" pitchFamily="18" charset="0"/>
                <a:cs typeface="Times New Roman" panose="02020603050405020304" pitchFamily="18" charset="0"/>
              </a:rPr>
              <a:t>th </a:t>
            </a:r>
            <a:r>
              <a:rPr lang="en-US" sz="2800" dirty="0" err="1">
                <a:solidFill>
                  <a:schemeClr val="tx1"/>
                </a:solidFill>
                <a:latin typeface="Times New Roman" panose="02020603050405020304" pitchFamily="18" charset="0"/>
                <a:cs typeface="Times New Roman" panose="02020603050405020304" pitchFamily="18" charset="0"/>
              </a:rPr>
              <a:t>sem</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Subject – Project - III</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ea typeface="Algerian"/>
                <a:cs typeface="Times New Roman" panose="02020603050405020304" pitchFamily="18" charset="0"/>
                <a:sym typeface="Algerian"/>
              </a:rPr>
              <a:t>Submitted to – MS. ANNU Mam</a:t>
            </a:r>
            <a:br>
              <a:rPr lang="en-US" sz="2800" dirty="0">
                <a:solidFill>
                  <a:schemeClr val="tx1"/>
                </a:solidFill>
                <a:latin typeface="Times New Roman" panose="02020603050405020304" pitchFamily="18" charset="0"/>
                <a:ea typeface="Algerian"/>
                <a:cs typeface="Times New Roman" panose="02020603050405020304" pitchFamily="18" charset="0"/>
                <a:sym typeface="Algerian"/>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85" name="Google Shape;85;p1"/>
          <p:cNvSpPr txBox="1">
            <a:spLocks noGrp="1"/>
          </p:cNvSpPr>
          <p:nvPr>
            <p:ph type="subTitle" idx="1"/>
          </p:nvPr>
        </p:nvSpPr>
        <p:spPr>
          <a:xfrm>
            <a:off x="6574587" y="5081287"/>
            <a:ext cx="4732132" cy="682906"/>
          </a:xfrm>
          <a:prstGeom prst="rect">
            <a:avLst/>
          </a:prstGeom>
        </p:spPr>
        <p:txBody>
          <a:bodyPr spcFirstLastPara="1" lIns="91425" tIns="45700" rIns="91425" bIns="45700" anchor="b" anchorCtr="0">
            <a:normAutofit/>
          </a:bodyPr>
          <a:lstStyle/>
          <a:p>
            <a:pPr marL="0" lvl="0" indent="0" algn="l" rtl="0">
              <a:spcBef>
                <a:spcPts val="0"/>
              </a:spcBef>
              <a:spcAft>
                <a:spcPts val="600"/>
              </a:spcAft>
              <a:buClr>
                <a:schemeClr val="dk1"/>
              </a:buClr>
              <a:buSzPct val="100000"/>
              <a:buNone/>
            </a:pPr>
            <a:r>
              <a:rPr lang="en-US" sz="2000" dirty="0">
                <a:solidFill>
                  <a:schemeClr val="tx2"/>
                </a:solidFill>
              </a:rPr>
              <a:t> </a:t>
            </a:r>
          </a:p>
        </p:txBody>
      </p:sp>
      <p:pic>
        <p:nvPicPr>
          <p:cNvPr id="2" name="Picture 1" descr="Logo, company name&#10;&#10;Description automatically generated">
            <a:extLst>
              <a:ext uri="{FF2B5EF4-FFF2-40B4-BE49-F238E27FC236}">
                <a16:creationId xmlns:a16="http://schemas.microsoft.com/office/drawing/2014/main" id="{92DC2E4D-00B4-4114-9D36-AA006E5668B4}"/>
              </a:ext>
            </a:extLst>
          </p:cNvPr>
          <p:cNvPicPr>
            <a:picLocks noChangeAspect="1"/>
          </p:cNvPicPr>
          <p:nvPr/>
        </p:nvPicPr>
        <p:blipFill rotWithShape="1">
          <a:blip r:embed="rId3"/>
          <a:srcRect r="2" b="2"/>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27" name="Group 16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9" name="Freeform: Shape 16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Freeform: Shape 16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Freeform: Shape 17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540026" y="18565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dirty="0">
                <a:latin typeface="Algerian" panose="04020705040A02060702" pitchFamily="82" charset="0"/>
                <a:ea typeface="Times New Roman"/>
                <a:cs typeface="Times New Roman"/>
                <a:sym typeface="Times New Roman"/>
              </a:rPr>
              <a:t>ABOUT JAVA</a:t>
            </a:r>
            <a:endParaRPr dirty="0">
              <a:latin typeface="Algerian" panose="04020705040A02060702" pitchFamily="82" charset="0"/>
            </a:endParaRPr>
          </a:p>
        </p:txBody>
      </p:sp>
      <p:sp>
        <p:nvSpPr>
          <p:cNvPr id="139" name="Google Shape;139;p10"/>
          <p:cNvSpPr txBox="1">
            <a:spLocks noGrp="1"/>
          </p:cNvSpPr>
          <p:nvPr>
            <p:ph type="body" idx="1"/>
          </p:nvPr>
        </p:nvSpPr>
        <p:spPr>
          <a:xfrm>
            <a:off x="1120588" y="1513840"/>
            <a:ext cx="10233212" cy="4979035"/>
          </a:xfrm>
          <a:prstGeom prst="rect">
            <a:avLst/>
          </a:prstGeom>
          <a:noFill/>
          <a:ln>
            <a:noFill/>
          </a:ln>
        </p:spPr>
        <p:txBody>
          <a:bodyPr spcFirstLastPara="1" wrap="square" lIns="91425" tIns="45700" rIns="91425" bIns="45700" anchor="t" anchorCtr="0">
            <a:noAutofit/>
          </a:bodyPr>
          <a:lstStyle/>
          <a:p>
            <a:pPr marL="444500" marR="507365">
              <a:spcBef>
                <a:spcPts val="0"/>
              </a:spcBef>
              <a:buClr>
                <a:srgbClr val="212121"/>
              </a:buClr>
              <a:buSzPts val="2000"/>
            </a:pPr>
            <a:r>
              <a:rPr lang="en-US" sz="2000" b="0" i="0" u="none" strike="noStrike" dirty="0">
                <a:solidFill>
                  <a:srgbClr val="212121"/>
                </a:solidFill>
                <a:latin typeface="Calibri" panose="020F0502020204030204" pitchFamily="34" charset="0"/>
                <a:ea typeface="Times New Roman"/>
                <a:cs typeface="Calibri" panose="020F0502020204030204" pitchFamily="34" charset="0"/>
                <a:sym typeface="Times New Roman"/>
              </a:rPr>
              <a:t>Java is a general-purpose, class-based, object-oriented programming language designed for having lesser implementation dependencies. It is a computing platform for application development. Java is fast, secure, and reliable, therefore. It is widely used for developing Java applications in laptops, data centers, game consoles, scientific supercomputers, cell phones, etc.</a:t>
            </a:r>
            <a:b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br>
            <a:endParaRPr sz="2000" b="0" dirty="0">
              <a:latin typeface="Calibri" panose="020F0502020204030204" pitchFamily="34" charset="0"/>
              <a:cs typeface="Calibri" panose="020F0502020204030204" pitchFamily="34" charset="0"/>
            </a:endParaRPr>
          </a:p>
          <a:p>
            <a:pPr marL="342900" algn="just">
              <a:spcBef>
                <a:spcPts val="400"/>
              </a:spcBef>
              <a:buClr>
                <a:srgbClr val="212121"/>
              </a:buClr>
              <a:buSzPts val="2000"/>
            </a:pPr>
            <a:r>
              <a:rPr lang="en-US" sz="2000" b="0" i="0" u="none" strike="noStrike" dirty="0">
                <a:solidFill>
                  <a:srgbClr val="212121"/>
                </a:solidFill>
                <a:latin typeface="Calibri" panose="020F0502020204030204" pitchFamily="34" charset="0"/>
                <a:ea typeface="Times New Roman"/>
                <a:cs typeface="Calibri" panose="020F0502020204030204" pitchFamily="34" charset="0"/>
                <a:sym typeface="Times New Roman"/>
              </a:rPr>
              <a:t>Here are some important Java applications</a:t>
            </a:r>
            <a:r>
              <a:rPr lang="en-US" sz="2000" dirty="0">
                <a:solidFill>
                  <a:srgbClr val="212121"/>
                </a:solidFill>
                <a:latin typeface="Calibri" panose="020F0502020204030204" pitchFamily="34" charset="0"/>
                <a:ea typeface="Times New Roman"/>
                <a:cs typeface="Calibri" panose="020F0502020204030204" pitchFamily="34" charset="0"/>
                <a:sym typeface="Times New Roman"/>
              </a:rPr>
              <a:t>: </a:t>
            </a:r>
            <a:endParaRPr dirty="0">
              <a:latin typeface="Calibri" panose="020F0502020204030204" pitchFamily="34" charset="0"/>
              <a:cs typeface="Calibri" panose="020F0502020204030204" pitchFamily="34" charset="0"/>
            </a:endParaRPr>
          </a:p>
          <a:p>
            <a:pPr marL="0" indent="0" algn="just">
              <a:spcBef>
                <a:spcPts val="400"/>
              </a:spcBef>
              <a:buSzPts val="2000"/>
              <a:buNone/>
            </a:pPr>
            <a:endParaRPr sz="2000" dirty="0">
              <a:solidFill>
                <a:srgbClr val="212121"/>
              </a:solidFill>
              <a:latin typeface="Calibri" panose="020F0502020204030204" pitchFamily="34" charset="0"/>
              <a:ea typeface="Times New Roman"/>
              <a:cs typeface="Calibri" panose="020F0502020204030204" pitchFamily="34" charset="0"/>
              <a:sym typeface="Times New Roman"/>
            </a:endParaRPr>
          </a:p>
          <a:p>
            <a:pPr marL="342900" algn="just">
              <a:spcBef>
                <a:spcPts val="400"/>
              </a:spcBef>
              <a:buClr>
                <a:srgbClr val="212121"/>
              </a:buClr>
              <a:buSzPts val="2000"/>
            </a:pPr>
            <a:r>
              <a:rPr lang="en-US" sz="2000" b="0" i="0" u="none" strike="noStrike" dirty="0">
                <a:solidFill>
                  <a:srgbClr val="212121"/>
                </a:solidFill>
                <a:latin typeface="Calibri" panose="020F0502020204030204" pitchFamily="34" charset="0"/>
                <a:ea typeface="Times New Roman"/>
                <a:cs typeface="Calibri" panose="020F0502020204030204" pitchFamily="34" charset="0"/>
                <a:sym typeface="Times New Roman"/>
              </a:rPr>
              <a:t>It is used for developing Android Apps</a:t>
            </a:r>
            <a:endParaRPr lang="en-US" sz="2000" dirty="0">
              <a:solidFill>
                <a:srgbClr val="000000"/>
              </a:solidFill>
              <a:latin typeface="Calibri" panose="020F0502020204030204" pitchFamily="34" charset="0"/>
              <a:ea typeface="Times New Roman"/>
              <a:cs typeface="Calibri" panose="020F0502020204030204" pitchFamily="34" charset="0"/>
              <a:sym typeface="Times New Roman"/>
            </a:endParaRPr>
          </a:p>
          <a:p>
            <a:pPr marL="342900" algn="just">
              <a:spcBef>
                <a:spcPts val="400"/>
              </a:spcBef>
              <a:buClr>
                <a:srgbClr val="212121"/>
              </a:buClr>
              <a:buSzPts val="2000"/>
            </a:pPr>
            <a:r>
              <a:rPr lang="en-US" sz="2000" b="0" i="0" u="none" strike="noStrike" dirty="0">
                <a:solidFill>
                  <a:srgbClr val="212121"/>
                </a:solidFill>
                <a:latin typeface="Calibri" panose="020F0502020204030204" pitchFamily="34" charset="0"/>
                <a:ea typeface="Times New Roman"/>
                <a:cs typeface="Calibri" panose="020F0502020204030204" pitchFamily="34" charset="0"/>
                <a:sym typeface="Times New Roman"/>
              </a:rPr>
              <a:t>Helps you to create Enterprise Software</a:t>
            </a:r>
            <a:endParaRPr lang="en-US" sz="2000" dirty="0">
              <a:solidFill>
                <a:srgbClr val="000000"/>
              </a:solidFill>
              <a:latin typeface="Calibri" panose="020F0502020204030204" pitchFamily="34" charset="0"/>
              <a:ea typeface="Times New Roman"/>
              <a:cs typeface="Calibri" panose="020F0502020204030204" pitchFamily="34" charset="0"/>
              <a:sym typeface="Times New Roman"/>
            </a:endParaRPr>
          </a:p>
          <a:p>
            <a:pPr marL="342900" algn="just">
              <a:spcBef>
                <a:spcPts val="400"/>
              </a:spcBef>
              <a:buClr>
                <a:srgbClr val="212121"/>
              </a:buClr>
              <a:buSzPts val="2000"/>
            </a:pPr>
            <a:r>
              <a:rPr lang="en-US" sz="2000" b="0" i="0" u="none" strike="noStrike" dirty="0">
                <a:solidFill>
                  <a:srgbClr val="212121"/>
                </a:solidFill>
                <a:latin typeface="Calibri" panose="020F0502020204030204" pitchFamily="34" charset="0"/>
                <a:ea typeface="Times New Roman"/>
                <a:cs typeface="Calibri" panose="020F0502020204030204" pitchFamily="34" charset="0"/>
                <a:sym typeface="Times New Roman"/>
              </a:rPr>
              <a:t>Wide range of Mobile java Applications</a:t>
            </a:r>
            <a:endParaRPr lang="en-US" sz="2000" dirty="0">
              <a:solidFill>
                <a:srgbClr val="000000"/>
              </a:solidFill>
              <a:latin typeface="Calibri" panose="020F0502020204030204" pitchFamily="34" charset="0"/>
              <a:ea typeface="Times New Roman"/>
              <a:cs typeface="Calibri" panose="020F0502020204030204" pitchFamily="34" charset="0"/>
              <a:sym typeface="Times New Roman"/>
            </a:endParaRPr>
          </a:p>
          <a:p>
            <a:pPr marL="342900" algn="just">
              <a:spcBef>
                <a:spcPts val="400"/>
              </a:spcBef>
              <a:buClr>
                <a:srgbClr val="212121"/>
              </a:buClr>
              <a:buSzPts val="2000"/>
            </a:pPr>
            <a:r>
              <a:rPr lang="en-US" sz="2000" b="0" i="0" u="none" strike="noStrike" dirty="0">
                <a:solidFill>
                  <a:srgbClr val="212121"/>
                </a:solidFill>
                <a:latin typeface="Calibri" panose="020F0502020204030204" pitchFamily="34" charset="0"/>
                <a:ea typeface="Times New Roman"/>
                <a:cs typeface="Calibri" panose="020F0502020204030204" pitchFamily="34" charset="0"/>
                <a:sym typeface="Times New Roman"/>
              </a:rPr>
              <a:t>Scientific Computing Applications</a:t>
            </a:r>
            <a:endParaRPr lang="en-US" sz="2000" dirty="0">
              <a:solidFill>
                <a:srgbClr val="000000"/>
              </a:solidFill>
              <a:latin typeface="Calibri" panose="020F0502020204030204" pitchFamily="34" charset="0"/>
              <a:ea typeface="Times New Roman"/>
              <a:cs typeface="Calibri" panose="020F0502020204030204" pitchFamily="34" charset="0"/>
              <a:sym typeface="Times New Roman"/>
            </a:endParaRPr>
          </a:p>
          <a:p>
            <a:pPr marL="342900" algn="just">
              <a:spcBef>
                <a:spcPts val="400"/>
              </a:spcBef>
              <a:buClr>
                <a:srgbClr val="212121"/>
              </a:buClr>
              <a:buSzPts val="2000"/>
            </a:pPr>
            <a:r>
              <a:rPr lang="en-US" sz="2000" b="0" i="0" u="none" strike="noStrike" dirty="0">
                <a:solidFill>
                  <a:srgbClr val="212121"/>
                </a:solidFill>
                <a:latin typeface="Calibri" panose="020F0502020204030204" pitchFamily="34" charset="0"/>
                <a:ea typeface="Times New Roman"/>
                <a:cs typeface="Calibri" panose="020F0502020204030204" pitchFamily="34" charset="0"/>
                <a:sym typeface="Times New Roman"/>
              </a:rPr>
              <a:t>Use for Big Data Analytics</a:t>
            </a:r>
            <a:endParaRPr lang="en-US" sz="2000" dirty="0">
              <a:solidFill>
                <a:srgbClr val="000000"/>
              </a:solidFill>
              <a:latin typeface="Calibri" panose="020F0502020204030204" pitchFamily="34" charset="0"/>
              <a:ea typeface="Times New Roman"/>
              <a:cs typeface="Calibri" panose="020F0502020204030204" pitchFamily="34" charset="0"/>
              <a:sym typeface="Times New Roman"/>
            </a:endParaRPr>
          </a:p>
          <a:p>
            <a:pPr marL="342900" algn="just">
              <a:spcBef>
                <a:spcPts val="400"/>
              </a:spcBef>
              <a:buClr>
                <a:srgbClr val="212121"/>
              </a:buClr>
              <a:buSzPts val="2000"/>
            </a:pPr>
            <a:r>
              <a:rPr lang="en-US" sz="2000" b="0" i="0" u="none" strike="noStrike" dirty="0">
                <a:solidFill>
                  <a:srgbClr val="212121"/>
                </a:solidFill>
                <a:latin typeface="Calibri" panose="020F0502020204030204" pitchFamily="34" charset="0"/>
                <a:ea typeface="Times New Roman"/>
                <a:cs typeface="Calibri" panose="020F0502020204030204" pitchFamily="34" charset="0"/>
                <a:sym typeface="Times New Roman"/>
              </a:rPr>
              <a:t>Java Programming of Hardware devices</a:t>
            </a:r>
            <a:endParaRPr lang="en-US" sz="2000" dirty="0">
              <a:solidFill>
                <a:srgbClr val="000000"/>
              </a:solidFill>
              <a:latin typeface="Calibri" panose="020F0502020204030204" pitchFamily="34" charset="0"/>
              <a:ea typeface="Times New Roman"/>
              <a:cs typeface="Calibri" panose="020F0502020204030204" pitchFamily="34" charset="0"/>
              <a:sym typeface="Times New Roman"/>
            </a:endParaRPr>
          </a:p>
          <a:p>
            <a:pPr marL="342900" algn="just">
              <a:spcBef>
                <a:spcPts val="400"/>
              </a:spcBef>
              <a:buClr>
                <a:srgbClr val="212121"/>
              </a:buClr>
              <a:buSzPts val="2000"/>
            </a:pPr>
            <a:r>
              <a:rPr lang="en-US" sz="2000" b="0" i="0" u="none" strike="noStrike" dirty="0">
                <a:solidFill>
                  <a:srgbClr val="212121"/>
                </a:solidFill>
                <a:latin typeface="Calibri" panose="020F0502020204030204" pitchFamily="34" charset="0"/>
                <a:ea typeface="Times New Roman"/>
                <a:cs typeface="Calibri" panose="020F0502020204030204" pitchFamily="34" charset="0"/>
                <a:sym typeface="Times New Roman"/>
              </a:rPr>
              <a:t>Used for Server-Side Technologies like Apache, JBoss, etc.</a:t>
            </a:r>
            <a:endParaRPr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endParaRPr>
          </a:p>
          <a:p>
            <a:pPr marL="469900" algn="just">
              <a:buSzPts val="2000"/>
            </a:pPr>
            <a:endParaRPr sz="20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dirty="0">
                <a:latin typeface="Algerian" panose="04020705040A02060702" pitchFamily="82" charset="0"/>
                <a:ea typeface="Times New Roman"/>
                <a:cs typeface="Times New Roman"/>
                <a:sym typeface="Times New Roman"/>
              </a:rPr>
              <a:t>ABOUT SQL</a:t>
            </a:r>
            <a:endParaRPr dirty="0">
              <a:latin typeface="Algerian" panose="04020705040A02060702" pitchFamily="82" charset="0"/>
            </a:endParaRPr>
          </a:p>
        </p:txBody>
      </p:sp>
      <p:sp>
        <p:nvSpPr>
          <p:cNvPr id="145" name="Google Shape;145;p11"/>
          <p:cNvSpPr txBox="1">
            <a:spLocks noGrp="1"/>
          </p:cNvSpPr>
          <p:nvPr>
            <p:ph type="body" idx="1"/>
          </p:nvPr>
        </p:nvSpPr>
        <p:spPr>
          <a:xfrm>
            <a:off x="838200" y="1463040"/>
            <a:ext cx="10515600" cy="4713923"/>
          </a:xfrm>
          <a:prstGeom prst="rect">
            <a:avLst/>
          </a:prstGeom>
          <a:noFill/>
          <a:ln>
            <a:noFill/>
          </a:ln>
        </p:spPr>
        <p:txBody>
          <a:bodyPr spcFirstLastPara="1" wrap="square" lIns="91425" tIns="45700" rIns="91425" bIns="45700" anchor="t" anchorCtr="0">
            <a:noAutofit/>
          </a:bodyPr>
          <a:lstStyle/>
          <a:p>
            <a:pPr marL="558165" marR="608965" lvl="0" indent="-456565" algn="just" rtl="0">
              <a:lnSpc>
                <a:spcPct val="90000"/>
              </a:lnSpc>
              <a:spcBef>
                <a:spcPts val="0"/>
              </a:spcBef>
              <a:spcAft>
                <a:spcPts val="0"/>
              </a:spcAft>
              <a:buClr>
                <a:srgbClr val="000000"/>
              </a:buClr>
              <a:buSzPts val="1800"/>
              <a:buChar char="•"/>
            </a:pP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SQL is Structured Query Language, which is a computer language for storing, manipulating and retrieving data stored in a relational database.</a:t>
            </a:r>
            <a:endParaRPr sz="2000" b="0" dirty="0">
              <a:latin typeface="Calibri" panose="020F0502020204030204" pitchFamily="34" charset="0"/>
              <a:cs typeface="Calibri" panose="020F0502020204030204" pitchFamily="34" charset="0"/>
            </a:endParaRPr>
          </a:p>
          <a:p>
            <a:pPr marL="558165" marR="508000" lvl="0" indent="-456565" algn="just" rtl="0">
              <a:lnSpc>
                <a:spcPct val="90000"/>
              </a:lnSpc>
              <a:spcBef>
                <a:spcPts val="400"/>
              </a:spcBef>
              <a:spcAft>
                <a:spcPts val="0"/>
              </a:spcAft>
              <a:buClr>
                <a:srgbClr val="000000"/>
              </a:buClr>
              <a:buSzPts val="1800"/>
              <a:buChar char="•"/>
            </a:pP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SQL is the standard language for Relational Database System. All the Relational Database Management Systems (RDMS) like MySQL, MS Access, Oracle, Sybase, Informix, Postgres and SQL Server use SQL as their standard database language.</a:t>
            </a:r>
            <a:endParaRPr sz="2000" b="0" dirty="0">
              <a:latin typeface="Calibri" panose="020F0502020204030204" pitchFamily="34" charset="0"/>
              <a:cs typeface="Calibri" panose="020F0502020204030204" pitchFamily="34" charset="0"/>
            </a:endParaRPr>
          </a:p>
          <a:p>
            <a:pPr marL="558165" marR="781050" lvl="0" indent="-456565" algn="just" rtl="0">
              <a:lnSpc>
                <a:spcPct val="90000"/>
              </a:lnSpc>
              <a:spcBef>
                <a:spcPts val="795"/>
              </a:spcBef>
              <a:spcAft>
                <a:spcPts val="0"/>
              </a:spcAft>
              <a:buClr>
                <a:srgbClr val="000000"/>
              </a:buClr>
              <a:buSzPts val="1800"/>
              <a:buChar char="•"/>
            </a:pP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MySQL is a fast, easy-to-use RDBMS being used for many small and big businesses. MySQL is developed, marketed and supported by MySQL AB, which is a Swedish company. MySQL is becoming so popular because of many good reasons.[1]</a:t>
            </a:r>
            <a:endParaRPr sz="2000" b="0" dirty="0">
              <a:latin typeface="Calibri" panose="020F0502020204030204" pitchFamily="34" charset="0"/>
              <a:cs typeface="Calibri" panose="020F0502020204030204" pitchFamily="34" charset="0"/>
            </a:endParaRPr>
          </a:p>
          <a:p>
            <a:pPr marL="558165" marR="780415" lvl="0" indent="-456565" algn="just" rtl="0">
              <a:lnSpc>
                <a:spcPct val="90000"/>
              </a:lnSpc>
              <a:spcBef>
                <a:spcPts val="800"/>
              </a:spcBef>
              <a:spcAft>
                <a:spcPts val="0"/>
              </a:spcAft>
              <a:buClr>
                <a:srgbClr val="000000"/>
              </a:buClr>
              <a:buSzPts val="1800"/>
              <a:buChar char="•"/>
            </a:pP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MySQL is released under an open-source license. So you have nothing to pay to use it. MySQL is a very powerful program in its own right. It handles a large subset of the functionality of the most expensive and powerful database packages. MySQL uses a standard form of the well-known SQL data language. MySQL works on many operating systems and with many languages including PHP, PERL, C, C++, JAVA, etc.</a:t>
            </a:r>
            <a:endParaRPr sz="2000" b="0" dirty="0">
              <a:latin typeface="Calibri" panose="020F0502020204030204" pitchFamily="34" charset="0"/>
              <a:cs typeface="Calibri" panose="020F0502020204030204" pitchFamily="34" charset="0"/>
            </a:endParaRPr>
          </a:p>
          <a:p>
            <a:pPr marL="558165" marR="779145" lvl="0" indent="-456565" algn="just" rtl="0">
              <a:lnSpc>
                <a:spcPct val="90000"/>
              </a:lnSpc>
              <a:spcBef>
                <a:spcPts val="815"/>
              </a:spcBef>
              <a:spcAft>
                <a:spcPts val="0"/>
              </a:spcAft>
              <a:buClr>
                <a:srgbClr val="000000"/>
              </a:buClr>
              <a:buSzPts val="1800"/>
              <a:buChar char="•"/>
            </a:pP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MySQL works very quickly and works well even with large data sets.</a:t>
            </a:r>
            <a:endParaRPr sz="2000" b="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txBox="1">
            <a:spLocks noGrp="1"/>
          </p:cNvSpPr>
          <p:nvPr>
            <p:ph type="title"/>
          </p:nvPr>
        </p:nvSpPr>
        <p:spPr>
          <a:xfrm>
            <a:off x="838200" y="148589"/>
            <a:ext cx="10515600" cy="53244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 </a:t>
            </a:r>
            <a:endParaRPr/>
          </a:p>
        </p:txBody>
      </p:sp>
      <p:sp>
        <p:nvSpPr>
          <p:cNvPr id="151" name="Google Shape;151;p12"/>
          <p:cNvSpPr txBox="1">
            <a:spLocks noGrp="1"/>
          </p:cNvSpPr>
          <p:nvPr>
            <p:ph type="body" idx="1"/>
          </p:nvPr>
        </p:nvSpPr>
        <p:spPr>
          <a:xfrm>
            <a:off x="838200" y="833120"/>
            <a:ext cx="10515600" cy="534384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800"/>
              <a:buNone/>
            </a:pP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Also, they are using different dialects, such as −</a:t>
            </a:r>
          </a:p>
          <a:p>
            <a:pPr marL="342900">
              <a:spcBef>
                <a:spcPts val="0"/>
              </a:spcBef>
              <a:buClr>
                <a:srgbClr val="000000"/>
              </a:buClr>
              <a:buSzPts val="2800"/>
            </a:pPr>
            <a:endParaRPr sz="2000" b="0" dirty="0">
              <a:latin typeface="Calibri" panose="020F0502020204030204" pitchFamily="34" charset="0"/>
              <a:cs typeface="Calibri" panose="020F0502020204030204" pitchFamily="34" charset="0"/>
            </a:endParaRPr>
          </a:p>
          <a:p>
            <a:pPr marL="342900">
              <a:spcBef>
                <a:spcPts val="5"/>
              </a:spcBef>
              <a:buClr>
                <a:srgbClr val="000000"/>
              </a:buClr>
              <a:buSzPts val="2800"/>
            </a:pP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Oracle using PL/SQL,.</a:t>
            </a:r>
            <a:endParaRPr sz="2000" dirty="0">
              <a:latin typeface="Calibri" panose="020F0502020204030204" pitchFamily="34" charset="0"/>
              <a:cs typeface="Calibri" panose="020F0502020204030204" pitchFamily="34" charset="0"/>
            </a:endParaRPr>
          </a:p>
          <a:p>
            <a:pPr marL="342900">
              <a:spcBef>
                <a:spcPts val="675"/>
              </a:spcBef>
              <a:buClr>
                <a:srgbClr val="000000"/>
              </a:buClr>
              <a:buSzPts val="2800"/>
            </a:pP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SQL is widely popular because it offers the following advantages −</a:t>
            </a:r>
            <a:endParaRPr sz="2000" dirty="0">
              <a:latin typeface="Calibri" panose="020F0502020204030204" pitchFamily="34" charset="0"/>
              <a:cs typeface="Calibri" panose="020F0502020204030204" pitchFamily="34" charset="0"/>
            </a:endParaRPr>
          </a:p>
          <a:p>
            <a:pPr marL="342900">
              <a:spcBef>
                <a:spcPts val="690"/>
              </a:spcBef>
              <a:buClr>
                <a:srgbClr val="000000"/>
              </a:buClr>
              <a:buSzPts val="2800"/>
            </a:pP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Allows users to access data in the database management systems.</a:t>
            </a:r>
            <a:endParaRPr sz="2000" dirty="0">
              <a:latin typeface="Calibri" panose="020F0502020204030204" pitchFamily="34" charset="0"/>
              <a:cs typeface="Calibri" panose="020F0502020204030204" pitchFamily="34" charset="0"/>
            </a:endParaRPr>
          </a:p>
          <a:p>
            <a:pPr marL="342900">
              <a:spcBef>
                <a:spcPts val="690"/>
              </a:spcBef>
              <a:buClr>
                <a:srgbClr val="000000"/>
              </a:buClr>
              <a:buSzPts val="2800"/>
            </a:pP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Allows users to describe the data</a:t>
            </a:r>
            <a:r>
              <a:rPr lang="en-US" sz="2000" dirty="0">
                <a:solidFill>
                  <a:srgbClr val="000000"/>
                </a:solidFill>
                <a:latin typeface="Calibri" panose="020F0502020204030204" pitchFamily="34" charset="0"/>
                <a:ea typeface="Times New Roman"/>
                <a:cs typeface="Calibri" panose="020F0502020204030204" pitchFamily="34" charset="0"/>
                <a:sym typeface="Times New Roman"/>
              </a:rPr>
              <a:t> r</a:t>
            </a: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elational.</a:t>
            </a:r>
            <a:endParaRPr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endParaRPr>
          </a:p>
          <a:p>
            <a:pPr marL="342900">
              <a:spcBef>
                <a:spcPts val="680"/>
              </a:spcBef>
              <a:buClr>
                <a:srgbClr val="000000"/>
              </a:buClr>
              <a:buSzPts val="2800"/>
            </a:pP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Allows users to define the data in a database and manipulate that data.</a:t>
            </a:r>
            <a:endParaRPr sz="2000" dirty="0">
              <a:latin typeface="Calibri" panose="020F0502020204030204" pitchFamily="34" charset="0"/>
              <a:cs typeface="Calibri" panose="020F0502020204030204" pitchFamily="34" charset="0"/>
            </a:endParaRPr>
          </a:p>
          <a:p>
            <a:pPr marL="342900">
              <a:spcBef>
                <a:spcPts val="690"/>
              </a:spcBef>
              <a:buClr>
                <a:srgbClr val="000000"/>
              </a:buClr>
              <a:buSzPts val="2800"/>
            </a:pP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Allows to embed within other languages using SQL modules, libraries &amp; pre-compilers.</a:t>
            </a:r>
            <a:endParaRPr sz="2000" dirty="0">
              <a:latin typeface="Calibri" panose="020F0502020204030204" pitchFamily="34" charset="0"/>
              <a:cs typeface="Calibri" panose="020F0502020204030204" pitchFamily="34" charset="0"/>
            </a:endParaRPr>
          </a:p>
          <a:p>
            <a:pPr marL="342900">
              <a:spcBef>
                <a:spcPts val="690"/>
              </a:spcBef>
              <a:buClr>
                <a:srgbClr val="000000"/>
              </a:buClr>
              <a:buSzPts val="2800"/>
            </a:pP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Allows users to create and drop databases and tables.</a:t>
            </a:r>
            <a:endParaRPr sz="2000" dirty="0">
              <a:latin typeface="Calibri" panose="020F0502020204030204" pitchFamily="34" charset="0"/>
              <a:cs typeface="Calibri" panose="020F0502020204030204" pitchFamily="34" charset="0"/>
            </a:endParaRPr>
          </a:p>
          <a:p>
            <a:pPr marL="342900">
              <a:spcBef>
                <a:spcPts val="680"/>
              </a:spcBef>
              <a:buClr>
                <a:srgbClr val="000000"/>
              </a:buClr>
              <a:buSzPts val="2800"/>
            </a:pP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Allows users to create view, stored procedure, functions in a database.</a:t>
            </a:r>
            <a:endParaRPr sz="2000" dirty="0">
              <a:latin typeface="Calibri" panose="020F0502020204030204" pitchFamily="34" charset="0"/>
              <a:cs typeface="Calibri" panose="020F0502020204030204" pitchFamily="34" charset="0"/>
            </a:endParaRPr>
          </a:p>
          <a:p>
            <a:pPr marL="342900">
              <a:spcBef>
                <a:spcPts val="690"/>
              </a:spcBef>
              <a:buClr>
                <a:srgbClr val="000000"/>
              </a:buClr>
              <a:buSzPts val="2800"/>
            </a:pP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Allows users to set permissions on tables, procedures and views.</a:t>
            </a:r>
            <a:endParaRPr sz="2000" dirty="0">
              <a:latin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800"/>
              <a:buNone/>
            </a:pPr>
            <a:endParaRPr sz="2000" dirty="0">
              <a:latin typeface="Calibri" panose="020F0502020204030204" pitchFamily="34" charset="0"/>
              <a:cs typeface="Calibri" panose="020F0502020204030204" pitchFamily="34" charset="0"/>
            </a:endParaRPr>
          </a:p>
          <a:p>
            <a:pPr marL="228600" lvl="0" indent="-50800" algn="l" rtl="0">
              <a:lnSpc>
                <a:spcPct val="90000"/>
              </a:lnSpc>
              <a:spcBef>
                <a:spcPts val="1000"/>
              </a:spcBef>
              <a:spcAft>
                <a:spcPts val="0"/>
              </a:spcAft>
              <a:buClr>
                <a:schemeClr val="dk1"/>
              </a:buClr>
              <a:buSzPts val="2800"/>
              <a:buNone/>
            </a:pPr>
            <a:endParaRPr sz="20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ADVANTAGE</a:t>
            </a:r>
            <a:endParaRPr/>
          </a:p>
        </p:txBody>
      </p:sp>
      <p:sp>
        <p:nvSpPr>
          <p:cNvPr id="157" name="Google Shape;15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42900" lvl="0" indent="-342900" algn="just" rtl="0">
              <a:lnSpc>
                <a:spcPct val="107000"/>
              </a:lnSpc>
              <a:spcBef>
                <a:spcPts val="0"/>
              </a:spcBef>
              <a:spcAft>
                <a:spcPts val="0"/>
              </a:spcAft>
              <a:buClr>
                <a:srgbClr val="000000"/>
              </a:buClr>
              <a:buSzPts val="2000"/>
              <a:buFont typeface="Calibri"/>
              <a:buAutoNum type="arabicPeriod"/>
            </a:pPr>
            <a:r>
              <a:rPr lang="en-US" sz="2000" b="1" dirty="0">
                <a:solidFill>
                  <a:srgbClr val="000000"/>
                </a:solidFill>
                <a:latin typeface="Calibri" panose="020F0502020204030204" pitchFamily="34" charset="0"/>
                <a:cs typeface="Calibri" panose="020F0502020204030204" pitchFamily="34" charset="0"/>
                <a:sym typeface="Calibri"/>
              </a:rPr>
              <a:t>Preserves time of teachers and administrators - </a:t>
            </a:r>
            <a:r>
              <a:rPr lang="en-US" sz="2000" dirty="0">
                <a:solidFill>
                  <a:srgbClr val="000000"/>
                </a:solidFill>
                <a:latin typeface="Calibri" panose="020F0502020204030204" pitchFamily="34" charset="0"/>
                <a:ea typeface="Times New Roman"/>
                <a:cs typeface="Calibri" panose="020F0502020204030204" pitchFamily="34" charset="0"/>
                <a:sym typeface="Times New Roman"/>
              </a:rPr>
              <a:t>It preserves the valuable time of teachers from daily admin works. </a:t>
            </a:r>
            <a:endParaRPr sz="2000" dirty="0">
              <a:latin typeface="Calibri" panose="020F0502020204030204" pitchFamily="34" charset="0"/>
              <a:cs typeface="Calibri" panose="020F0502020204030204" pitchFamily="34" charset="0"/>
              <a:sym typeface="Calibri"/>
            </a:endParaRPr>
          </a:p>
          <a:p>
            <a:pPr marL="342900" lvl="0" indent="-342900" algn="just" rtl="0">
              <a:lnSpc>
                <a:spcPct val="107000"/>
              </a:lnSpc>
              <a:spcBef>
                <a:spcPts val="1800"/>
              </a:spcBef>
              <a:spcAft>
                <a:spcPts val="0"/>
              </a:spcAft>
              <a:buClr>
                <a:srgbClr val="1F4047"/>
              </a:buClr>
              <a:buSzPts val="2000"/>
              <a:buFont typeface="Calibri"/>
              <a:buAutoNum type="arabicPeriod"/>
            </a:pPr>
            <a:r>
              <a:rPr lang="en-US" sz="2000" b="1" dirty="0">
                <a:solidFill>
                  <a:srgbClr val="1F4047"/>
                </a:solidFill>
                <a:latin typeface="Calibri" panose="020F0502020204030204" pitchFamily="34" charset="0"/>
                <a:ea typeface="Times New Roman"/>
                <a:cs typeface="Calibri" panose="020F0502020204030204" pitchFamily="34" charset="0"/>
                <a:sym typeface="Times New Roman"/>
              </a:rPr>
              <a:t>Reduction of Human Labor and Workload</a:t>
            </a:r>
            <a:r>
              <a:rPr lang="en-US" sz="2000" dirty="0">
                <a:solidFill>
                  <a:srgbClr val="242626"/>
                </a:solidFill>
                <a:latin typeface="Calibri" panose="020F0502020204030204" pitchFamily="34" charset="0"/>
                <a:ea typeface="Times New Roman"/>
                <a:cs typeface="Calibri" panose="020F0502020204030204" pitchFamily="34" charset="0"/>
                <a:sym typeface="Times New Roman"/>
              </a:rPr>
              <a:t> – The cost incurred from employing staff to manage students and college activities is an additional cost. With a management system, staff workload is reduced, and teachers can then engage the </a:t>
            </a:r>
            <a:r>
              <a:rPr lang="en-US" sz="2000" dirty="0">
                <a:solidFill>
                  <a:srgbClr val="000000"/>
                </a:solidFill>
                <a:latin typeface="Calibri" panose="020F0502020204030204" pitchFamily="34" charset="0"/>
                <a:cs typeface="Calibri" panose="020F0502020204030204" pitchFamily="34" charset="0"/>
                <a:sym typeface="Calibri"/>
              </a:rPr>
              <a:t>INGFCETMS</a:t>
            </a:r>
            <a:r>
              <a:rPr lang="en-US" sz="2000" dirty="0">
                <a:solidFill>
                  <a:srgbClr val="242626"/>
                </a:solidFill>
                <a:latin typeface="Calibri" panose="020F0502020204030204" pitchFamily="34" charset="0"/>
                <a:ea typeface="Times New Roman"/>
                <a:cs typeface="Calibri" panose="020F0502020204030204" pitchFamily="34" charset="0"/>
                <a:sym typeface="Times New Roman"/>
              </a:rPr>
              <a:t> more. This leads them to a reduction in teacher workload and saves them time that could be better spent in the classroom.</a:t>
            </a:r>
            <a:endParaRPr sz="2000" dirty="0">
              <a:latin typeface="Calibri" panose="020F0502020204030204" pitchFamily="34" charset="0"/>
              <a:cs typeface="Calibri" panose="020F0502020204030204" pitchFamily="34" charset="0"/>
              <a:sym typeface="Calibri"/>
            </a:endParaRPr>
          </a:p>
          <a:p>
            <a:pPr marL="342900" lvl="0" indent="-342900" algn="just" rtl="0">
              <a:lnSpc>
                <a:spcPct val="107000"/>
              </a:lnSpc>
              <a:spcBef>
                <a:spcPts val="1800"/>
              </a:spcBef>
              <a:spcAft>
                <a:spcPts val="0"/>
              </a:spcAft>
              <a:buClr>
                <a:srgbClr val="000000"/>
              </a:buClr>
              <a:buSzPts val="2000"/>
              <a:buFont typeface="Calibri"/>
              <a:buAutoNum type="arabicPeriod"/>
            </a:pPr>
            <a:r>
              <a:rPr lang="en-US" sz="2000" b="1" dirty="0">
                <a:solidFill>
                  <a:srgbClr val="000000"/>
                </a:solidFill>
                <a:latin typeface="Calibri" panose="020F0502020204030204" pitchFamily="34" charset="0"/>
                <a:ea typeface="Times New Roman"/>
                <a:cs typeface="Calibri" panose="020F0502020204030204" pitchFamily="34" charset="0"/>
                <a:sym typeface="Times New Roman"/>
              </a:rPr>
              <a:t>Complete Control - </a:t>
            </a:r>
            <a:r>
              <a:rPr lang="en-US" sz="2000" dirty="0">
                <a:solidFill>
                  <a:srgbClr val="44494F"/>
                </a:solidFill>
                <a:latin typeface="Calibri" panose="020F0502020204030204" pitchFamily="34" charset="0"/>
                <a:ea typeface="Times New Roman"/>
                <a:cs typeface="Calibri" panose="020F0502020204030204" pitchFamily="34" charset="0"/>
                <a:sym typeface="Times New Roman"/>
              </a:rPr>
              <a:t>With </a:t>
            </a:r>
            <a:r>
              <a:rPr lang="en-US" sz="2000" dirty="0">
                <a:solidFill>
                  <a:srgbClr val="000000"/>
                </a:solidFill>
                <a:latin typeface="Calibri" panose="020F0502020204030204" pitchFamily="34" charset="0"/>
                <a:cs typeface="Calibri" panose="020F0502020204030204" pitchFamily="34" charset="0"/>
                <a:sym typeface="Calibri"/>
              </a:rPr>
              <a:t>INGFCETMS</a:t>
            </a:r>
            <a:r>
              <a:rPr lang="en-US" sz="2000" dirty="0">
                <a:solidFill>
                  <a:schemeClr val="tx1"/>
                </a:solidFill>
                <a:latin typeface="Calibri" panose="020F0502020204030204" pitchFamily="34" charset="0"/>
                <a:ea typeface="Times New Roman"/>
                <a:cs typeface="Calibri" panose="020F0502020204030204" pitchFamily="34" charset="0"/>
                <a:sym typeface="Times New Roman"/>
              </a:rPr>
              <a:t>, every section of the institute is managed from a single platform. A quality </a:t>
            </a:r>
            <a:r>
              <a:rPr lang="en-US" sz="2000" dirty="0">
                <a:solidFill>
                  <a:srgbClr val="000000"/>
                </a:solidFill>
                <a:latin typeface="Calibri" panose="020F0502020204030204" pitchFamily="34" charset="0"/>
                <a:cs typeface="Calibri" panose="020F0502020204030204" pitchFamily="34" charset="0"/>
                <a:sym typeface="Calibri"/>
              </a:rPr>
              <a:t>INGFCETMS</a:t>
            </a:r>
            <a:r>
              <a:rPr lang="en-US" sz="2000" dirty="0">
                <a:solidFill>
                  <a:schemeClr val="tx1"/>
                </a:solidFill>
                <a:latin typeface="Calibri" panose="020F0502020204030204" pitchFamily="34" charset="0"/>
                <a:ea typeface="Times New Roman"/>
                <a:cs typeface="Calibri" panose="020F0502020204030204" pitchFamily="34" charset="0"/>
                <a:sym typeface="Times New Roman"/>
              </a:rPr>
              <a:t> offers full control to monitor, manage, and access all the activities comprising of Profiles, Attendance, Attendance details, Exams, Fee details, Logins, etc. from a single platform.</a:t>
            </a:r>
            <a:endParaRPr sz="2000" dirty="0">
              <a:solidFill>
                <a:schemeClr val="tx1"/>
              </a:solidFill>
              <a:latin typeface="Calibri" panose="020F0502020204030204" pitchFamily="34" charset="0"/>
              <a:cs typeface="Calibri" panose="020F0502020204030204" pitchFamily="34" charset="0"/>
              <a:sym typeface="Calibri"/>
            </a:endParaRPr>
          </a:p>
          <a:p>
            <a:pPr marL="514350" lvl="0" indent="-387350" algn="just" rtl="0">
              <a:lnSpc>
                <a:spcPct val="90000"/>
              </a:lnSpc>
              <a:spcBef>
                <a:spcPts val="1800"/>
              </a:spcBef>
              <a:spcAft>
                <a:spcPts val="0"/>
              </a:spcAft>
              <a:buClr>
                <a:schemeClr val="dk1"/>
              </a:buClr>
              <a:buSzPts val="2000"/>
              <a:buFont typeface="Calibri"/>
              <a:buNone/>
            </a:pPr>
            <a:endParaRPr sz="2000" dirty="0"/>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CONTENT IN UMS</a:t>
            </a:r>
            <a:endParaRPr b="1">
              <a:latin typeface="Times New Roman"/>
              <a:ea typeface="Times New Roman"/>
              <a:cs typeface="Times New Roman"/>
              <a:sym typeface="Times New Roman"/>
            </a:endParaRPr>
          </a:p>
        </p:txBody>
      </p:sp>
      <p:sp>
        <p:nvSpPr>
          <p:cNvPr id="163" name="Google Shape;163;p14"/>
          <p:cNvSpPr txBox="1">
            <a:spLocks noGrp="1"/>
          </p:cNvSpPr>
          <p:nvPr>
            <p:ph type="body" idx="1"/>
          </p:nvPr>
        </p:nvSpPr>
        <p:spPr>
          <a:xfrm>
            <a:off x="756919" y="1886585"/>
            <a:ext cx="10000727" cy="390312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00000"/>
              </a:buClr>
              <a:buSzPts val="2000"/>
              <a:buChar char="•"/>
            </a:pPr>
            <a:r>
              <a:rPr lang="en-US" sz="2000" b="1"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Login form: </a:t>
            </a: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This page represents the first thing about our website. It leads on to the login point for its personnel; it takes up the username, password and signup.</a:t>
            </a:r>
            <a:endParaRPr dirty="0">
              <a:latin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000"/>
              <a:buNone/>
            </a:pPr>
            <a:endParaRPr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endParaRPr>
          </a:p>
          <a:p>
            <a:pPr marL="228600" lvl="0" indent="-228600" algn="just" rtl="0">
              <a:lnSpc>
                <a:spcPct val="90000"/>
              </a:lnSpc>
              <a:spcBef>
                <a:spcPts val="1000"/>
              </a:spcBef>
              <a:spcAft>
                <a:spcPts val="0"/>
              </a:spcAft>
              <a:buClr>
                <a:srgbClr val="000000"/>
              </a:buClr>
              <a:buSzPts val="2000"/>
              <a:buChar char="•"/>
            </a:pPr>
            <a:r>
              <a:rPr lang="en-US" sz="2000" b="1"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Signup page: </a:t>
            </a: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This page represents signing up to website. It leads to registering to website making username and password, it takes the up username, name, password and security question. These information are mandatory.</a:t>
            </a:r>
            <a:endParaRPr dirty="0">
              <a:latin typeface="Calibri" panose="020F0502020204030204" pitchFamily="34" charset="0"/>
              <a:cs typeface="Calibri" panose="020F0502020204030204" pitchFamily="34" charset="0"/>
            </a:endParaRPr>
          </a:p>
          <a:p>
            <a:pPr marL="514350" lvl="0" indent="-387350" algn="just" rtl="0">
              <a:lnSpc>
                <a:spcPct val="90000"/>
              </a:lnSpc>
              <a:spcBef>
                <a:spcPts val="1000"/>
              </a:spcBef>
              <a:spcAft>
                <a:spcPts val="0"/>
              </a:spcAft>
              <a:buClr>
                <a:schemeClr val="dk1"/>
              </a:buClr>
              <a:buSzPts val="2000"/>
              <a:buFont typeface="Calibri"/>
              <a:buNone/>
            </a:pPr>
            <a:endParaRPr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endParaRPr>
          </a:p>
          <a:p>
            <a:pPr marL="228600" lvl="0" indent="-228600" algn="just" rtl="0">
              <a:lnSpc>
                <a:spcPct val="90000"/>
              </a:lnSpc>
              <a:spcBef>
                <a:spcPts val="1000"/>
              </a:spcBef>
              <a:spcAft>
                <a:spcPts val="0"/>
              </a:spcAft>
              <a:buClr>
                <a:srgbClr val="000000"/>
              </a:buClr>
              <a:buSzPts val="2000"/>
              <a:buChar char="•"/>
            </a:pPr>
            <a:r>
              <a:rPr lang="en-US" sz="2000" b="1"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Home page user : </a:t>
            </a: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This page shows us what user can see and access. He can add, remove, update and upload the data. He can logout from the website in homepage.</a:t>
            </a:r>
            <a:endParaRPr dirty="0">
              <a:latin typeface="Calibri" panose="020F0502020204030204" pitchFamily="34" charset="0"/>
              <a:cs typeface="Calibri" panose="020F0502020204030204" pitchFamily="34" charset="0"/>
            </a:endParaRPr>
          </a:p>
          <a:p>
            <a:pPr marL="514350" lvl="0" indent="-387350" algn="just" rtl="0">
              <a:lnSpc>
                <a:spcPct val="90000"/>
              </a:lnSpc>
              <a:spcBef>
                <a:spcPts val="1000"/>
              </a:spcBef>
              <a:spcAft>
                <a:spcPts val="0"/>
              </a:spcAft>
              <a:buClr>
                <a:schemeClr val="dk1"/>
              </a:buClr>
              <a:buSzPts val="2000"/>
              <a:buFont typeface="Calibri"/>
              <a:buNone/>
            </a:pPr>
            <a:endParaRPr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endParaRPr>
          </a:p>
          <a:p>
            <a:pPr marL="228600" lvl="0" indent="-228600" algn="just" rtl="0">
              <a:lnSpc>
                <a:spcPct val="90000"/>
              </a:lnSpc>
              <a:spcBef>
                <a:spcPts val="1000"/>
              </a:spcBef>
              <a:spcAft>
                <a:spcPts val="0"/>
              </a:spcAft>
              <a:buClr>
                <a:srgbClr val="000000"/>
              </a:buClr>
              <a:buSzPts val="2000"/>
              <a:buChar char="•"/>
            </a:pPr>
            <a:r>
              <a:rPr lang="en-US" sz="2000" b="1"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Student form : </a:t>
            </a:r>
            <a:r>
              <a:rPr lang="en-US"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In this we can add the new student details which will be stored in back end of user. This details further can updated in the update page.</a:t>
            </a:r>
            <a:endParaRPr sz="2000" dirty="0">
              <a:solidFill>
                <a:srgbClr val="000000"/>
              </a:solidFill>
              <a:latin typeface="Calibri" panose="020F0502020204030204" pitchFamily="34" charset="0"/>
              <a:ea typeface="Times New Roman"/>
              <a:cs typeface="Calibri" panose="020F0502020204030204" pitchFamily="34" charset="0"/>
              <a:sym typeface="Times New Roman"/>
            </a:endParaRPr>
          </a:p>
          <a:p>
            <a:pPr marL="0" lvl="0" indent="0" algn="just" rtl="0">
              <a:lnSpc>
                <a:spcPct val="90000"/>
              </a:lnSpc>
              <a:spcBef>
                <a:spcPts val="1000"/>
              </a:spcBef>
              <a:spcAft>
                <a:spcPts val="0"/>
              </a:spcAft>
              <a:buClr>
                <a:schemeClr val="dk1"/>
              </a:buClr>
              <a:buSzPts val="2000"/>
              <a:buNone/>
            </a:pPr>
            <a:endParaRPr sz="2000" b="0" i="0" u="none" strike="noStrike" dirty="0">
              <a:solidFill>
                <a:srgbClr val="000000"/>
              </a:solidFill>
              <a:latin typeface="Calibri" panose="020F0502020204030204" pitchFamily="34" charset="0"/>
              <a:ea typeface="Times New Roman"/>
              <a:cs typeface="Calibri" panose="020F0502020204030204" pitchFamily="34" charset="0"/>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5"/>
          <p:cNvSpPr txBox="1">
            <a:spLocks noGrp="1"/>
          </p:cNvSpPr>
          <p:nvPr>
            <p:ph type="title"/>
          </p:nvPr>
        </p:nvSpPr>
        <p:spPr>
          <a:xfrm>
            <a:off x="838200" y="365125"/>
            <a:ext cx="10515600" cy="43751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  </a:t>
            </a:r>
            <a:endParaRPr/>
          </a:p>
        </p:txBody>
      </p:sp>
      <p:sp>
        <p:nvSpPr>
          <p:cNvPr id="169" name="Google Shape;169;p15"/>
          <p:cNvSpPr txBox="1">
            <a:spLocks noGrp="1"/>
          </p:cNvSpPr>
          <p:nvPr>
            <p:ph type="body" idx="1"/>
          </p:nvPr>
        </p:nvSpPr>
        <p:spPr>
          <a:xfrm>
            <a:off x="1325281" y="1456765"/>
            <a:ext cx="8872071" cy="41986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0000"/>
              </a:buClr>
              <a:buSzPts val="2000"/>
              <a:buChar char="•"/>
            </a:pPr>
            <a:r>
              <a:rPr lang="en-US" sz="2000" b="1"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Teacher form: </a:t>
            </a:r>
            <a:r>
              <a:rPr lang="en-US" sz="20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In this we can add the new teacher details which will be stored in back end of user. This details further can updated in the update page.</a:t>
            </a:r>
            <a:endParaRPr sz="2000" dirty="0">
              <a:latin typeface="Times New Roman" panose="02020603050405020304" pitchFamily="18" charset="0"/>
              <a:cs typeface="Times New Roman" panose="02020603050405020304" pitchFamily="18" charset="0"/>
            </a:endParaRPr>
          </a:p>
          <a:p>
            <a:pPr marL="514350" lvl="0" indent="-387350" algn="l" rtl="0">
              <a:lnSpc>
                <a:spcPct val="90000"/>
              </a:lnSpc>
              <a:spcBef>
                <a:spcPts val="1000"/>
              </a:spcBef>
              <a:spcAft>
                <a:spcPts val="0"/>
              </a:spcAft>
              <a:buClr>
                <a:schemeClr val="dk1"/>
              </a:buClr>
              <a:buSzPts val="2000"/>
              <a:buFont typeface="Calibri"/>
              <a:buNone/>
            </a:pPr>
            <a:endParaRPr sz="20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28600" lvl="0" indent="-228600" algn="l" rtl="0">
              <a:lnSpc>
                <a:spcPct val="90000"/>
              </a:lnSpc>
              <a:spcBef>
                <a:spcPts val="1000"/>
              </a:spcBef>
              <a:spcAft>
                <a:spcPts val="0"/>
              </a:spcAft>
              <a:buClr>
                <a:srgbClr val="000000"/>
              </a:buClr>
              <a:buSzPts val="2000"/>
              <a:buChar char="•"/>
            </a:pPr>
            <a:r>
              <a:rPr lang="en-US" sz="2000" b="1"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Marks and Subject page : </a:t>
            </a:r>
            <a:r>
              <a:rPr lang="en-US" sz="20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In this page we can enter the subjects and marks scored in that particular subject along the roll no.</a:t>
            </a:r>
            <a:endParaRPr sz="2000" dirty="0">
              <a:latin typeface="Times New Roman" panose="02020603050405020304" pitchFamily="18" charset="0"/>
              <a:cs typeface="Times New Roman" panose="02020603050405020304" pitchFamily="18" charset="0"/>
            </a:endParaRPr>
          </a:p>
          <a:p>
            <a:pPr marL="514350" lvl="0" indent="-387350" algn="l" rtl="0">
              <a:lnSpc>
                <a:spcPct val="90000"/>
              </a:lnSpc>
              <a:spcBef>
                <a:spcPts val="1000"/>
              </a:spcBef>
              <a:spcAft>
                <a:spcPts val="0"/>
              </a:spcAft>
              <a:buClr>
                <a:schemeClr val="dk1"/>
              </a:buClr>
              <a:buSzPts val="2000"/>
              <a:buFont typeface="Calibri"/>
              <a:buNone/>
            </a:pPr>
            <a:endParaRPr sz="20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28600" lvl="0" indent="-228600" algn="l" rtl="0">
              <a:lnSpc>
                <a:spcPct val="90000"/>
              </a:lnSpc>
              <a:spcBef>
                <a:spcPts val="1000"/>
              </a:spcBef>
              <a:spcAft>
                <a:spcPts val="0"/>
              </a:spcAft>
              <a:buClr>
                <a:srgbClr val="000000"/>
              </a:buClr>
              <a:buSzPts val="2000"/>
              <a:buChar char="•"/>
            </a:pPr>
            <a:r>
              <a:rPr lang="en-US" sz="2000" b="1"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Fee payment page : </a:t>
            </a:r>
            <a:r>
              <a:rPr lang="en-US" sz="20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In this page we can the pay the fee dues of the particular student which uses roll no, course, branch and Sem to pay the fee.</a:t>
            </a:r>
            <a:endParaRPr sz="2000" dirty="0">
              <a:latin typeface="Times New Roman" panose="02020603050405020304" pitchFamily="18" charset="0"/>
              <a:cs typeface="Times New Roman" panose="02020603050405020304" pitchFamily="18" charset="0"/>
            </a:endParaRPr>
          </a:p>
          <a:p>
            <a:pPr marL="228600" lvl="0" indent="-50800" algn="l" rtl="0">
              <a:lnSpc>
                <a:spcPct val="90000"/>
              </a:lnSpc>
              <a:spcBef>
                <a:spcPts val="1000"/>
              </a:spcBef>
              <a:spcAft>
                <a:spcPts val="0"/>
              </a:spcAft>
              <a:buClr>
                <a:schemeClr val="dk1"/>
              </a:buClr>
              <a:buSzPts val="2800"/>
              <a:buNone/>
            </a:pPr>
            <a:endParaRPr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CONCLUSION</a:t>
            </a:r>
            <a:endParaRPr/>
          </a:p>
        </p:txBody>
      </p:sp>
      <p:sp>
        <p:nvSpPr>
          <p:cNvPr id="175" name="Google Shape;175;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101600" marR="349250" lvl="0" indent="0" algn="just" rtl="0">
              <a:lnSpc>
                <a:spcPct val="107000"/>
              </a:lnSpc>
              <a:spcBef>
                <a:spcPts val="0"/>
              </a:spcBef>
              <a:spcAft>
                <a:spcPts val="0"/>
              </a:spcAft>
              <a:buClr>
                <a:srgbClr val="000000"/>
              </a:buClr>
              <a:buSzPts val="1800"/>
              <a:buNone/>
            </a:pPr>
            <a:r>
              <a:rPr lang="en-US" sz="1800" dirty="0">
                <a:solidFill>
                  <a:srgbClr val="000000"/>
                </a:solidFill>
                <a:latin typeface="Times New Roman" panose="02020603050405020304" pitchFamily="18" charset="0"/>
                <a:ea typeface="Times New Roman"/>
                <a:cs typeface="Times New Roman" panose="02020603050405020304" pitchFamily="18" charset="0"/>
                <a:sym typeface="Times New Roman"/>
              </a:rPr>
              <a:t>The project entitled as </a:t>
            </a:r>
            <a:r>
              <a:rPr lang="en-US" sz="1800" b="1" dirty="0">
                <a:solidFill>
                  <a:srgbClr val="000000"/>
                </a:solidFill>
                <a:latin typeface="Calibri" panose="020F0502020204030204" pitchFamily="34" charset="0"/>
                <a:cs typeface="Calibri" panose="020F0502020204030204" pitchFamily="34" charset="0"/>
                <a:sym typeface="Calibri"/>
              </a:rPr>
              <a:t>INGFCET</a:t>
            </a:r>
            <a:r>
              <a:rPr lang="en-US" sz="1800" b="1" dirty="0">
                <a:solidFill>
                  <a:srgbClr val="000000"/>
                </a:solidFill>
                <a:latin typeface="Times New Roman" panose="02020603050405020304" pitchFamily="18" charset="0"/>
                <a:ea typeface="Times New Roman"/>
                <a:cs typeface="Times New Roman" panose="02020603050405020304" pitchFamily="18" charset="0"/>
                <a:sym typeface="Times New Roman"/>
              </a:rPr>
              <a:t> Management System </a:t>
            </a:r>
            <a:r>
              <a:rPr lang="en-US" sz="1800" dirty="0">
                <a:solidFill>
                  <a:srgbClr val="000000"/>
                </a:solidFill>
                <a:latin typeface="Times New Roman" panose="02020603050405020304" pitchFamily="18" charset="0"/>
                <a:ea typeface="Times New Roman"/>
                <a:cs typeface="Times New Roman" panose="02020603050405020304" pitchFamily="18" charset="0"/>
                <a:sym typeface="Times New Roman"/>
              </a:rPr>
              <a:t>is the system that deals with the issues related to a particular institution.</a:t>
            </a:r>
            <a:endParaRPr sz="1800" dirty="0">
              <a:latin typeface="Times New Roman" panose="02020603050405020304" pitchFamily="18" charset="0"/>
              <a:cs typeface="Times New Roman" panose="02020603050405020304" pitchFamily="18" charset="0"/>
              <a:sym typeface="Calibri"/>
            </a:endParaRPr>
          </a:p>
          <a:p>
            <a:pPr marL="101600" marR="506094" lvl="0" indent="0" algn="just" rtl="0">
              <a:lnSpc>
                <a:spcPct val="107000"/>
              </a:lnSpc>
              <a:spcBef>
                <a:spcPts val="1605"/>
              </a:spcBef>
              <a:spcAft>
                <a:spcPts val="0"/>
              </a:spcAft>
              <a:buClr>
                <a:srgbClr val="000000"/>
              </a:buClr>
              <a:buSzPts val="1800"/>
              <a:buNone/>
            </a:pPr>
            <a:r>
              <a:rPr lang="en-US" sz="1800" dirty="0">
                <a:solidFill>
                  <a:srgbClr val="000000"/>
                </a:solidFill>
                <a:latin typeface="Times New Roman" panose="02020603050405020304" pitchFamily="18" charset="0"/>
                <a:ea typeface="Times New Roman"/>
                <a:cs typeface="Times New Roman" panose="02020603050405020304" pitchFamily="18" charset="0"/>
                <a:sym typeface="Times New Roman"/>
              </a:rPr>
              <a:t>This project is implemented with all the features mentioned in project.</a:t>
            </a:r>
            <a:endParaRPr sz="1800" dirty="0">
              <a:latin typeface="Times New Roman" panose="02020603050405020304" pitchFamily="18" charset="0"/>
              <a:cs typeface="Times New Roman" panose="02020603050405020304" pitchFamily="18" charset="0"/>
              <a:sym typeface="Calibri"/>
            </a:endParaRPr>
          </a:p>
          <a:p>
            <a:pPr marL="101600" marR="509269" lvl="0" indent="0" algn="just" rtl="0">
              <a:lnSpc>
                <a:spcPct val="107000"/>
              </a:lnSpc>
              <a:spcBef>
                <a:spcPts val="1590"/>
              </a:spcBef>
              <a:spcAft>
                <a:spcPts val="0"/>
              </a:spcAft>
              <a:buClr>
                <a:srgbClr val="000000"/>
              </a:buClr>
              <a:buSzPts val="1800"/>
              <a:buNone/>
            </a:pPr>
            <a:r>
              <a:rPr lang="en-US" sz="1800" dirty="0">
                <a:solidFill>
                  <a:srgbClr val="000000"/>
                </a:solidFill>
                <a:latin typeface="Times New Roman" panose="02020603050405020304" pitchFamily="18" charset="0"/>
                <a:ea typeface="Times New Roman"/>
                <a:cs typeface="Times New Roman" panose="02020603050405020304" pitchFamily="18" charset="0"/>
                <a:sym typeface="Times New Roman"/>
              </a:rPr>
              <a:t>The application provides appropriate information to users according to the chosen service. The project is designed keeping in view the day-to-day problems faced by a college.</a:t>
            </a:r>
            <a:endParaRPr sz="1800" dirty="0">
              <a:latin typeface="Times New Roman" panose="02020603050405020304" pitchFamily="18" charset="0"/>
              <a:cs typeface="Times New Roman" panose="02020603050405020304" pitchFamily="18" charset="0"/>
              <a:sym typeface="Calibri"/>
            </a:endParaRPr>
          </a:p>
          <a:p>
            <a:pPr marL="101600" marR="506730" lvl="0" indent="0" algn="just" rtl="0">
              <a:lnSpc>
                <a:spcPct val="107000"/>
              </a:lnSpc>
              <a:spcBef>
                <a:spcPts val="1800"/>
              </a:spcBef>
              <a:spcAft>
                <a:spcPts val="0"/>
              </a:spcAft>
              <a:buClr>
                <a:srgbClr val="000000"/>
              </a:buClr>
              <a:buSzPts val="1800"/>
              <a:buNone/>
            </a:pPr>
            <a:r>
              <a:rPr lang="en-US" sz="1800" dirty="0">
                <a:solidFill>
                  <a:srgbClr val="000000"/>
                </a:solidFill>
                <a:latin typeface="Times New Roman" panose="02020603050405020304" pitchFamily="18" charset="0"/>
                <a:ea typeface="Times New Roman"/>
                <a:cs typeface="Times New Roman" panose="02020603050405020304" pitchFamily="18" charset="0"/>
                <a:sym typeface="Times New Roman"/>
              </a:rPr>
              <a:t>Deployment of our application will certainly help the college to reduce unnecessary wastage of time in </a:t>
            </a:r>
            <a:r>
              <a:rPr lang="en-US" sz="1800" dirty="0">
                <a:latin typeface="Times New Roman" panose="02020603050405020304" pitchFamily="18" charset="0"/>
                <a:cs typeface="Times New Roman" panose="02020603050405020304" pitchFamily="18" charset="0"/>
                <a:sym typeface="Calibri"/>
              </a:rPr>
              <a:t>manual work for managing the Profiles, Attendance, Attendance details, Exams, Fee details, Logins, etc.</a:t>
            </a:r>
            <a:r>
              <a:rPr lang="en-US" sz="18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endParaRPr sz="1800" dirty="0">
              <a:latin typeface="Times New Roman" panose="02020603050405020304" pitchFamily="18" charset="0"/>
              <a:cs typeface="Times New Roman" panose="02020603050405020304" pitchFamily="18" charset="0"/>
              <a:sym typeface="Calibri"/>
            </a:endParaRPr>
          </a:p>
          <a:p>
            <a:pPr marL="101600" marR="506094" lvl="0" indent="0" algn="just" rtl="0">
              <a:lnSpc>
                <a:spcPct val="107000"/>
              </a:lnSpc>
              <a:spcBef>
                <a:spcPts val="1605"/>
              </a:spcBef>
              <a:spcAft>
                <a:spcPts val="0"/>
              </a:spcAft>
              <a:buClr>
                <a:srgbClr val="000000"/>
              </a:buClr>
              <a:buSzPts val="1800"/>
              <a:buNone/>
            </a:pPr>
            <a:r>
              <a:rPr lang="en-US" sz="1800" dirty="0">
                <a:solidFill>
                  <a:srgbClr val="000000"/>
                </a:solidFill>
                <a:latin typeface="Times New Roman" panose="02020603050405020304" pitchFamily="18" charset="0"/>
                <a:ea typeface="Times New Roman"/>
                <a:cs typeface="Times New Roman" panose="02020603050405020304" pitchFamily="18" charset="0"/>
                <a:sym typeface="Times New Roman"/>
              </a:rPr>
              <a:t>Awareness and right information about any college is essential for both the development of student as well as faculty. So, this serves the right purpose in achieving the desired requirements of both the communities.</a:t>
            </a:r>
            <a:endParaRPr sz="1800" dirty="0">
              <a:latin typeface="Times New Roman" panose="02020603050405020304" pitchFamily="18" charset="0"/>
              <a:cs typeface="Times New Roman" panose="02020603050405020304" pitchFamily="18" charset="0"/>
              <a:sym typeface="Calibri"/>
            </a:endParaRPr>
          </a:p>
          <a:p>
            <a:pPr marL="0" lvl="0" indent="0" algn="just" rtl="0">
              <a:lnSpc>
                <a:spcPct val="90000"/>
              </a:lnSpc>
              <a:spcBef>
                <a:spcPts val="1800"/>
              </a:spcBef>
              <a:spcAft>
                <a:spcPts val="0"/>
              </a:spcAft>
              <a:buClr>
                <a:schemeClr val="dk1"/>
              </a:buClr>
              <a:buSzPts val="1800"/>
              <a:buNone/>
            </a:pPr>
            <a:br>
              <a:rPr lang="en-US" sz="180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7"/>
          <p:cNvSpPr txBox="1">
            <a:spLocks noGrp="1"/>
          </p:cNvSpPr>
          <p:nvPr>
            <p:ph type="title"/>
          </p:nvPr>
        </p:nvSpPr>
        <p:spPr>
          <a:xfrm>
            <a:off x="4522305" y="356775"/>
            <a:ext cx="2504661" cy="102635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  </a:t>
            </a:r>
            <a:r>
              <a:rPr lang="en-US" dirty="0">
                <a:latin typeface="Algerian"/>
                <a:ea typeface="Algerian"/>
                <a:cs typeface="Algerian"/>
                <a:sym typeface="Algerian"/>
              </a:rPr>
              <a:t>OUTPUT</a:t>
            </a:r>
            <a:endParaRPr dirty="0"/>
          </a:p>
        </p:txBody>
      </p:sp>
      <p:sp>
        <p:nvSpPr>
          <p:cNvPr id="181" name="Google Shape;18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a:t>
            </a:r>
            <a:endParaRPr/>
          </a:p>
        </p:txBody>
      </p:sp>
      <p:pic>
        <p:nvPicPr>
          <p:cNvPr id="182" name="Google Shape;182;p17"/>
          <p:cNvPicPr preferRelativeResize="0"/>
          <p:nvPr/>
        </p:nvPicPr>
        <p:blipFill rotWithShape="1">
          <a:blip r:embed="rId3">
            <a:alphaModFix/>
          </a:blip>
          <a:srcRect/>
          <a:stretch/>
        </p:blipFill>
        <p:spPr>
          <a:xfrm>
            <a:off x="747922" y="1383128"/>
            <a:ext cx="10696155" cy="4875817"/>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title"/>
          </p:nvPr>
        </p:nvSpPr>
        <p:spPr>
          <a:xfrm>
            <a:off x="838199" y="365125"/>
            <a:ext cx="10867887" cy="11947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       ADD STUDENT           ADD TEACHER</a:t>
            </a:r>
            <a:endParaRPr/>
          </a:p>
        </p:txBody>
      </p:sp>
      <p:pic>
        <p:nvPicPr>
          <p:cNvPr id="188" name="Google Shape;188;p18"/>
          <p:cNvPicPr preferRelativeResize="0">
            <a:picLocks noGrp="1"/>
          </p:cNvPicPr>
          <p:nvPr>
            <p:ph type="body" idx="1"/>
          </p:nvPr>
        </p:nvPicPr>
        <p:blipFill rotWithShape="1">
          <a:blip r:embed="rId3">
            <a:alphaModFix/>
          </a:blip>
          <a:srcRect/>
          <a:stretch/>
        </p:blipFill>
        <p:spPr>
          <a:xfrm>
            <a:off x="1008530" y="1825625"/>
            <a:ext cx="4911912" cy="4048125"/>
          </a:xfrm>
          <a:prstGeom prst="rect">
            <a:avLst/>
          </a:prstGeom>
          <a:ln>
            <a:noFill/>
          </a:ln>
          <a:effectLst>
            <a:outerShdw blurRad="292100" dist="139700" dir="2700000" algn="tl" rotWithShape="0">
              <a:srgbClr val="333333">
                <a:alpha val="65000"/>
              </a:srgbClr>
            </a:outerShdw>
          </a:effectLst>
        </p:spPr>
      </p:pic>
      <p:pic>
        <p:nvPicPr>
          <p:cNvPr id="189" name="Google Shape;189;p18"/>
          <p:cNvPicPr preferRelativeResize="0"/>
          <p:nvPr/>
        </p:nvPicPr>
        <p:blipFill rotWithShape="1">
          <a:blip r:embed="rId4">
            <a:alphaModFix/>
          </a:blip>
          <a:srcRect/>
          <a:stretch/>
        </p:blipFill>
        <p:spPr>
          <a:xfrm>
            <a:off x="6421136" y="1919006"/>
            <a:ext cx="5083569" cy="4048125"/>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9"/>
          <p:cNvSpPr txBox="1">
            <a:spLocks noGrp="1"/>
          </p:cNvSpPr>
          <p:nvPr>
            <p:ph type="title"/>
          </p:nvPr>
        </p:nvSpPr>
        <p:spPr>
          <a:xfrm>
            <a:off x="838199" y="365125"/>
            <a:ext cx="11170771"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   ENTER MARKS           ENTER ATTENDENCE</a:t>
            </a:r>
            <a:endParaRPr/>
          </a:p>
        </p:txBody>
      </p:sp>
      <p:pic>
        <p:nvPicPr>
          <p:cNvPr id="195" name="Google Shape;195;p19"/>
          <p:cNvPicPr preferRelativeResize="0">
            <a:picLocks noGrp="1"/>
          </p:cNvPicPr>
          <p:nvPr>
            <p:ph type="body" idx="1"/>
          </p:nvPr>
        </p:nvPicPr>
        <p:blipFill rotWithShape="1">
          <a:blip r:embed="rId3">
            <a:alphaModFix/>
          </a:blip>
          <a:srcRect/>
          <a:stretch/>
        </p:blipFill>
        <p:spPr>
          <a:xfrm>
            <a:off x="474562" y="1690689"/>
            <a:ext cx="4997643" cy="4802186"/>
          </a:xfrm>
          <a:prstGeom prst="rect">
            <a:avLst/>
          </a:prstGeom>
          <a:ln>
            <a:noFill/>
          </a:ln>
          <a:effectLst>
            <a:outerShdw blurRad="292100" dist="139700" dir="2700000" algn="tl" rotWithShape="0">
              <a:srgbClr val="333333">
                <a:alpha val="65000"/>
              </a:srgbClr>
            </a:outerShdw>
          </a:effectLst>
        </p:spPr>
      </p:pic>
      <p:pic>
        <p:nvPicPr>
          <p:cNvPr id="196" name="Google Shape;196;p19"/>
          <p:cNvPicPr preferRelativeResize="0"/>
          <p:nvPr/>
        </p:nvPicPr>
        <p:blipFill rotWithShape="1">
          <a:blip r:embed="rId4">
            <a:alphaModFix/>
          </a:blip>
          <a:srcRect/>
          <a:stretch/>
        </p:blipFill>
        <p:spPr>
          <a:xfrm>
            <a:off x="6356157" y="1690689"/>
            <a:ext cx="4997643" cy="4802186"/>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ctrTitle"/>
          </p:nvPr>
        </p:nvSpPr>
        <p:spPr>
          <a:xfrm>
            <a:off x="1524000" y="1342506"/>
            <a:ext cx="9144000" cy="320871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Dancing Script"/>
              <a:buNone/>
            </a:pPr>
            <a:r>
              <a:rPr lang="en-US" dirty="0">
                <a:latin typeface="Algerian" panose="04020705040A02060702" pitchFamily="82" charset="0"/>
                <a:ea typeface="Dancing Script"/>
                <a:cs typeface="Dancing Script"/>
                <a:sym typeface="Dancing Script"/>
              </a:rPr>
              <a:t>INGFCET </a:t>
            </a:r>
            <a:br>
              <a:rPr lang="en-US" dirty="0">
                <a:latin typeface="Algerian" panose="04020705040A02060702" pitchFamily="82" charset="0"/>
                <a:ea typeface="Dancing Script"/>
                <a:cs typeface="Dancing Script"/>
                <a:sym typeface="Dancing Script"/>
              </a:rPr>
            </a:br>
            <a:r>
              <a:rPr lang="en-US" dirty="0">
                <a:latin typeface="Algerian" panose="04020705040A02060702" pitchFamily="82" charset="0"/>
                <a:ea typeface="Dancing Script"/>
                <a:cs typeface="Dancing Script"/>
                <a:sym typeface="Dancing Script"/>
              </a:rPr>
              <a:t>MANAGEMENT SYSTEM IN JAVA</a:t>
            </a:r>
            <a:endParaRPr dirty="0">
              <a:latin typeface="Algerian" panose="04020705040A02060702" pitchFamily="82" charset="0"/>
            </a:endParaRPr>
          </a:p>
        </p:txBody>
      </p:sp>
      <p:sp>
        <p:nvSpPr>
          <p:cNvPr id="91" name="Google Shape;91;p2"/>
          <p:cNvSpPr txBox="1">
            <a:spLocks noGrp="1"/>
          </p:cNvSpPr>
          <p:nvPr>
            <p:ph type="subTitle" idx="1"/>
          </p:nvPr>
        </p:nvSpPr>
        <p:spPr>
          <a:xfrm>
            <a:off x="1524000" y="5735637"/>
            <a:ext cx="9144000" cy="403167"/>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0"/>
              </a:spcBef>
              <a:spcAft>
                <a:spcPts val="0"/>
              </a:spcAft>
              <a:buClr>
                <a:schemeClr val="dk1"/>
              </a:buClr>
              <a:buSzPts val="2400"/>
              <a:buNone/>
            </a:pPr>
            <a:r>
              <a:rPr lang="en-US"/>
              <a:t>  </a:t>
            </a:r>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FEE STRUCTURE</a:t>
            </a:r>
            <a:endParaRPr/>
          </a:p>
        </p:txBody>
      </p:sp>
      <p:pic>
        <p:nvPicPr>
          <p:cNvPr id="202" name="Google Shape;202;p20"/>
          <p:cNvPicPr preferRelativeResize="0">
            <a:picLocks noGrp="1"/>
          </p:cNvPicPr>
          <p:nvPr>
            <p:ph type="body" idx="1"/>
          </p:nvPr>
        </p:nvPicPr>
        <p:blipFill rotWithShape="1">
          <a:blip r:embed="rId3">
            <a:alphaModFix/>
          </a:blip>
          <a:srcRect/>
          <a:stretch/>
        </p:blipFill>
        <p:spPr>
          <a:xfrm>
            <a:off x="1514986" y="1690688"/>
            <a:ext cx="9162027" cy="4351338"/>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1"/>
          <p:cNvSpPr txBox="1">
            <a:spLocks noGrp="1"/>
          </p:cNvSpPr>
          <p:nvPr>
            <p:ph type="title"/>
          </p:nvPr>
        </p:nvSpPr>
        <p:spPr>
          <a:xfrm>
            <a:off x="196978" y="466136"/>
            <a:ext cx="11107127" cy="9541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dirty="0">
                <a:latin typeface="Algerian"/>
                <a:sym typeface="Algerian"/>
              </a:rPr>
              <a:t>      FEE FORM                    CHECK RESULT</a:t>
            </a:r>
            <a:endParaRPr dirty="0"/>
          </a:p>
        </p:txBody>
      </p:sp>
      <p:pic>
        <p:nvPicPr>
          <p:cNvPr id="208" name="Google Shape;208;p21"/>
          <p:cNvPicPr preferRelativeResize="0">
            <a:picLocks noGrp="1"/>
          </p:cNvPicPr>
          <p:nvPr>
            <p:ph type="body" idx="1"/>
          </p:nvPr>
        </p:nvPicPr>
        <p:blipFill rotWithShape="1">
          <a:blip r:embed="rId3">
            <a:alphaModFix/>
          </a:blip>
          <a:srcRect/>
          <a:stretch/>
        </p:blipFill>
        <p:spPr>
          <a:xfrm>
            <a:off x="1243048" y="1759226"/>
            <a:ext cx="2829337" cy="3100008"/>
          </a:xfrm>
          <a:prstGeom prst="rect">
            <a:avLst/>
          </a:prstGeom>
          <a:noFill/>
          <a:ln>
            <a:noFill/>
          </a:ln>
        </p:spPr>
      </p:pic>
      <p:pic>
        <p:nvPicPr>
          <p:cNvPr id="5" name="Picture 4">
            <a:extLst>
              <a:ext uri="{FF2B5EF4-FFF2-40B4-BE49-F238E27FC236}">
                <a16:creationId xmlns:a16="http://schemas.microsoft.com/office/drawing/2014/main" id="{FCA3F36B-8EFF-4898-82AB-DA7D93F3B148}"/>
              </a:ext>
            </a:extLst>
          </p:cNvPr>
          <p:cNvPicPr>
            <a:picLocks noChangeAspect="1"/>
          </p:cNvPicPr>
          <p:nvPr/>
        </p:nvPicPr>
        <p:blipFill>
          <a:blip r:embed="rId4"/>
          <a:stretch>
            <a:fillRect/>
          </a:stretch>
        </p:blipFill>
        <p:spPr>
          <a:xfrm>
            <a:off x="5469667" y="1567512"/>
            <a:ext cx="6533279" cy="452366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4637068-9DEC-41DB-B710-A0FDAB33DAFE}"/>
              </a:ext>
            </a:extLst>
          </p:cNvPr>
          <p:cNvPicPr>
            <a:picLocks noChangeAspect="1"/>
          </p:cNvPicPr>
          <p:nvPr/>
        </p:nvPicPr>
        <p:blipFill>
          <a:blip r:embed="rId5"/>
          <a:stretch>
            <a:fillRect/>
          </a:stretch>
        </p:blipFill>
        <p:spPr>
          <a:xfrm>
            <a:off x="88807" y="1567512"/>
            <a:ext cx="5137817" cy="4523666"/>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E2A24-6C46-4E47-A0AF-EF6FAD5CE44F}"/>
              </a:ext>
            </a:extLst>
          </p:cNvPr>
          <p:cNvSpPr>
            <a:spLocks noGrp="1"/>
          </p:cNvSpPr>
          <p:nvPr>
            <p:ph type="title"/>
          </p:nvPr>
        </p:nvSpPr>
        <p:spPr>
          <a:xfrm>
            <a:off x="596348" y="365125"/>
            <a:ext cx="4929809" cy="1821484"/>
          </a:xfrm>
        </p:spPr>
        <p:txBody>
          <a:bodyPr>
            <a:normAutofit/>
          </a:bodyPr>
          <a:lstStyle/>
          <a:p>
            <a:pPr algn="ctr"/>
            <a:r>
              <a:rPr lang="en-US" sz="3600" dirty="0">
                <a:latin typeface="Algerian" panose="04020705040A02060702" pitchFamily="82" charset="0"/>
              </a:rPr>
              <a:t>STUDENT ATTENDENCE DETAIL</a:t>
            </a:r>
            <a:endParaRPr lang="en-IN" sz="3600" dirty="0">
              <a:latin typeface="Algerian" panose="04020705040A02060702" pitchFamily="82" charset="0"/>
            </a:endParaRPr>
          </a:p>
        </p:txBody>
      </p:sp>
      <p:sp>
        <p:nvSpPr>
          <p:cNvPr id="3" name="Text Placeholder 2">
            <a:extLst>
              <a:ext uri="{FF2B5EF4-FFF2-40B4-BE49-F238E27FC236}">
                <a16:creationId xmlns:a16="http://schemas.microsoft.com/office/drawing/2014/main" id="{0DDA4E5C-3B07-474C-B0C3-4214193966D2}"/>
              </a:ext>
            </a:extLst>
          </p:cNvPr>
          <p:cNvSpPr>
            <a:spLocks noGrp="1"/>
          </p:cNvSpPr>
          <p:nvPr>
            <p:ph type="body" idx="1"/>
          </p:nvPr>
        </p:nvSpPr>
        <p:spPr/>
        <p:txBody>
          <a:bodyPr/>
          <a:lstStyle/>
          <a:p>
            <a:pPr marL="114300" indent="0">
              <a:buNone/>
            </a:pPr>
            <a:r>
              <a:rPr lang="en-US" dirty="0"/>
              <a:t>  </a:t>
            </a:r>
            <a:endParaRPr lang="en-IN" dirty="0"/>
          </a:p>
        </p:txBody>
      </p:sp>
      <p:pic>
        <p:nvPicPr>
          <p:cNvPr id="4" name="Picture 3">
            <a:extLst>
              <a:ext uri="{FF2B5EF4-FFF2-40B4-BE49-F238E27FC236}">
                <a16:creationId xmlns:a16="http://schemas.microsoft.com/office/drawing/2014/main" id="{0BF74DBF-DC05-434B-9B5D-8E8A2D929CE8}"/>
              </a:ext>
            </a:extLst>
          </p:cNvPr>
          <p:cNvPicPr>
            <a:picLocks noChangeAspect="1"/>
          </p:cNvPicPr>
          <p:nvPr/>
        </p:nvPicPr>
        <p:blipFill>
          <a:blip r:embed="rId2"/>
          <a:stretch>
            <a:fillRect/>
          </a:stretch>
        </p:blipFill>
        <p:spPr>
          <a:xfrm>
            <a:off x="838200" y="2315817"/>
            <a:ext cx="10247244" cy="4094113"/>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F1F717CF-3EEE-44E1-A8D2-60D037772682}"/>
              </a:ext>
            </a:extLst>
          </p:cNvPr>
          <p:cNvSpPr/>
          <p:nvPr/>
        </p:nvSpPr>
        <p:spPr>
          <a:xfrm>
            <a:off x="5883965" y="365125"/>
            <a:ext cx="5112026" cy="2000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TEACHER ATTENDENCE DETAIL</a:t>
            </a:r>
            <a:endParaRPr lang="en-IN" sz="3600" dirty="0">
              <a:solidFill>
                <a:schemeClr val="tx1"/>
              </a:solidFill>
            </a:endParaRPr>
          </a:p>
        </p:txBody>
      </p:sp>
    </p:spTree>
    <p:extLst>
      <p:ext uri="{BB962C8B-B14F-4D97-AF65-F5344CB8AC3E}">
        <p14:creationId xmlns:p14="http://schemas.microsoft.com/office/powerpoint/2010/main" val="2938914748"/>
      </p:ext>
    </p:extLst>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2"/>
          <p:cNvSpPr txBox="1">
            <a:spLocks noGrp="1"/>
          </p:cNvSpPr>
          <p:nvPr>
            <p:ph type="title"/>
          </p:nvPr>
        </p:nvSpPr>
        <p:spPr>
          <a:xfrm>
            <a:off x="1173629" y="318043"/>
            <a:ext cx="971791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lgerian"/>
              <a:buNone/>
            </a:pPr>
            <a:r>
              <a:rPr lang="en-US" sz="5400" dirty="0">
                <a:latin typeface="Algerian"/>
                <a:ea typeface="Algerian"/>
                <a:cs typeface="Algerian"/>
                <a:sym typeface="Algerian"/>
              </a:rPr>
              <a:t>ABOUT</a:t>
            </a:r>
            <a:endParaRPr sz="5400" dirty="0"/>
          </a:p>
        </p:txBody>
      </p:sp>
      <p:pic>
        <p:nvPicPr>
          <p:cNvPr id="214" name="Google Shape;214;p22"/>
          <p:cNvPicPr preferRelativeResize="0">
            <a:picLocks noGrp="1"/>
          </p:cNvPicPr>
          <p:nvPr>
            <p:ph type="body" idx="1"/>
          </p:nvPr>
        </p:nvPicPr>
        <p:blipFill rotWithShape="1">
          <a:blip r:embed="rId3">
            <a:alphaModFix/>
          </a:blip>
          <a:srcRect/>
          <a:stretch/>
        </p:blipFill>
        <p:spPr>
          <a:xfrm>
            <a:off x="1173629" y="1643606"/>
            <a:ext cx="9844741" cy="487691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1099a0db11c_0_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  </a:t>
            </a:r>
            <a:endParaRPr/>
          </a:p>
        </p:txBody>
      </p:sp>
      <p:sp>
        <p:nvSpPr>
          <p:cNvPr id="220" name="Google Shape;220;g1099a0db11c_0_32"/>
          <p:cNvSpPr txBox="1">
            <a:spLocks noGrp="1"/>
          </p:cNvSpPr>
          <p:nvPr>
            <p:ph type="body" idx="1"/>
          </p:nvPr>
        </p:nvSpPr>
        <p:spPr>
          <a:xfrm>
            <a:off x="675861" y="1551091"/>
            <a:ext cx="10681252" cy="2653161"/>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lang="en-US" sz="6000" dirty="0">
              <a:latin typeface="Algerian" panose="04020705040A02060702" pitchFamily="82" charset="0"/>
              <a:cs typeface="Times New Roman" panose="02020603050405020304" pitchFamily="18" charset="0"/>
            </a:endParaRPr>
          </a:p>
          <a:p>
            <a:pPr marL="0" lvl="0" indent="0" algn="ctr" rtl="0">
              <a:spcBef>
                <a:spcPts val="1000"/>
              </a:spcBef>
              <a:spcAft>
                <a:spcPts val="0"/>
              </a:spcAft>
              <a:buNone/>
            </a:pPr>
            <a:r>
              <a:rPr lang="en-US" sz="6000" dirty="0">
                <a:latin typeface="Algerian" panose="04020705040A02060702" pitchFamily="82" charset="0"/>
                <a:cs typeface="Times New Roman" panose="02020603050405020304" pitchFamily="18" charset="0"/>
              </a:rPr>
              <a:t>IMPLEMENTATION</a:t>
            </a:r>
            <a:endParaRPr sz="6000" dirty="0">
              <a:latin typeface="Algerian" panose="04020705040A02060702" pitchFamily="82"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F53B-EB29-424C-9E01-CC8FBE009357}"/>
              </a:ext>
            </a:extLst>
          </p:cNvPr>
          <p:cNvSpPr>
            <a:spLocks noGrp="1"/>
          </p:cNvSpPr>
          <p:nvPr>
            <p:ph type="title"/>
          </p:nvPr>
        </p:nvSpPr>
        <p:spPr>
          <a:xfrm>
            <a:off x="938871" y="408800"/>
            <a:ext cx="10121348" cy="1044644"/>
          </a:xfrm>
        </p:spPr>
        <p:txBody>
          <a:bodyPr>
            <a:normAutofit/>
          </a:bodyPr>
          <a:lstStyle/>
          <a:p>
            <a:r>
              <a:rPr lang="en-US" sz="4800" dirty="0">
                <a:latin typeface="Algerian" panose="04020705040A02060702" pitchFamily="82" charset="0"/>
              </a:rPr>
              <a:t>Code for about us page</a:t>
            </a:r>
            <a:endParaRPr lang="en-IN" sz="4800" dirty="0">
              <a:latin typeface="Algerian" panose="04020705040A02060702" pitchFamily="82" charset="0"/>
            </a:endParaRPr>
          </a:p>
        </p:txBody>
      </p:sp>
      <p:sp>
        <p:nvSpPr>
          <p:cNvPr id="3" name="Text Placeholder 2">
            <a:extLst>
              <a:ext uri="{FF2B5EF4-FFF2-40B4-BE49-F238E27FC236}">
                <a16:creationId xmlns:a16="http://schemas.microsoft.com/office/drawing/2014/main" id="{D475ED0F-42CB-49A6-BB46-800F10AE2192}"/>
              </a:ext>
            </a:extLst>
          </p:cNvPr>
          <p:cNvSpPr>
            <a:spLocks noGrp="1"/>
          </p:cNvSpPr>
          <p:nvPr>
            <p:ph type="body" idx="1"/>
          </p:nvPr>
        </p:nvSpPr>
        <p:spPr>
          <a:xfrm>
            <a:off x="838200" y="1478693"/>
            <a:ext cx="5023412" cy="5116418"/>
          </a:xfrm>
        </p:spPr>
        <p:txBody>
          <a:bodyPr>
            <a:noAutofit/>
          </a:bodyPr>
          <a:lstStyle/>
          <a:p>
            <a:pPr marL="114300" indent="0">
              <a:buNone/>
            </a:pPr>
            <a:r>
              <a:rPr lang="en-IN" sz="1400" dirty="0"/>
              <a:t>package </a:t>
            </a:r>
            <a:r>
              <a:rPr lang="en-IN" sz="1400" dirty="0" err="1"/>
              <a:t>university.management.system</a:t>
            </a:r>
            <a:r>
              <a:rPr lang="en-IN" sz="1400" dirty="0"/>
              <a:t>;</a:t>
            </a:r>
          </a:p>
          <a:p>
            <a:pPr marL="114300" indent="0">
              <a:buNone/>
            </a:pPr>
            <a:r>
              <a:rPr lang="en-IN" sz="1400" dirty="0"/>
              <a:t>import </a:t>
            </a:r>
            <a:r>
              <a:rPr lang="en-IN" sz="1400" dirty="0" err="1"/>
              <a:t>java.awt</a:t>
            </a:r>
            <a:r>
              <a:rPr lang="en-IN" sz="1400" dirty="0"/>
              <a:t>.*;</a:t>
            </a:r>
          </a:p>
          <a:p>
            <a:pPr marL="114300" indent="0">
              <a:buNone/>
            </a:pPr>
            <a:r>
              <a:rPr lang="en-IN" sz="1400" dirty="0"/>
              <a:t>import </a:t>
            </a:r>
            <a:r>
              <a:rPr lang="en-IN" sz="1400" dirty="0" err="1"/>
              <a:t>javax.swing</a:t>
            </a:r>
            <a:r>
              <a:rPr lang="en-IN" sz="1400" dirty="0"/>
              <a:t>.*;</a:t>
            </a:r>
          </a:p>
          <a:p>
            <a:pPr marL="114300" indent="0">
              <a:buNone/>
            </a:pPr>
            <a:endParaRPr lang="en-IN" sz="1400" dirty="0"/>
          </a:p>
          <a:p>
            <a:pPr marL="114300" indent="0">
              <a:buNone/>
            </a:pPr>
            <a:r>
              <a:rPr lang="en-IN" sz="1400" dirty="0"/>
              <a:t>public class </a:t>
            </a:r>
            <a:r>
              <a:rPr lang="en-IN" sz="1400" dirty="0" err="1"/>
              <a:t>AboutUs</a:t>
            </a:r>
            <a:r>
              <a:rPr lang="en-IN" sz="1400" dirty="0"/>
              <a:t> extends </a:t>
            </a:r>
            <a:r>
              <a:rPr lang="en-IN" sz="1400" dirty="0" err="1"/>
              <a:t>JFrame</a:t>
            </a:r>
            <a:r>
              <a:rPr lang="en-IN" sz="1400" dirty="0"/>
              <a:t>{</a:t>
            </a:r>
          </a:p>
          <a:p>
            <a:pPr marL="114300" indent="0">
              <a:buNone/>
            </a:pPr>
            <a:r>
              <a:rPr lang="en-IN" sz="1400" dirty="0"/>
              <a:t>	private </a:t>
            </a:r>
            <a:r>
              <a:rPr lang="en-IN" sz="1400" dirty="0" err="1"/>
              <a:t>JPanel</a:t>
            </a:r>
            <a:r>
              <a:rPr lang="en-IN" sz="1400" dirty="0"/>
              <a:t> </a:t>
            </a:r>
            <a:r>
              <a:rPr lang="en-IN" sz="1400" dirty="0" err="1"/>
              <a:t>contentPane</a:t>
            </a:r>
            <a:r>
              <a:rPr lang="en-IN" sz="1400" dirty="0"/>
              <a:t>;</a:t>
            </a:r>
          </a:p>
          <a:p>
            <a:pPr marL="114300" indent="0">
              <a:buNone/>
            </a:pPr>
            <a:r>
              <a:rPr lang="en-IN" sz="1400" dirty="0"/>
              <a:t>        public static void main(String[] </a:t>
            </a:r>
            <a:r>
              <a:rPr lang="en-IN" sz="1400" dirty="0" err="1"/>
              <a:t>args</a:t>
            </a:r>
            <a:r>
              <a:rPr lang="en-IN" sz="1400" dirty="0"/>
              <a:t>) {</a:t>
            </a:r>
          </a:p>
          <a:p>
            <a:pPr marL="114300" indent="0">
              <a:buNone/>
            </a:pPr>
            <a:r>
              <a:rPr lang="en-IN" sz="1400" dirty="0"/>
              <a:t>            new </a:t>
            </a:r>
            <a:r>
              <a:rPr lang="en-IN" sz="1400" dirty="0" err="1"/>
              <a:t>AboutUs</a:t>
            </a:r>
            <a:r>
              <a:rPr lang="en-IN" sz="1400" dirty="0"/>
              <a:t>().</a:t>
            </a:r>
            <a:r>
              <a:rPr lang="en-IN" sz="1400" dirty="0" err="1"/>
              <a:t>setVisible</a:t>
            </a:r>
            <a:r>
              <a:rPr lang="en-IN" sz="1400" dirty="0"/>
              <a:t>(true);   } </a:t>
            </a:r>
          </a:p>
          <a:p>
            <a:pPr marL="114300" indent="0">
              <a:buNone/>
            </a:pPr>
            <a:r>
              <a:rPr lang="en-IN" sz="1400" dirty="0"/>
              <a:t>        public </a:t>
            </a:r>
            <a:r>
              <a:rPr lang="en-IN" sz="1400" dirty="0" err="1"/>
              <a:t>AboutUs</a:t>
            </a:r>
            <a:r>
              <a:rPr lang="en-IN" sz="1400" dirty="0"/>
              <a:t>() {</a:t>
            </a:r>
          </a:p>
          <a:p>
            <a:pPr marL="114300" indent="0">
              <a:buNone/>
            </a:pPr>
            <a:r>
              <a:rPr lang="en-IN" sz="1400" dirty="0"/>
              <a:t>            super("About Us - INGFCET Management System");</a:t>
            </a:r>
          </a:p>
          <a:p>
            <a:pPr marL="114300" indent="0">
              <a:buNone/>
            </a:pPr>
            <a:r>
              <a:rPr lang="en-IN" sz="1400" dirty="0"/>
              <a:t>            </a:t>
            </a:r>
            <a:r>
              <a:rPr lang="en-IN" sz="1400" dirty="0" err="1"/>
              <a:t>setBackground</a:t>
            </a:r>
            <a:r>
              <a:rPr lang="en-IN" sz="1400" dirty="0"/>
              <a:t>(new </a:t>
            </a:r>
            <a:r>
              <a:rPr lang="en-IN" sz="1400" dirty="0" err="1"/>
              <a:t>Color</a:t>
            </a:r>
            <a:r>
              <a:rPr lang="en-IN" sz="1400" dirty="0"/>
              <a:t>(173, 216, 230));</a:t>
            </a:r>
          </a:p>
          <a:p>
            <a:pPr marL="114300" indent="0">
              <a:buNone/>
            </a:pPr>
            <a:r>
              <a:rPr lang="en-IN" sz="1400" dirty="0"/>
              <a:t>            </a:t>
            </a:r>
            <a:r>
              <a:rPr lang="en-IN" sz="1400" dirty="0" err="1"/>
              <a:t>setBounds</a:t>
            </a:r>
            <a:r>
              <a:rPr lang="en-IN" sz="1400" dirty="0"/>
              <a:t>(500, 250, 700, 500);	</a:t>
            </a:r>
          </a:p>
          <a:p>
            <a:pPr marL="114300" indent="0">
              <a:buNone/>
            </a:pPr>
            <a:r>
              <a:rPr lang="en-IN" sz="1400" dirty="0"/>
              <a:t>            </a:t>
            </a:r>
            <a:r>
              <a:rPr lang="en-IN" sz="1400" dirty="0" err="1"/>
              <a:t>contentPane</a:t>
            </a:r>
            <a:r>
              <a:rPr lang="en-IN" sz="1400" dirty="0"/>
              <a:t> = new </a:t>
            </a:r>
            <a:r>
              <a:rPr lang="en-IN" sz="1400" dirty="0" err="1"/>
              <a:t>JPanel</a:t>
            </a:r>
            <a:r>
              <a:rPr lang="en-IN" sz="1400" dirty="0"/>
              <a:t>();</a:t>
            </a:r>
          </a:p>
          <a:p>
            <a:pPr marL="114300" indent="0">
              <a:buNone/>
            </a:pPr>
            <a:r>
              <a:rPr lang="en-IN" sz="1400" dirty="0"/>
              <a:t>            </a:t>
            </a:r>
            <a:r>
              <a:rPr lang="en-IN" sz="1400" dirty="0" err="1"/>
              <a:t>setContentPane</a:t>
            </a:r>
            <a:r>
              <a:rPr lang="en-IN" sz="1400" dirty="0"/>
              <a:t>(</a:t>
            </a:r>
            <a:r>
              <a:rPr lang="en-IN" sz="1400" dirty="0" err="1"/>
              <a:t>contentPane</a:t>
            </a:r>
            <a:r>
              <a:rPr lang="en-IN" sz="1400" dirty="0"/>
              <a:t>);</a:t>
            </a:r>
          </a:p>
          <a:p>
            <a:pPr marL="114300" indent="0">
              <a:buNone/>
            </a:pPr>
            <a:r>
              <a:rPr lang="en-IN" sz="1400" dirty="0"/>
              <a:t>            </a:t>
            </a:r>
            <a:r>
              <a:rPr lang="en-IN" sz="1400" dirty="0" err="1"/>
              <a:t>contentPane.setLayout</a:t>
            </a:r>
            <a:r>
              <a:rPr lang="en-IN" sz="1400" dirty="0"/>
              <a:t>(null);</a:t>
            </a:r>
          </a:p>
          <a:p>
            <a:pPr marL="114300" indent="0">
              <a:buNone/>
            </a:pPr>
            <a:endParaRPr lang="en-IN" sz="1200" dirty="0"/>
          </a:p>
          <a:p>
            <a:pPr marL="114300" indent="0">
              <a:buNone/>
            </a:pPr>
            <a:endParaRPr lang="en-IN" sz="1200" dirty="0"/>
          </a:p>
        </p:txBody>
      </p:sp>
      <p:sp>
        <p:nvSpPr>
          <p:cNvPr id="4" name="Rectangle 3">
            <a:extLst>
              <a:ext uri="{FF2B5EF4-FFF2-40B4-BE49-F238E27FC236}">
                <a16:creationId xmlns:a16="http://schemas.microsoft.com/office/drawing/2014/main" id="{EE722128-5C58-41A9-BC73-CF432F988DD9}"/>
              </a:ext>
            </a:extLst>
          </p:cNvPr>
          <p:cNvSpPr/>
          <p:nvPr/>
        </p:nvSpPr>
        <p:spPr>
          <a:xfrm>
            <a:off x="6192456" y="1341026"/>
            <a:ext cx="4406095" cy="5391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0">
              <a:buNone/>
            </a:pPr>
            <a:r>
              <a:rPr lang="en-IN" dirty="0">
                <a:solidFill>
                  <a:schemeClr val="tx1"/>
                </a:solidFill>
              </a:rPr>
              <a:t> </a:t>
            </a:r>
            <a:r>
              <a:rPr lang="en-IN" dirty="0" err="1">
                <a:solidFill>
                  <a:schemeClr val="tx1"/>
                </a:solidFill>
              </a:rPr>
              <a:t>JLabel</a:t>
            </a:r>
            <a:r>
              <a:rPr lang="en-IN" dirty="0">
                <a:solidFill>
                  <a:schemeClr val="tx1"/>
                </a:solidFill>
              </a:rPr>
              <a:t> l1 = new </a:t>
            </a:r>
            <a:r>
              <a:rPr lang="en-IN" dirty="0" err="1">
                <a:solidFill>
                  <a:schemeClr val="tx1"/>
                </a:solidFill>
              </a:rPr>
              <a:t>JLabel</a:t>
            </a:r>
            <a:r>
              <a:rPr lang="en-IN" dirty="0">
                <a:solidFill>
                  <a:schemeClr val="tx1"/>
                </a:solidFill>
              </a:rPr>
              <a:t>("New label");</a:t>
            </a:r>
          </a:p>
          <a:p>
            <a:pPr marL="114300" indent="0">
              <a:buNone/>
            </a:pPr>
            <a:r>
              <a:rPr lang="en-IN" dirty="0">
                <a:solidFill>
                  <a:schemeClr val="tx1"/>
                </a:solidFill>
              </a:rPr>
              <a:t>            </a:t>
            </a:r>
            <a:r>
              <a:rPr lang="en-IN" dirty="0" err="1">
                <a:solidFill>
                  <a:schemeClr val="tx1"/>
                </a:solidFill>
              </a:rPr>
              <a:t>ImageIcon</a:t>
            </a:r>
            <a:r>
              <a:rPr lang="en-IN" dirty="0">
                <a:solidFill>
                  <a:schemeClr val="tx1"/>
                </a:solidFill>
              </a:rPr>
              <a:t> i1  = new </a:t>
            </a:r>
            <a:r>
              <a:rPr lang="en-IN" dirty="0" err="1">
                <a:solidFill>
                  <a:schemeClr val="tx1"/>
                </a:solidFill>
              </a:rPr>
              <a:t>ImageIcon</a:t>
            </a:r>
            <a:r>
              <a:rPr lang="en-IN" dirty="0">
                <a:solidFill>
                  <a:schemeClr val="tx1"/>
                </a:solidFill>
              </a:rPr>
              <a:t>(</a:t>
            </a:r>
            <a:r>
              <a:rPr lang="en-IN" dirty="0" err="1">
                <a:solidFill>
                  <a:schemeClr val="tx1"/>
                </a:solidFill>
              </a:rPr>
              <a:t>ClassLoader.getSystemResource</a:t>
            </a:r>
            <a:r>
              <a:rPr lang="en-IN" dirty="0">
                <a:solidFill>
                  <a:schemeClr val="tx1"/>
                </a:solidFill>
              </a:rPr>
              <a:t>("university/management/system/icons/first1.jpg"));</a:t>
            </a:r>
          </a:p>
          <a:p>
            <a:pPr marL="114300" indent="0">
              <a:buNone/>
            </a:pPr>
            <a:r>
              <a:rPr lang="en-IN" dirty="0">
                <a:solidFill>
                  <a:schemeClr val="tx1"/>
                </a:solidFill>
              </a:rPr>
              <a:t>            Image i2 = i1.getImage().</a:t>
            </a:r>
            <a:r>
              <a:rPr lang="en-IN" dirty="0" err="1">
                <a:solidFill>
                  <a:schemeClr val="tx1"/>
                </a:solidFill>
              </a:rPr>
              <a:t>getScaledInstance</a:t>
            </a:r>
            <a:r>
              <a:rPr lang="en-IN" dirty="0">
                <a:solidFill>
                  <a:schemeClr val="tx1"/>
                </a:solidFill>
              </a:rPr>
              <a:t>(250, 100,Image.SCALE_DEFAULT);</a:t>
            </a:r>
          </a:p>
          <a:p>
            <a:pPr marL="114300" indent="0">
              <a:buNone/>
            </a:pPr>
            <a:r>
              <a:rPr lang="en-IN" dirty="0">
                <a:solidFill>
                  <a:schemeClr val="tx1"/>
                </a:solidFill>
              </a:rPr>
              <a:t>            </a:t>
            </a:r>
            <a:r>
              <a:rPr lang="en-IN" dirty="0" err="1">
                <a:solidFill>
                  <a:schemeClr val="tx1"/>
                </a:solidFill>
              </a:rPr>
              <a:t>ImageIcon</a:t>
            </a:r>
            <a:r>
              <a:rPr lang="en-IN" dirty="0">
                <a:solidFill>
                  <a:schemeClr val="tx1"/>
                </a:solidFill>
              </a:rPr>
              <a:t> i3 = new </a:t>
            </a:r>
            <a:r>
              <a:rPr lang="en-IN" dirty="0" err="1">
                <a:solidFill>
                  <a:schemeClr val="tx1"/>
                </a:solidFill>
              </a:rPr>
              <a:t>ImageIcon</a:t>
            </a:r>
            <a:r>
              <a:rPr lang="en-IN" dirty="0">
                <a:solidFill>
                  <a:schemeClr val="tx1"/>
                </a:solidFill>
              </a:rPr>
              <a:t>(i2);</a:t>
            </a:r>
          </a:p>
          <a:p>
            <a:pPr marL="114300" indent="0">
              <a:buNone/>
            </a:pPr>
            <a:r>
              <a:rPr lang="en-IN" dirty="0">
                <a:solidFill>
                  <a:schemeClr val="tx1"/>
                </a:solidFill>
              </a:rPr>
              <a:t>                        </a:t>
            </a:r>
            <a:r>
              <a:rPr lang="en-IN" dirty="0">
                <a:solidFill>
                  <a:schemeClr val="tx1"/>
                </a:solidFill>
                <a:latin typeface="Calibri" panose="020F0502020204030204" pitchFamily="34" charset="0"/>
                <a:cs typeface="Calibri" panose="020F0502020204030204" pitchFamily="34" charset="0"/>
              </a:rPr>
              <a:t> </a:t>
            </a:r>
          </a:p>
          <a:p>
            <a:pPr marL="114300" indent="0">
              <a:buNone/>
            </a:pPr>
            <a:r>
              <a:rPr lang="en-IN" dirty="0">
                <a:solidFill>
                  <a:schemeClr val="tx1"/>
                </a:solidFill>
                <a:latin typeface="Calibri" panose="020F0502020204030204" pitchFamily="34" charset="0"/>
                <a:cs typeface="Calibri" panose="020F0502020204030204" pitchFamily="34" charset="0"/>
              </a:rPr>
              <a:t>l1 = new </a:t>
            </a:r>
            <a:r>
              <a:rPr lang="en-IN" dirty="0" err="1">
                <a:solidFill>
                  <a:schemeClr val="tx1"/>
                </a:solidFill>
                <a:latin typeface="Calibri" panose="020F0502020204030204" pitchFamily="34" charset="0"/>
                <a:cs typeface="Calibri" panose="020F0502020204030204" pitchFamily="34" charset="0"/>
              </a:rPr>
              <a:t>JLabel</a:t>
            </a:r>
            <a:r>
              <a:rPr lang="en-IN" dirty="0">
                <a:solidFill>
                  <a:schemeClr val="tx1"/>
                </a:solidFill>
                <a:latin typeface="Calibri" panose="020F0502020204030204" pitchFamily="34" charset="0"/>
                <a:cs typeface="Calibri" panose="020F0502020204030204" pitchFamily="34" charset="0"/>
              </a:rPr>
              <a:t>(i3);</a:t>
            </a:r>
          </a:p>
          <a:p>
            <a:pPr marL="114300" indent="0">
              <a:buNone/>
            </a:pPr>
            <a:r>
              <a:rPr lang="en-IN" dirty="0">
                <a:solidFill>
                  <a:schemeClr val="tx1"/>
                </a:solidFill>
                <a:latin typeface="Calibri" panose="020F0502020204030204" pitchFamily="34" charset="0"/>
                <a:cs typeface="Calibri" panose="020F0502020204030204" pitchFamily="34" charset="0"/>
              </a:rPr>
              <a:t>            l1.setBounds(400, 40, 250, 100);</a:t>
            </a:r>
          </a:p>
          <a:p>
            <a:r>
              <a:rPr lang="en-IN" dirty="0" err="1">
                <a:solidFill>
                  <a:schemeClr val="tx1"/>
                </a:solidFill>
                <a:latin typeface="Calibri" panose="020F0502020204030204" pitchFamily="34" charset="0"/>
                <a:cs typeface="Calibri" panose="020F0502020204030204" pitchFamily="34" charset="0"/>
              </a:rPr>
              <a:t>contentPane.add</a:t>
            </a:r>
            <a:r>
              <a:rPr lang="en-IN" dirty="0">
                <a:solidFill>
                  <a:schemeClr val="tx1"/>
                </a:solidFill>
                <a:latin typeface="Calibri" panose="020F0502020204030204" pitchFamily="34" charset="0"/>
                <a:cs typeface="Calibri" panose="020F0502020204030204" pitchFamily="34" charset="0"/>
              </a:rPr>
              <a:t>(l1);</a:t>
            </a:r>
          </a:p>
          <a:p>
            <a:r>
              <a:rPr lang="en-IN" dirty="0">
                <a:solidFill>
                  <a:schemeClr val="tx1"/>
                </a:solidFill>
                <a:latin typeface="Calibri" panose="020F0502020204030204" pitchFamily="34" charset="0"/>
                <a:cs typeface="Calibri" panose="020F0502020204030204" pitchFamily="34" charset="0"/>
              </a:rPr>
              <a:t>            </a:t>
            </a:r>
            <a:r>
              <a:rPr lang="en-IN" dirty="0" err="1">
                <a:solidFill>
                  <a:schemeClr val="tx1"/>
                </a:solidFill>
                <a:latin typeface="Calibri" panose="020F0502020204030204" pitchFamily="34" charset="0"/>
                <a:cs typeface="Calibri" panose="020F0502020204030204" pitchFamily="34" charset="0"/>
              </a:rPr>
              <a:t>JLabel</a:t>
            </a:r>
            <a:r>
              <a:rPr lang="en-IN" dirty="0">
                <a:solidFill>
                  <a:schemeClr val="tx1"/>
                </a:solidFill>
                <a:latin typeface="Calibri" panose="020F0502020204030204" pitchFamily="34" charset="0"/>
                <a:cs typeface="Calibri" panose="020F0502020204030204" pitchFamily="34" charset="0"/>
              </a:rPr>
              <a:t> l3 = new </a:t>
            </a:r>
            <a:r>
              <a:rPr lang="en-IN" dirty="0" err="1">
                <a:solidFill>
                  <a:schemeClr val="tx1"/>
                </a:solidFill>
                <a:latin typeface="Calibri" panose="020F0502020204030204" pitchFamily="34" charset="0"/>
                <a:cs typeface="Calibri" panose="020F0502020204030204" pitchFamily="34" charset="0"/>
              </a:rPr>
              <a:t>JLabel</a:t>
            </a:r>
            <a:r>
              <a:rPr lang="en-IN" dirty="0">
                <a:solidFill>
                  <a:schemeClr val="tx1"/>
                </a:solidFill>
                <a:latin typeface="Calibri" panose="020F0502020204030204" pitchFamily="34" charset="0"/>
                <a:cs typeface="Calibri" panose="020F0502020204030204" pitchFamily="34" charset="0"/>
              </a:rPr>
              <a:t>("INGFCET");</a:t>
            </a:r>
          </a:p>
          <a:p>
            <a:r>
              <a:rPr lang="en-IN" dirty="0">
                <a:solidFill>
                  <a:schemeClr val="tx1"/>
                </a:solidFill>
                <a:latin typeface="Calibri" panose="020F0502020204030204" pitchFamily="34" charset="0"/>
                <a:cs typeface="Calibri" panose="020F0502020204030204" pitchFamily="34" charset="0"/>
              </a:rPr>
              <a:t>            l3.setForeground(new </a:t>
            </a:r>
            <a:r>
              <a:rPr lang="en-IN" dirty="0" err="1">
                <a:solidFill>
                  <a:schemeClr val="tx1"/>
                </a:solidFill>
                <a:latin typeface="Calibri" panose="020F0502020204030204" pitchFamily="34" charset="0"/>
                <a:cs typeface="Calibri" panose="020F0502020204030204" pitchFamily="34" charset="0"/>
              </a:rPr>
              <a:t>Color</a:t>
            </a:r>
            <a:r>
              <a:rPr lang="en-IN" dirty="0">
                <a:solidFill>
                  <a:schemeClr val="tx1"/>
                </a:solidFill>
                <a:latin typeface="Calibri" panose="020F0502020204030204" pitchFamily="34" charset="0"/>
                <a:cs typeface="Calibri" panose="020F0502020204030204" pitchFamily="34" charset="0"/>
              </a:rPr>
              <a:t>(0, 250, 154));</a:t>
            </a:r>
          </a:p>
          <a:p>
            <a:r>
              <a:rPr lang="en-IN" dirty="0">
                <a:solidFill>
                  <a:schemeClr val="tx1"/>
                </a:solidFill>
                <a:latin typeface="Calibri" panose="020F0502020204030204" pitchFamily="34" charset="0"/>
                <a:cs typeface="Calibri" panose="020F0502020204030204" pitchFamily="34" charset="0"/>
              </a:rPr>
              <a:t>            l3.setFont(new Font("Trebuchet MS", </a:t>
            </a:r>
            <a:r>
              <a:rPr lang="en-IN" dirty="0" err="1">
                <a:solidFill>
                  <a:schemeClr val="tx1"/>
                </a:solidFill>
                <a:latin typeface="Calibri" panose="020F0502020204030204" pitchFamily="34" charset="0"/>
                <a:cs typeface="Calibri" panose="020F0502020204030204" pitchFamily="34" charset="0"/>
              </a:rPr>
              <a:t>Font.BOLD</a:t>
            </a:r>
            <a:r>
              <a:rPr lang="en-IN" dirty="0">
                <a:solidFill>
                  <a:schemeClr val="tx1"/>
                </a:solidFill>
                <a:latin typeface="Calibri" panose="020F0502020204030204" pitchFamily="34" charset="0"/>
                <a:cs typeface="Calibri" panose="020F0502020204030204" pitchFamily="34" charset="0"/>
              </a:rPr>
              <a:t> | </a:t>
            </a:r>
            <a:r>
              <a:rPr lang="en-IN" dirty="0" err="1">
                <a:solidFill>
                  <a:schemeClr val="tx1"/>
                </a:solidFill>
                <a:latin typeface="Calibri" panose="020F0502020204030204" pitchFamily="34" charset="0"/>
                <a:cs typeface="Calibri" panose="020F0502020204030204" pitchFamily="34" charset="0"/>
              </a:rPr>
              <a:t>Font.ITALIC</a:t>
            </a:r>
            <a:r>
              <a:rPr lang="en-IN" dirty="0">
                <a:solidFill>
                  <a:schemeClr val="tx1"/>
                </a:solidFill>
                <a:latin typeface="Calibri" panose="020F0502020204030204" pitchFamily="34" charset="0"/>
                <a:cs typeface="Calibri" panose="020F0502020204030204" pitchFamily="34" charset="0"/>
              </a:rPr>
              <a:t>, 34));</a:t>
            </a:r>
          </a:p>
          <a:p>
            <a:r>
              <a:rPr lang="en-IN" dirty="0">
                <a:solidFill>
                  <a:schemeClr val="tx1"/>
                </a:solidFill>
                <a:latin typeface="Calibri" panose="020F0502020204030204" pitchFamily="34" charset="0"/>
                <a:cs typeface="Calibri" panose="020F0502020204030204" pitchFamily="34" charset="0"/>
              </a:rPr>
              <a:t>            l3.setBounds(140, 40, 200, 55);</a:t>
            </a:r>
          </a:p>
          <a:p>
            <a:r>
              <a:rPr lang="en-IN" dirty="0">
                <a:solidFill>
                  <a:schemeClr val="tx1"/>
                </a:solidFill>
                <a:latin typeface="Calibri" panose="020F0502020204030204" pitchFamily="34" charset="0"/>
                <a:cs typeface="Calibri" panose="020F0502020204030204" pitchFamily="34" charset="0"/>
              </a:rPr>
              <a:t>            </a:t>
            </a:r>
            <a:r>
              <a:rPr lang="en-IN" dirty="0" err="1">
                <a:solidFill>
                  <a:schemeClr val="tx1"/>
                </a:solidFill>
                <a:latin typeface="Calibri" panose="020F0502020204030204" pitchFamily="34" charset="0"/>
                <a:cs typeface="Calibri" panose="020F0502020204030204" pitchFamily="34" charset="0"/>
              </a:rPr>
              <a:t>contentPane.add</a:t>
            </a:r>
            <a:r>
              <a:rPr lang="en-IN" dirty="0">
                <a:solidFill>
                  <a:schemeClr val="tx1"/>
                </a:solidFill>
                <a:latin typeface="Calibri" panose="020F0502020204030204" pitchFamily="34" charset="0"/>
                <a:cs typeface="Calibri" panose="020F0502020204030204" pitchFamily="34" charset="0"/>
              </a:rPr>
              <a:t>(l3);</a:t>
            </a:r>
          </a:p>
          <a:p>
            <a:endParaRPr lang="en-IN" dirty="0">
              <a:solidFill>
                <a:schemeClr val="tx1"/>
              </a:solidFill>
              <a:latin typeface="Calibri" panose="020F0502020204030204" pitchFamily="34" charset="0"/>
              <a:cs typeface="Calibri" panose="020F0502020204030204" pitchFamily="34" charset="0"/>
            </a:endParaRPr>
          </a:p>
          <a:p>
            <a:r>
              <a:rPr lang="en-IN" dirty="0">
                <a:solidFill>
                  <a:schemeClr val="tx1"/>
                </a:solidFill>
                <a:latin typeface="Calibri" panose="020F0502020204030204" pitchFamily="34" charset="0"/>
                <a:cs typeface="Calibri" panose="020F0502020204030204" pitchFamily="34" charset="0"/>
              </a:rPr>
              <a:t>            </a:t>
            </a:r>
            <a:r>
              <a:rPr lang="en-IN" dirty="0" err="1">
                <a:solidFill>
                  <a:schemeClr val="tx1"/>
                </a:solidFill>
                <a:latin typeface="Calibri" panose="020F0502020204030204" pitchFamily="34" charset="0"/>
                <a:cs typeface="Calibri" panose="020F0502020204030204" pitchFamily="34" charset="0"/>
              </a:rPr>
              <a:t>JLabel</a:t>
            </a:r>
            <a:r>
              <a:rPr lang="en-IN" dirty="0">
                <a:solidFill>
                  <a:schemeClr val="tx1"/>
                </a:solidFill>
                <a:latin typeface="Calibri" panose="020F0502020204030204" pitchFamily="34" charset="0"/>
                <a:cs typeface="Calibri" panose="020F0502020204030204" pitchFamily="34" charset="0"/>
              </a:rPr>
              <a:t> l4 = new </a:t>
            </a:r>
            <a:r>
              <a:rPr lang="en-IN" dirty="0" err="1">
                <a:solidFill>
                  <a:schemeClr val="tx1"/>
                </a:solidFill>
                <a:latin typeface="Calibri" panose="020F0502020204030204" pitchFamily="34" charset="0"/>
                <a:cs typeface="Calibri" panose="020F0502020204030204" pitchFamily="34" charset="0"/>
              </a:rPr>
              <a:t>JLabel</a:t>
            </a:r>
            <a:r>
              <a:rPr lang="en-IN" dirty="0">
                <a:solidFill>
                  <a:schemeClr val="tx1"/>
                </a:solidFill>
                <a:latin typeface="Calibri" panose="020F0502020204030204" pitchFamily="34" charset="0"/>
                <a:cs typeface="Calibri" panose="020F0502020204030204" pitchFamily="34" charset="0"/>
              </a:rPr>
              <a:t>("</a:t>
            </a:r>
            <a:r>
              <a:rPr lang="en-IN" dirty="0" err="1">
                <a:solidFill>
                  <a:schemeClr val="tx1"/>
                </a:solidFill>
                <a:latin typeface="Calibri" panose="020F0502020204030204" pitchFamily="34" charset="0"/>
                <a:cs typeface="Calibri" panose="020F0502020204030204" pitchFamily="34" charset="0"/>
              </a:rPr>
              <a:t>Mangement</a:t>
            </a:r>
            <a:r>
              <a:rPr lang="en-IN" dirty="0">
                <a:solidFill>
                  <a:schemeClr val="tx1"/>
                </a:solidFill>
                <a:latin typeface="Calibri" panose="020F0502020204030204" pitchFamily="34" charset="0"/>
                <a:cs typeface="Calibri" panose="020F0502020204030204" pitchFamily="34" charset="0"/>
              </a:rPr>
              <a:t> System");</a:t>
            </a:r>
          </a:p>
          <a:p>
            <a:r>
              <a:rPr lang="en-IN" dirty="0">
                <a:solidFill>
                  <a:schemeClr val="tx1"/>
                </a:solidFill>
                <a:latin typeface="Calibri" panose="020F0502020204030204" pitchFamily="34" charset="0"/>
                <a:cs typeface="Calibri" panose="020F0502020204030204" pitchFamily="34" charset="0"/>
              </a:rPr>
              <a:t>            l4.setForeground(new </a:t>
            </a:r>
            <a:r>
              <a:rPr lang="en-IN" dirty="0" err="1">
                <a:solidFill>
                  <a:schemeClr val="tx1"/>
                </a:solidFill>
                <a:latin typeface="Calibri" panose="020F0502020204030204" pitchFamily="34" charset="0"/>
                <a:cs typeface="Calibri" panose="020F0502020204030204" pitchFamily="34" charset="0"/>
              </a:rPr>
              <a:t>Color</a:t>
            </a:r>
            <a:r>
              <a:rPr lang="en-IN" dirty="0">
                <a:solidFill>
                  <a:schemeClr val="tx1"/>
                </a:solidFill>
                <a:latin typeface="Calibri" panose="020F0502020204030204" pitchFamily="34" charset="0"/>
                <a:cs typeface="Calibri" panose="020F0502020204030204" pitchFamily="34" charset="0"/>
              </a:rPr>
              <a:t>(127, 255, 0));</a:t>
            </a:r>
          </a:p>
          <a:p>
            <a:r>
              <a:rPr lang="en-IN" dirty="0">
                <a:solidFill>
                  <a:schemeClr val="tx1"/>
                </a:solidFill>
                <a:latin typeface="Calibri" panose="020F0502020204030204" pitchFamily="34" charset="0"/>
                <a:cs typeface="Calibri" panose="020F0502020204030204" pitchFamily="34" charset="0"/>
              </a:rPr>
              <a:t>            l4.setFont(new Font("Trebuchet MS", </a:t>
            </a:r>
            <a:r>
              <a:rPr lang="en-IN" dirty="0" err="1">
                <a:solidFill>
                  <a:schemeClr val="tx1"/>
                </a:solidFill>
                <a:latin typeface="Calibri" panose="020F0502020204030204" pitchFamily="34" charset="0"/>
                <a:cs typeface="Calibri" panose="020F0502020204030204" pitchFamily="34" charset="0"/>
              </a:rPr>
              <a:t>Font.BOLD</a:t>
            </a:r>
            <a:r>
              <a:rPr lang="en-IN" dirty="0">
                <a:solidFill>
                  <a:schemeClr val="tx1"/>
                </a:solidFill>
                <a:latin typeface="Calibri" panose="020F0502020204030204" pitchFamily="34" charset="0"/>
                <a:cs typeface="Calibri" panose="020F0502020204030204" pitchFamily="34" charset="0"/>
              </a:rPr>
              <a:t> | </a:t>
            </a:r>
            <a:r>
              <a:rPr lang="en-IN" dirty="0" err="1">
                <a:solidFill>
                  <a:schemeClr val="tx1"/>
                </a:solidFill>
                <a:latin typeface="Calibri" panose="020F0502020204030204" pitchFamily="34" charset="0"/>
                <a:cs typeface="Calibri" panose="020F0502020204030204" pitchFamily="34" charset="0"/>
              </a:rPr>
              <a:t>Font.ITALIC</a:t>
            </a:r>
            <a:r>
              <a:rPr lang="en-IN" dirty="0">
                <a:solidFill>
                  <a:schemeClr val="tx1"/>
                </a:solidFill>
                <a:latin typeface="Calibri" panose="020F0502020204030204" pitchFamily="34" charset="0"/>
                <a:cs typeface="Calibri" panose="020F0502020204030204" pitchFamily="34" charset="0"/>
              </a:rPr>
              <a:t>, 34));</a:t>
            </a:r>
          </a:p>
          <a:p>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2796357"/>
      </p:ext>
    </p:extLst>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23D72-1C7D-409C-AEF6-0BC775CD979E}"/>
              </a:ext>
            </a:extLst>
          </p:cNvPr>
          <p:cNvSpPr>
            <a:spLocks noGrp="1"/>
          </p:cNvSpPr>
          <p:nvPr>
            <p:ph type="title"/>
          </p:nvPr>
        </p:nvSpPr>
        <p:spPr>
          <a:xfrm>
            <a:off x="838200" y="237805"/>
            <a:ext cx="10515600" cy="315912"/>
          </a:xfrm>
        </p:spPr>
        <p:txBody>
          <a:bodyPr>
            <a:normAutofit/>
          </a:bodyPr>
          <a:lstStyle/>
          <a:p>
            <a:r>
              <a:rPr lang="en-US" sz="900" dirty="0"/>
              <a:t>  </a:t>
            </a:r>
            <a:endParaRPr lang="en-IN" sz="900" dirty="0"/>
          </a:p>
        </p:txBody>
      </p:sp>
      <p:sp>
        <p:nvSpPr>
          <p:cNvPr id="3" name="Text Placeholder 2">
            <a:extLst>
              <a:ext uri="{FF2B5EF4-FFF2-40B4-BE49-F238E27FC236}">
                <a16:creationId xmlns:a16="http://schemas.microsoft.com/office/drawing/2014/main" id="{0B54F34F-28C3-46A0-A8EB-DD3507076B07}"/>
              </a:ext>
            </a:extLst>
          </p:cNvPr>
          <p:cNvSpPr>
            <a:spLocks noGrp="1"/>
          </p:cNvSpPr>
          <p:nvPr>
            <p:ph type="body" idx="1"/>
          </p:nvPr>
        </p:nvSpPr>
        <p:spPr>
          <a:xfrm>
            <a:off x="682906" y="237805"/>
            <a:ext cx="4988689" cy="6278742"/>
          </a:xfrm>
        </p:spPr>
        <p:txBody>
          <a:bodyPr>
            <a:normAutofit/>
          </a:bodyPr>
          <a:lstStyle/>
          <a:p>
            <a:pPr marL="114300" indent="0">
              <a:buNone/>
            </a:pPr>
            <a:endParaRPr lang="en-IN" sz="1400" dirty="0"/>
          </a:p>
          <a:p>
            <a:pPr marL="114300" indent="0">
              <a:buNone/>
            </a:pPr>
            <a:r>
              <a:rPr lang="en-IN" sz="1400" dirty="0">
                <a:solidFill>
                  <a:schemeClr val="tx1"/>
                </a:solidFill>
                <a:latin typeface="Calibri" panose="020F0502020204030204" pitchFamily="34" charset="0"/>
                <a:cs typeface="Calibri" panose="020F0502020204030204" pitchFamily="34" charset="0"/>
              </a:rPr>
              <a:t> l4.setBounds(70, 90, 405, 40);</a:t>
            </a:r>
          </a:p>
          <a:p>
            <a:pPr marL="114300" indent="0">
              <a:buNone/>
            </a:pPr>
            <a:r>
              <a:rPr lang="en-IN" sz="1400" dirty="0">
                <a:solidFill>
                  <a:schemeClr val="tx1"/>
                </a:solidFill>
                <a:latin typeface="Calibri" panose="020F0502020204030204" pitchFamily="34" charset="0"/>
                <a:cs typeface="Calibri" panose="020F0502020204030204" pitchFamily="34" charset="0"/>
              </a:rPr>
              <a:t>            </a:t>
            </a:r>
            <a:r>
              <a:rPr lang="en-IN" sz="1400" dirty="0" err="1">
                <a:solidFill>
                  <a:schemeClr val="tx1"/>
                </a:solidFill>
                <a:latin typeface="Calibri" panose="020F0502020204030204" pitchFamily="34" charset="0"/>
                <a:cs typeface="Calibri" panose="020F0502020204030204" pitchFamily="34" charset="0"/>
              </a:rPr>
              <a:t>contentPane.add</a:t>
            </a:r>
            <a:r>
              <a:rPr lang="en-IN" sz="1400" dirty="0">
                <a:solidFill>
                  <a:schemeClr val="tx1"/>
                </a:solidFill>
                <a:latin typeface="Calibri" panose="020F0502020204030204" pitchFamily="34" charset="0"/>
                <a:cs typeface="Calibri" panose="020F0502020204030204" pitchFamily="34" charset="0"/>
              </a:rPr>
              <a:t>(l4);</a:t>
            </a:r>
          </a:p>
          <a:p>
            <a:pPr marL="114300" indent="0">
              <a:buNone/>
            </a:pPr>
            <a:endParaRPr lang="en-IN" sz="1400" dirty="0">
              <a:solidFill>
                <a:schemeClr val="tx1"/>
              </a:solidFill>
              <a:latin typeface="Calibri" panose="020F0502020204030204" pitchFamily="34" charset="0"/>
              <a:cs typeface="Calibri" panose="020F0502020204030204" pitchFamily="34" charset="0"/>
            </a:endParaRPr>
          </a:p>
          <a:p>
            <a:pPr marL="114300" indent="0">
              <a:buNone/>
            </a:pPr>
            <a:r>
              <a:rPr lang="en-IN" sz="1400" dirty="0">
                <a:solidFill>
                  <a:schemeClr val="tx1"/>
                </a:solidFill>
                <a:latin typeface="Calibri" panose="020F0502020204030204" pitchFamily="34" charset="0"/>
                <a:cs typeface="Calibri" panose="020F0502020204030204" pitchFamily="34" charset="0"/>
              </a:rPr>
              <a:t>            </a:t>
            </a:r>
            <a:r>
              <a:rPr lang="en-IN" sz="1400" dirty="0" err="1">
                <a:solidFill>
                  <a:schemeClr val="tx1"/>
                </a:solidFill>
                <a:latin typeface="Calibri" panose="020F0502020204030204" pitchFamily="34" charset="0"/>
                <a:cs typeface="Calibri" panose="020F0502020204030204" pitchFamily="34" charset="0"/>
              </a:rPr>
              <a:t>JLabel</a:t>
            </a:r>
            <a:r>
              <a:rPr lang="en-IN" sz="1400" dirty="0">
                <a:solidFill>
                  <a:schemeClr val="tx1"/>
                </a:solidFill>
                <a:latin typeface="Calibri" panose="020F0502020204030204" pitchFamily="34" charset="0"/>
                <a:cs typeface="Calibri" panose="020F0502020204030204" pitchFamily="34" charset="0"/>
              </a:rPr>
              <a:t> l5 = new </a:t>
            </a:r>
            <a:r>
              <a:rPr lang="en-IN" sz="1400" dirty="0" err="1">
                <a:solidFill>
                  <a:schemeClr val="tx1"/>
                </a:solidFill>
                <a:latin typeface="Calibri" panose="020F0502020204030204" pitchFamily="34" charset="0"/>
                <a:cs typeface="Calibri" panose="020F0502020204030204" pitchFamily="34" charset="0"/>
              </a:rPr>
              <a:t>JLabel</a:t>
            </a:r>
            <a:r>
              <a:rPr lang="en-IN" sz="1400" dirty="0">
                <a:solidFill>
                  <a:schemeClr val="tx1"/>
                </a:solidFill>
                <a:latin typeface="Calibri" panose="020F0502020204030204" pitchFamily="34" charset="0"/>
                <a:cs typeface="Calibri" panose="020F0502020204030204" pitchFamily="34" charset="0"/>
              </a:rPr>
              <a:t>("v5.1");</a:t>
            </a:r>
          </a:p>
          <a:p>
            <a:pPr marL="114300" indent="0">
              <a:buNone/>
            </a:pPr>
            <a:r>
              <a:rPr lang="en-IN" sz="1400" dirty="0">
                <a:solidFill>
                  <a:schemeClr val="tx1"/>
                </a:solidFill>
                <a:latin typeface="Calibri" panose="020F0502020204030204" pitchFamily="34" charset="0"/>
                <a:cs typeface="Calibri" panose="020F0502020204030204" pitchFamily="34" charset="0"/>
              </a:rPr>
              <a:t>            l5.setForeground(new </a:t>
            </a:r>
            <a:r>
              <a:rPr lang="en-IN" sz="1400" dirty="0" err="1">
                <a:solidFill>
                  <a:schemeClr val="tx1"/>
                </a:solidFill>
                <a:latin typeface="Calibri" panose="020F0502020204030204" pitchFamily="34" charset="0"/>
                <a:cs typeface="Calibri" panose="020F0502020204030204" pitchFamily="34" charset="0"/>
              </a:rPr>
              <a:t>Color</a:t>
            </a:r>
            <a:r>
              <a:rPr lang="en-IN" sz="1400" dirty="0">
                <a:solidFill>
                  <a:schemeClr val="tx1"/>
                </a:solidFill>
                <a:latin typeface="Calibri" panose="020F0502020204030204" pitchFamily="34" charset="0"/>
                <a:cs typeface="Calibri" panose="020F0502020204030204" pitchFamily="34" charset="0"/>
              </a:rPr>
              <a:t>(30, 144, 255));</a:t>
            </a:r>
          </a:p>
          <a:p>
            <a:pPr marL="114300" indent="0">
              <a:buNone/>
            </a:pPr>
            <a:r>
              <a:rPr lang="en-IN" sz="1400" dirty="0">
                <a:solidFill>
                  <a:schemeClr val="tx1"/>
                </a:solidFill>
                <a:latin typeface="Calibri" panose="020F0502020204030204" pitchFamily="34" charset="0"/>
                <a:cs typeface="Calibri" panose="020F0502020204030204" pitchFamily="34" charset="0"/>
              </a:rPr>
              <a:t>            l5.setFont(new Font("Trebuchet MS", </a:t>
            </a:r>
            <a:r>
              <a:rPr lang="en-IN" sz="1400" dirty="0" err="1">
                <a:solidFill>
                  <a:schemeClr val="tx1"/>
                </a:solidFill>
                <a:latin typeface="Calibri" panose="020F0502020204030204" pitchFamily="34" charset="0"/>
                <a:cs typeface="Calibri" panose="020F0502020204030204" pitchFamily="34" charset="0"/>
              </a:rPr>
              <a:t>Font.BOLD</a:t>
            </a:r>
            <a:r>
              <a:rPr lang="en-IN" sz="1400" dirty="0">
                <a:solidFill>
                  <a:schemeClr val="tx1"/>
                </a:solidFill>
                <a:latin typeface="Calibri" panose="020F0502020204030204" pitchFamily="34" charset="0"/>
                <a:cs typeface="Calibri" panose="020F0502020204030204" pitchFamily="34" charset="0"/>
              </a:rPr>
              <a:t>, 25));</a:t>
            </a:r>
          </a:p>
          <a:p>
            <a:pPr marL="114300" indent="0">
              <a:buNone/>
            </a:pPr>
            <a:r>
              <a:rPr lang="en-IN" sz="1400" dirty="0">
                <a:solidFill>
                  <a:schemeClr val="tx1"/>
                </a:solidFill>
                <a:latin typeface="Calibri" panose="020F0502020204030204" pitchFamily="34" charset="0"/>
                <a:cs typeface="Calibri" panose="020F0502020204030204" pitchFamily="34" charset="0"/>
              </a:rPr>
              <a:t>            l5.setBounds(185, 140, 100, 21);</a:t>
            </a:r>
          </a:p>
          <a:p>
            <a:pPr marL="114300" indent="0">
              <a:buNone/>
            </a:pPr>
            <a:r>
              <a:rPr lang="en-IN" sz="1400" dirty="0">
                <a:solidFill>
                  <a:schemeClr val="tx1"/>
                </a:solidFill>
                <a:latin typeface="Calibri" panose="020F0502020204030204" pitchFamily="34" charset="0"/>
                <a:cs typeface="Calibri" panose="020F0502020204030204" pitchFamily="34" charset="0"/>
              </a:rPr>
              <a:t>            </a:t>
            </a:r>
            <a:r>
              <a:rPr lang="en-IN" sz="1400" dirty="0" err="1">
                <a:solidFill>
                  <a:schemeClr val="tx1"/>
                </a:solidFill>
                <a:latin typeface="Calibri" panose="020F0502020204030204" pitchFamily="34" charset="0"/>
                <a:cs typeface="Calibri" panose="020F0502020204030204" pitchFamily="34" charset="0"/>
              </a:rPr>
              <a:t>contentPane.add</a:t>
            </a:r>
            <a:r>
              <a:rPr lang="en-IN" sz="1400" dirty="0">
                <a:solidFill>
                  <a:schemeClr val="tx1"/>
                </a:solidFill>
                <a:latin typeface="Calibri" panose="020F0502020204030204" pitchFamily="34" charset="0"/>
                <a:cs typeface="Calibri" panose="020F0502020204030204" pitchFamily="34" charset="0"/>
              </a:rPr>
              <a:t>(l5);</a:t>
            </a:r>
          </a:p>
          <a:p>
            <a:pPr marL="114300" indent="0">
              <a:buNone/>
            </a:pPr>
            <a:r>
              <a:rPr lang="en-IN" sz="1400" dirty="0">
                <a:solidFill>
                  <a:schemeClr val="tx1"/>
                </a:solidFill>
                <a:latin typeface="Calibri" panose="020F0502020204030204" pitchFamily="34" charset="0"/>
                <a:cs typeface="Calibri" panose="020F0502020204030204" pitchFamily="34" charset="0"/>
              </a:rPr>
              <a:t>            </a:t>
            </a:r>
            <a:r>
              <a:rPr lang="en-IN" sz="1400" dirty="0" err="1">
                <a:solidFill>
                  <a:schemeClr val="tx1"/>
                </a:solidFill>
                <a:latin typeface="Calibri" panose="020F0502020204030204" pitchFamily="34" charset="0"/>
                <a:cs typeface="Calibri" panose="020F0502020204030204" pitchFamily="34" charset="0"/>
              </a:rPr>
              <a:t>JLabel</a:t>
            </a:r>
            <a:r>
              <a:rPr lang="en-IN" sz="1400" dirty="0">
                <a:solidFill>
                  <a:schemeClr val="tx1"/>
                </a:solidFill>
                <a:latin typeface="Calibri" panose="020F0502020204030204" pitchFamily="34" charset="0"/>
                <a:cs typeface="Calibri" panose="020F0502020204030204" pitchFamily="34" charset="0"/>
              </a:rPr>
              <a:t> l6 = new </a:t>
            </a:r>
            <a:r>
              <a:rPr lang="en-IN" sz="1400" dirty="0" err="1">
                <a:solidFill>
                  <a:schemeClr val="tx1"/>
                </a:solidFill>
                <a:latin typeface="Calibri" panose="020F0502020204030204" pitchFamily="34" charset="0"/>
                <a:cs typeface="Calibri" panose="020F0502020204030204" pitchFamily="34" charset="0"/>
              </a:rPr>
              <a:t>JLabel</a:t>
            </a:r>
            <a:r>
              <a:rPr lang="en-IN" sz="1400" dirty="0">
                <a:solidFill>
                  <a:schemeClr val="tx1"/>
                </a:solidFill>
                <a:latin typeface="Calibri" panose="020F0502020204030204" pitchFamily="34" charset="0"/>
                <a:cs typeface="Calibri" panose="020F0502020204030204" pitchFamily="34" charset="0"/>
              </a:rPr>
              <a:t>("Developed By : Ishwa");</a:t>
            </a:r>
          </a:p>
          <a:p>
            <a:pPr marL="114300" indent="0">
              <a:buNone/>
            </a:pPr>
            <a:r>
              <a:rPr lang="en-IN" sz="1400" dirty="0">
                <a:solidFill>
                  <a:schemeClr val="tx1"/>
                </a:solidFill>
                <a:latin typeface="Calibri" panose="020F0502020204030204" pitchFamily="34" charset="0"/>
                <a:cs typeface="Calibri" panose="020F0502020204030204" pitchFamily="34" charset="0"/>
              </a:rPr>
              <a:t>            l6.setFont(new Font("Trebuchet MS", </a:t>
            </a:r>
            <a:r>
              <a:rPr lang="en-IN" sz="1400" dirty="0" err="1">
                <a:solidFill>
                  <a:schemeClr val="tx1"/>
                </a:solidFill>
                <a:latin typeface="Calibri" panose="020F0502020204030204" pitchFamily="34" charset="0"/>
                <a:cs typeface="Calibri" panose="020F0502020204030204" pitchFamily="34" charset="0"/>
              </a:rPr>
              <a:t>Font.BOLD</a:t>
            </a:r>
            <a:r>
              <a:rPr lang="en-IN" sz="1400" dirty="0">
                <a:solidFill>
                  <a:schemeClr val="tx1"/>
                </a:solidFill>
                <a:latin typeface="Calibri" panose="020F0502020204030204" pitchFamily="34" charset="0"/>
                <a:cs typeface="Calibri" panose="020F0502020204030204" pitchFamily="34" charset="0"/>
              </a:rPr>
              <a:t>, 30));</a:t>
            </a:r>
          </a:p>
          <a:p>
            <a:pPr marL="114300" indent="0">
              <a:buNone/>
            </a:pPr>
            <a:r>
              <a:rPr lang="en-IN" sz="1400" dirty="0">
                <a:solidFill>
                  <a:schemeClr val="tx1"/>
                </a:solidFill>
                <a:latin typeface="Calibri" panose="020F0502020204030204" pitchFamily="34" charset="0"/>
                <a:cs typeface="Calibri" panose="020F0502020204030204" pitchFamily="34" charset="0"/>
              </a:rPr>
              <a:t>            l6.setBounds(70, 198, 600, 35);</a:t>
            </a:r>
          </a:p>
          <a:p>
            <a:pPr marL="114300" indent="0">
              <a:buNone/>
            </a:pPr>
            <a:r>
              <a:rPr lang="en-IN" sz="1400" dirty="0">
                <a:solidFill>
                  <a:schemeClr val="tx1"/>
                </a:solidFill>
                <a:latin typeface="Calibri" panose="020F0502020204030204" pitchFamily="34" charset="0"/>
                <a:cs typeface="Calibri" panose="020F0502020204030204" pitchFamily="34" charset="0"/>
              </a:rPr>
              <a:t>            </a:t>
            </a:r>
            <a:r>
              <a:rPr lang="en-IN" sz="1400" dirty="0" err="1">
                <a:solidFill>
                  <a:schemeClr val="tx1"/>
                </a:solidFill>
                <a:latin typeface="Calibri" panose="020F0502020204030204" pitchFamily="34" charset="0"/>
                <a:cs typeface="Calibri" panose="020F0502020204030204" pitchFamily="34" charset="0"/>
              </a:rPr>
              <a:t>contentPane.add</a:t>
            </a:r>
            <a:r>
              <a:rPr lang="en-IN" sz="1400" dirty="0">
                <a:solidFill>
                  <a:schemeClr val="tx1"/>
                </a:solidFill>
                <a:latin typeface="Calibri" panose="020F0502020204030204" pitchFamily="34" charset="0"/>
                <a:cs typeface="Calibri" panose="020F0502020204030204" pitchFamily="34" charset="0"/>
              </a:rPr>
              <a:t>(l6);</a:t>
            </a:r>
            <a:endParaRPr lang="en-IN" sz="1400" dirty="0"/>
          </a:p>
          <a:p>
            <a:pPr marL="114300" indent="0">
              <a:buNone/>
            </a:pPr>
            <a:r>
              <a:rPr lang="en-IN" sz="1400" dirty="0" err="1"/>
              <a:t>JLabel</a:t>
            </a:r>
            <a:r>
              <a:rPr lang="en-IN" sz="1400" dirty="0"/>
              <a:t> l7 = new </a:t>
            </a:r>
            <a:r>
              <a:rPr lang="en-IN" sz="1400" dirty="0" err="1"/>
              <a:t>JLabel</a:t>
            </a:r>
            <a:r>
              <a:rPr lang="en-IN" sz="1400" dirty="0"/>
              <a:t>("Roll Number - S19CSE022");</a:t>
            </a:r>
          </a:p>
          <a:p>
            <a:pPr marL="114300" indent="0">
              <a:buNone/>
            </a:pPr>
            <a:r>
              <a:rPr lang="en-IN" sz="1400" dirty="0"/>
              <a:t>            l7.setFont(new Font("Trebuchet MS", </a:t>
            </a:r>
            <a:r>
              <a:rPr lang="en-IN" sz="1400" dirty="0" err="1"/>
              <a:t>Font.BOLD</a:t>
            </a:r>
            <a:r>
              <a:rPr lang="en-IN" sz="1400" dirty="0"/>
              <a:t>, 20));</a:t>
            </a:r>
          </a:p>
          <a:p>
            <a:pPr marL="114300" indent="0">
              <a:buNone/>
            </a:pPr>
            <a:r>
              <a:rPr lang="en-IN" sz="1400" dirty="0"/>
              <a:t>            l7.setBounds(70, 260, 600, 34);</a:t>
            </a:r>
          </a:p>
          <a:p>
            <a:pPr marL="114300" indent="0">
              <a:buNone/>
            </a:pPr>
            <a:r>
              <a:rPr lang="en-IN" sz="1400" dirty="0"/>
              <a:t>            </a:t>
            </a:r>
            <a:r>
              <a:rPr lang="en-IN" sz="1400" dirty="0" err="1"/>
              <a:t>contentPane.add</a:t>
            </a:r>
            <a:r>
              <a:rPr lang="en-IN" sz="1400" dirty="0"/>
              <a:t>(l7);</a:t>
            </a:r>
          </a:p>
        </p:txBody>
      </p:sp>
      <p:sp>
        <p:nvSpPr>
          <p:cNvPr id="4" name="TextBox 3">
            <a:extLst>
              <a:ext uri="{FF2B5EF4-FFF2-40B4-BE49-F238E27FC236}">
                <a16:creationId xmlns:a16="http://schemas.microsoft.com/office/drawing/2014/main" id="{DE263BFB-92C4-490E-9D7D-8391A4C1B461}"/>
              </a:ext>
            </a:extLst>
          </p:cNvPr>
          <p:cNvSpPr txBox="1"/>
          <p:nvPr/>
        </p:nvSpPr>
        <p:spPr>
          <a:xfrm>
            <a:off x="6242613" y="735516"/>
            <a:ext cx="5266481" cy="3970318"/>
          </a:xfrm>
          <a:prstGeom prst="rect">
            <a:avLst/>
          </a:prstGeom>
          <a:noFill/>
        </p:spPr>
        <p:txBody>
          <a:bodyPr wrap="square" rtlCol="0">
            <a:spAutoFit/>
          </a:bodyPr>
          <a:lstStyle/>
          <a:p>
            <a:pPr marL="114300" indent="0">
              <a:buNone/>
            </a:pPr>
            <a:r>
              <a:rPr lang="en-IN" dirty="0"/>
              <a:t> </a:t>
            </a:r>
            <a:r>
              <a:rPr lang="en-IN" dirty="0" err="1"/>
              <a:t>JLabel</a:t>
            </a:r>
            <a:r>
              <a:rPr lang="en-IN" dirty="0"/>
              <a:t> l8 = new </a:t>
            </a:r>
            <a:r>
              <a:rPr lang="en-IN" dirty="0" err="1"/>
              <a:t>JLabel</a:t>
            </a:r>
            <a:r>
              <a:rPr lang="en-IN" dirty="0"/>
              <a:t>("Contact : ishwa1616@gmail.com");</a:t>
            </a:r>
          </a:p>
          <a:p>
            <a:pPr marL="114300" indent="0">
              <a:buNone/>
            </a:pPr>
            <a:r>
              <a:rPr lang="en-IN" dirty="0"/>
              <a:t>            l8.setFont(new Font("Trebuchet MS", </a:t>
            </a:r>
            <a:r>
              <a:rPr lang="en-IN" dirty="0" err="1"/>
              <a:t>Font.BOLD</a:t>
            </a:r>
            <a:r>
              <a:rPr lang="en-IN" dirty="0"/>
              <a:t>, 20));</a:t>
            </a:r>
          </a:p>
          <a:p>
            <a:pPr marL="114300" indent="0">
              <a:buNone/>
            </a:pPr>
            <a:r>
              <a:rPr lang="en-IN" dirty="0"/>
              <a:t>            l8.setBounds(70, 290, 600, 34);</a:t>
            </a:r>
          </a:p>
          <a:p>
            <a:pPr marL="114300" indent="0">
              <a:buNone/>
            </a:pPr>
            <a:r>
              <a:rPr lang="en-IN" dirty="0"/>
              <a:t>            </a:t>
            </a:r>
            <a:r>
              <a:rPr lang="en-IN" dirty="0" err="1"/>
              <a:t>contentPane.add</a:t>
            </a:r>
            <a:r>
              <a:rPr lang="en-IN" dirty="0"/>
              <a:t>(l8); </a:t>
            </a:r>
          </a:p>
          <a:p>
            <a:pPr marL="114300" indent="0">
              <a:buNone/>
            </a:pPr>
            <a:r>
              <a:rPr lang="en-IN" dirty="0" err="1"/>
              <a:t>JLabel</a:t>
            </a:r>
            <a:r>
              <a:rPr lang="en-IN" dirty="0"/>
              <a:t> l9 = new </a:t>
            </a:r>
            <a:r>
              <a:rPr lang="en-IN" dirty="0" err="1"/>
              <a:t>JLabel</a:t>
            </a:r>
            <a:r>
              <a:rPr lang="en-IN" dirty="0"/>
              <a:t>("Education - </a:t>
            </a:r>
            <a:r>
              <a:rPr lang="en-IN" dirty="0" err="1"/>
              <a:t>B.Tech</a:t>
            </a:r>
            <a:r>
              <a:rPr lang="en-IN" dirty="0"/>
              <a:t> (Computer Science)");</a:t>
            </a:r>
          </a:p>
          <a:p>
            <a:pPr marL="114300" indent="0">
              <a:buNone/>
            </a:pPr>
            <a:r>
              <a:rPr lang="en-IN" dirty="0"/>
              <a:t>            l9.setFont(new Font("Trebuchet MS", </a:t>
            </a:r>
            <a:r>
              <a:rPr lang="en-IN" dirty="0" err="1"/>
              <a:t>Font.BOLD</a:t>
            </a:r>
            <a:r>
              <a:rPr lang="en-IN" dirty="0"/>
              <a:t> , 20));</a:t>
            </a:r>
          </a:p>
          <a:p>
            <a:pPr marL="114300" indent="0">
              <a:buNone/>
            </a:pPr>
            <a:r>
              <a:rPr lang="en-IN" dirty="0"/>
              <a:t>            l9.setBounds(70, 320, 600, 34);</a:t>
            </a:r>
          </a:p>
          <a:p>
            <a:pPr marL="114300" indent="0">
              <a:buNone/>
            </a:pPr>
            <a:r>
              <a:rPr lang="en-IN" dirty="0"/>
              <a:t>            </a:t>
            </a:r>
            <a:r>
              <a:rPr lang="en-IN" dirty="0" err="1"/>
              <a:t>contentPane.add</a:t>
            </a:r>
            <a:r>
              <a:rPr lang="en-IN" dirty="0"/>
              <a:t>(l9);</a:t>
            </a:r>
          </a:p>
          <a:p>
            <a:pPr marL="114300" indent="0">
              <a:buNone/>
            </a:pPr>
            <a:r>
              <a:rPr lang="en-IN" dirty="0"/>
              <a:t>            </a:t>
            </a:r>
            <a:r>
              <a:rPr lang="en-IN" dirty="0" err="1"/>
              <a:t>JLabel</a:t>
            </a:r>
            <a:r>
              <a:rPr lang="en-IN" dirty="0"/>
              <a:t> l10 = new </a:t>
            </a:r>
            <a:r>
              <a:rPr lang="en-IN" dirty="0" err="1"/>
              <a:t>JLabel</a:t>
            </a:r>
            <a:r>
              <a:rPr lang="en-IN" dirty="0"/>
              <a:t>("Phone - +91 9560994410");</a:t>
            </a:r>
          </a:p>
          <a:p>
            <a:pPr marL="114300" indent="0">
              <a:buNone/>
            </a:pPr>
            <a:r>
              <a:rPr lang="en-IN" dirty="0"/>
              <a:t>            l10.setForeground(new </a:t>
            </a:r>
            <a:r>
              <a:rPr lang="en-IN" dirty="0" err="1"/>
              <a:t>Color</a:t>
            </a:r>
            <a:r>
              <a:rPr lang="en-IN" dirty="0"/>
              <a:t>(47, 79, 79));</a:t>
            </a:r>
          </a:p>
          <a:p>
            <a:pPr marL="114300" indent="0">
              <a:buNone/>
            </a:pPr>
            <a:r>
              <a:rPr lang="en-IN" dirty="0"/>
              <a:t>            l10.setFont(new Font("Trebuchet MS", </a:t>
            </a:r>
            <a:r>
              <a:rPr lang="en-IN" dirty="0" err="1"/>
              <a:t>Font.BOLD</a:t>
            </a:r>
            <a:r>
              <a:rPr lang="en-IN" dirty="0"/>
              <a:t> | </a:t>
            </a:r>
            <a:r>
              <a:rPr lang="en-IN" dirty="0" err="1"/>
              <a:t>Font.ITALIC</a:t>
            </a:r>
            <a:r>
              <a:rPr lang="en-IN" dirty="0"/>
              <a:t>, 18));</a:t>
            </a:r>
          </a:p>
          <a:p>
            <a:pPr marL="114300" indent="0">
              <a:buNone/>
            </a:pPr>
            <a:r>
              <a:rPr lang="en-IN" dirty="0"/>
              <a:t>            l10.setBounds(70, 400, 600, 34);</a:t>
            </a:r>
          </a:p>
          <a:p>
            <a:pPr marL="114300" indent="0">
              <a:buNone/>
            </a:pPr>
            <a:r>
              <a:rPr lang="en-IN" dirty="0"/>
              <a:t>            </a:t>
            </a:r>
            <a:r>
              <a:rPr lang="en-IN" dirty="0" err="1"/>
              <a:t>contentPane.add</a:t>
            </a:r>
            <a:r>
              <a:rPr lang="en-IN" dirty="0"/>
              <a:t>(l10);</a:t>
            </a:r>
          </a:p>
          <a:p>
            <a:pPr marL="114300" indent="0">
              <a:buNone/>
            </a:pPr>
            <a:r>
              <a:rPr lang="en-IN" dirty="0"/>
              <a:t>            </a:t>
            </a:r>
            <a:r>
              <a:rPr lang="en-IN" dirty="0" err="1"/>
              <a:t>contentPane.setBackground</a:t>
            </a:r>
            <a:r>
              <a:rPr lang="en-IN" dirty="0"/>
              <a:t>(</a:t>
            </a:r>
            <a:r>
              <a:rPr lang="en-IN" dirty="0" err="1"/>
              <a:t>Color.WHITE</a:t>
            </a:r>
            <a:r>
              <a:rPr lang="en-IN" dirty="0"/>
              <a:t>);</a:t>
            </a:r>
          </a:p>
          <a:p>
            <a:pPr marL="114300" indent="0">
              <a:buNone/>
            </a:pPr>
            <a:r>
              <a:rPr lang="en-IN" dirty="0"/>
              <a:t>	}</a:t>
            </a:r>
          </a:p>
          <a:p>
            <a:pPr marL="114300" indent="0">
              <a:buNone/>
            </a:pPr>
            <a:r>
              <a:rPr lang="en-IN" dirty="0"/>
              <a:t>}</a:t>
            </a:r>
          </a:p>
        </p:txBody>
      </p:sp>
    </p:spTree>
    <p:extLst>
      <p:ext uri="{BB962C8B-B14F-4D97-AF65-F5344CB8AC3E}">
        <p14:creationId xmlns:p14="http://schemas.microsoft.com/office/powerpoint/2010/main" val="4151241151"/>
      </p:ext>
    </p:extLst>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D99B9-06A7-4C6D-82C2-1965A50B8B80}"/>
              </a:ext>
            </a:extLst>
          </p:cNvPr>
          <p:cNvSpPr>
            <a:spLocks noGrp="1"/>
          </p:cNvSpPr>
          <p:nvPr>
            <p:ph type="title"/>
          </p:nvPr>
        </p:nvSpPr>
        <p:spPr>
          <a:xfrm>
            <a:off x="734028" y="0"/>
            <a:ext cx="10515600" cy="1158623"/>
          </a:xfrm>
        </p:spPr>
        <p:txBody>
          <a:bodyPr/>
          <a:lstStyle/>
          <a:p>
            <a:r>
              <a:rPr lang="en-US" dirty="0">
                <a:latin typeface="Algerian" panose="04020705040A02060702" pitchFamily="82" charset="0"/>
              </a:rPr>
              <a:t>CODE FOR CONNECTION </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C003CD2E-F007-443A-A32F-08024713D61A}"/>
              </a:ext>
            </a:extLst>
          </p:cNvPr>
          <p:cNvSpPr>
            <a:spLocks noGrp="1"/>
          </p:cNvSpPr>
          <p:nvPr>
            <p:ph type="body" idx="1"/>
          </p:nvPr>
        </p:nvSpPr>
        <p:spPr>
          <a:xfrm>
            <a:off x="734028" y="995422"/>
            <a:ext cx="7935410" cy="5775767"/>
          </a:xfrm>
        </p:spPr>
        <p:txBody>
          <a:bodyPr>
            <a:noAutofit/>
          </a:bodyPr>
          <a:lstStyle/>
          <a:p>
            <a:pPr marL="114300" indent="0">
              <a:buNone/>
            </a:pPr>
            <a:r>
              <a:rPr lang="en-IN" sz="1400" dirty="0"/>
              <a:t>package </a:t>
            </a:r>
            <a:r>
              <a:rPr lang="en-IN" sz="1400" dirty="0" err="1"/>
              <a:t>university.management.system</a:t>
            </a:r>
            <a:r>
              <a:rPr lang="en-IN" sz="1400" dirty="0"/>
              <a:t>;</a:t>
            </a:r>
          </a:p>
          <a:p>
            <a:pPr marL="114300" indent="0">
              <a:buNone/>
            </a:pPr>
            <a:r>
              <a:rPr lang="en-IN" sz="1400" dirty="0"/>
              <a:t>import </a:t>
            </a:r>
            <a:r>
              <a:rPr lang="en-IN" sz="1400" dirty="0" err="1"/>
              <a:t>java.sql</a:t>
            </a:r>
            <a:r>
              <a:rPr lang="en-IN" sz="1400" dirty="0"/>
              <a:t>.*;  </a:t>
            </a:r>
          </a:p>
          <a:p>
            <a:pPr marL="114300" indent="0">
              <a:buNone/>
            </a:pPr>
            <a:r>
              <a:rPr lang="en-IN" sz="1400" dirty="0"/>
              <a:t>public class conn{</a:t>
            </a:r>
          </a:p>
          <a:p>
            <a:pPr marL="114300" indent="0">
              <a:buNone/>
            </a:pPr>
            <a:r>
              <a:rPr lang="en-IN" sz="1400" dirty="0"/>
              <a:t>    Connection c;</a:t>
            </a:r>
          </a:p>
          <a:p>
            <a:pPr marL="114300" indent="0">
              <a:buNone/>
            </a:pPr>
            <a:r>
              <a:rPr lang="en-IN" sz="1400" dirty="0"/>
              <a:t>    Statement s;</a:t>
            </a:r>
          </a:p>
          <a:p>
            <a:pPr marL="114300" indent="0">
              <a:buNone/>
            </a:pPr>
            <a:r>
              <a:rPr lang="en-IN" sz="1400" dirty="0"/>
              <a:t>    public conn(){  </a:t>
            </a:r>
          </a:p>
          <a:p>
            <a:pPr marL="114300" indent="0">
              <a:buNone/>
            </a:pPr>
            <a:r>
              <a:rPr lang="en-IN" sz="1400" dirty="0"/>
              <a:t>        try{         </a:t>
            </a:r>
          </a:p>
          <a:p>
            <a:pPr marL="114300" indent="0">
              <a:buNone/>
            </a:pPr>
            <a:r>
              <a:rPr lang="en-IN" sz="1400" dirty="0"/>
              <a:t>            </a:t>
            </a:r>
            <a:r>
              <a:rPr lang="en-IN" sz="1400" dirty="0" err="1"/>
              <a:t>Class.forName</a:t>
            </a:r>
            <a:r>
              <a:rPr lang="en-IN" sz="1400" dirty="0"/>
              <a:t>("</a:t>
            </a:r>
            <a:r>
              <a:rPr lang="en-IN" sz="1400" dirty="0" err="1"/>
              <a:t>com.mysql.jdbc.Driver</a:t>
            </a:r>
            <a:r>
              <a:rPr lang="en-IN" sz="1400" dirty="0"/>
              <a:t>");  </a:t>
            </a:r>
          </a:p>
          <a:p>
            <a:pPr marL="114300" indent="0">
              <a:buNone/>
            </a:pPr>
            <a:r>
              <a:rPr lang="en-IN" sz="1400" dirty="0"/>
              <a:t>            </a:t>
            </a:r>
            <a:r>
              <a:rPr lang="en-IN" sz="1400" dirty="0" err="1"/>
              <a:t>System.out.println</a:t>
            </a:r>
            <a:r>
              <a:rPr lang="en-IN" sz="1400" dirty="0"/>
              <a:t>("testing1");</a:t>
            </a:r>
          </a:p>
          <a:p>
            <a:pPr marL="114300" indent="0">
              <a:buNone/>
            </a:pPr>
            <a:r>
              <a:rPr lang="en-IN" sz="1400" dirty="0"/>
              <a:t>            c =</a:t>
            </a:r>
            <a:r>
              <a:rPr lang="en-IN" sz="1400" dirty="0" err="1"/>
              <a:t>DriverManager.getConnection</a:t>
            </a:r>
            <a:r>
              <a:rPr lang="en-IN" sz="1400" dirty="0"/>
              <a:t>("</a:t>
            </a:r>
            <a:r>
              <a:rPr lang="en-IN" sz="1400" dirty="0" err="1"/>
              <a:t>jdbc:mysql</a:t>
            </a:r>
            <a:r>
              <a:rPr lang="en-IN" sz="1400" dirty="0"/>
              <a:t>://localhost:3306/</a:t>
            </a:r>
            <a:r>
              <a:rPr lang="en-IN" sz="1400" dirty="0" err="1"/>
              <a:t>ums","root</a:t>
            </a:r>
            <a:r>
              <a:rPr lang="en-IN" sz="1400" dirty="0"/>
              <a:t>",""); </a:t>
            </a:r>
          </a:p>
          <a:p>
            <a:pPr marL="114300" indent="0">
              <a:buNone/>
            </a:pPr>
            <a:r>
              <a:rPr lang="en-IN" sz="1400" dirty="0"/>
              <a:t>            </a:t>
            </a:r>
            <a:r>
              <a:rPr lang="en-IN" sz="1400" dirty="0" err="1"/>
              <a:t>System.out.println</a:t>
            </a:r>
            <a:r>
              <a:rPr lang="en-IN" sz="1400" dirty="0"/>
              <a:t>("testing1");</a:t>
            </a:r>
          </a:p>
          <a:p>
            <a:pPr marL="114300" indent="0">
              <a:buNone/>
            </a:pPr>
            <a:r>
              <a:rPr lang="en-IN" sz="1400" dirty="0"/>
              <a:t>            </a:t>
            </a:r>
            <a:r>
              <a:rPr lang="en-IN" sz="1400" dirty="0" err="1"/>
              <a:t>System.out.println</a:t>
            </a:r>
            <a:r>
              <a:rPr lang="en-IN" sz="1400" dirty="0"/>
              <a:t>(c);</a:t>
            </a:r>
          </a:p>
          <a:p>
            <a:pPr marL="114300" indent="0">
              <a:buNone/>
            </a:pPr>
            <a:r>
              <a:rPr lang="en-IN" sz="1400" dirty="0"/>
              <a:t>            s =</a:t>
            </a:r>
            <a:r>
              <a:rPr lang="en-IN" sz="1400" dirty="0" err="1"/>
              <a:t>c.createStatement</a:t>
            </a:r>
            <a:r>
              <a:rPr lang="en-IN" sz="1400" dirty="0"/>
              <a:t>();  </a:t>
            </a:r>
          </a:p>
          <a:p>
            <a:pPr marL="114300" indent="0">
              <a:buNone/>
            </a:pPr>
            <a:r>
              <a:rPr lang="en-IN" sz="1400" dirty="0"/>
              <a:t>        }catch(Exception e){ </a:t>
            </a:r>
          </a:p>
          <a:p>
            <a:pPr marL="114300" indent="0">
              <a:buNone/>
            </a:pPr>
            <a:r>
              <a:rPr lang="en-IN" sz="1400" dirty="0"/>
              <a:t>            </a:t>
            </a:r>
            <a:r>
              <a:rPr lang="en-IN" sz="1400" dirty="0" err="1"/>
              <a:t>System.out.println</a:t>
            </a:r>
            <a:r>
              <a:rPr lang="en-IN" sz="1400" dirty="0"/>
              <a:t>(e);</a:t>
            </a:r>
          </a:p>
          <a:p>
            <a:pPr marL="114300" indent="0">
              <a:buNone/>
            </a:pPr>
            <a:r>
              <a:rPr lang="en-IN" sz="1400" dirty="0"/>
              <a:t>        }  </a:t>
            </a:r>
          </a:p>
          <a:p>
            <a:pPr marL="114300" indent="0">
              <a:buNone/>
            </a:pPr>
            <a:r>
              <a:rPr lang="en-IN" sz="1400" dirty="0"/>
              <a:t>    }  </a:t>
            </a:r>
          </a:p>
          <a:p>
            <a:pPr marL="114300" indent="0">
              <a:buNone/>
            </a:pPr>
            <a:r>
              <a:rPr lang="en-IN" sz="1400" dirty="0"/>
              <a:t>}</a:t>
            </a:r>
          </a:p>
        </p:txBody>
      </p:sp>
    </p:spTree>
    <p:extLst>
      <p:ext uri="{BB962C8B-B14F-4D97-AF65-F5344CB8AC3E}">
        <p14:creationId xmlns:p14="http://schemas.microsoft.com/office/powerpoint/2010/main" val="2700332020"/>
      </p:ext>
    </p:extLst>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dirty="0">
                <a:latin typeface="Algerian" panose="04020705040A02060702" pitchFamily="82" charset="0"/>
                <a:ea typeface="Times New Roman"/>
                <a:cs typeface="Times New Roman"/>
                <a:sym typeface="Times New Roman"/>
              </a:rPr>
              <a:t>REFERENCE</a:t>
            </a:r>
            <a:endParaRPr dirty="0">
              <a:latin typeface="Algerian" panose="04020705040A02060702" pitchFamily="82" charset="0"/>
            </a:endParaRPr>
          </a:p>
        </p:txBody>
      </p:sp>
      <p:sp>
        <p:nvSpPr>
          <p:cNvPr id="288" name="Google Shape;288;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3"/>
              </a:rPr>
              <a:t>https://en.m.wikipedia.org/wiki/Java_(programming_language)</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4"/>
              </a:rPr>
              <a:t>https://en.m.wikipedia.org/wiki/SQL</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4"/>
          <p:cNvSpPr txBox="1">
            <a:spLocks noGrp="1"/>
          </p:cNvSpPr>
          <p:nvPr>
            <p:ph type="ctrTitle"/>
          </p:nvPr>
        </p:nvSpPr>
        <p:spPr>
          <a:xfrm>
            <a:off x="1371600" y="1417320"/>
            <a:ext cx="9144000" cy="268223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Dancing Script"/>
              <a:buNone/>
            </a:pPr>
            <a:r>
              <a:rPr lang="en-US" b="1">
                <a:latin typeface="Dancing Script"/>
                <a:ea typeface="Dancing Script"/>
                <a:cs typeface="Dancing Script"/>
                <a:sym typeface="Dancing Script"/>
              </a:rPr>
              <a:t>THANK YOU</a:t>
            </a:r>
            <a:endParaRPr/>
          </a:p>
        </p:txBody>
      </p:sp>
      <p:sp>
        <p:nvSpPr>
          <p:cNvPr id="294" name="Google Shape;294;p24"/>
          <p:cNvSpPr txBox="1">
            <a:spLocks noGrp="1"/>
          </p:cNvSpPr>
          <p:nvPr>
            <p:ph type="subTitle" idx="1"/>
          </p:nvPr>
        </p:nvSpPr>
        <p:spPr>
          <a:xfrm>
            <a:off x="1524000" y="5074920"/>
            <a:ext cx="9144000" cy="182880"/>
          </a:xfrm>
          <a:prstGeom prst="rect">
            <a:avLst/>
          </a:prstGeom>
          <a:noFill/>
          <a:ln>
            <a:noFill/>
          </a:ln>
        </p:spPr>
        <p:txBody>
          <a:bodyPr spcFirstLastPara="1" wrap="square" lIns="91425" tIns="45700" rIns="91425" bIns="45700" anchor="t" anchorCtr="0">
            <a:normAutofit fontScale="32500" lnSpcReduction="20000"/>
          </a:bodyPr>
          <a:lstStyle/>
          <a:p>
            <a:pPr marL="0" lvl="0" indent="0" algn="ctr" rtl="0">
              <a:lnSpc>
                <a:spcPct val="90000"/>
              </a:lnSpc>
              <a:spcBef>
                <a:spcPts val="0"/>
              </a:spcBef>
              <a:spcAft>
                <a:spcPts val="0"/>
              </a:spcAft>
              <a:buClr>
                <a:schemeClr val="dk1"/>
              </a:buClr>
              <a:buSzPct val="100000"/>
              <a:buNone/>
            </a:pPr>
            <a:r>
              <a:rPr lang="en-US"/>
              <a:t>  </a:t>
            </a:r>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ctrTitle"/>
          </p:nvPr>
        </p:nvSpPr>
        <p:spPr>
          <a:xfrm>
            <a:off x="1335742" y="448235"/>
            <a:ext cx="9144000" cy="91916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lgerian"/>
              <a:buNone/>
            </a:pPr>
            <a:r>
              <a:rPr lang="en-US">
                <a:latin typeface="Algerian"/>
                <a:ea typeface="Algerian"/>
                <a:cs typeface="Algerian"/>
                <a:sym typeface="Algerian"/>
              </a:rPr>
              <a:t>INDEX</a:t>
            </a:r>
            <a:endParaRPr/>
          </a:p>
        </p:txBody>
      </p:sp>
      <p:sp>
        <p:nvSpPr>
          <p:cNvPr id="97" name="Google Shape;97;p3"/>
          <p:cNvSpPr txBox="1">
            <a:spLocks noGrp="1"/>
          </p:cNvSpPr>
          <p:nvPr>
            <p:ph type="subTitle" idx="1"/>
          </p:nvPr>
        </p:nvSpPr>
        <p:spPr>
          <a:xfrm>
            <a:off x="1335742" y="1495332"/>
            <a:ext cx="9144000" cy="4519986"/>
          </a:xfrm>
          <a:prstGeom prst="rect">
            <a:avLst/>
          </a:prstGeom>
          <a:noFill/>
          <a:ln>
            <a:noFill/>
          </a:ln>
        </p:spPr>
        <p:txBody>
          <a:bodyPr spcFirstLastPara="1" wrap="square" lIns="91425" tIns="45700" rIns="91425" bIns="45700" anchor="t" anchorCtr="0">
            <a:normAutofit fontScale="85000" lnSpcReduction="20000"/>
          </a:bodyPr>
          <a:lstStyle/>
          <a:p>
            <a:pPr marL="0" lvl="0" indent="-129540" algn="l" rtl="0">
              <a:lnSpc>
                <a:spcPct val="90000"/>
              </a:lnSpc>
              <a:spcBef>
                <a:spcPts val="0"/>
              </a:spcBef>
              <a:spcAft>
                <a:spcPts val="0"/>
              </a:spcAft>
              <a:buClr>
                <a:srgbClr val="000000"/>
              </a:buClr>
              <a:buSzPct val="100000"/>
              <a:buFont typeface="Noto Sans Symbols"/>
              <a:buChar char="⮚"/>
            </a:pPr>
            <a:r>
              <a:rPr lang="en-US" sz="2400" i="0" u="none" strike="noStrike" dirty="0">
                <a:solidFill>
                  <a:srgbClr val="000000"/>
                </a:solidFill>
              </a:rPr>
              <a:t>REQUIREMENT SPECIFICATIONS</a:t>
            </a:r>
            <a:endParaRPr dirty="0"/>
          </a:p>
          <a:p>
            <a:pPr marL="0" lvl="0" indent="-129540" algn="l" rtl="0">
              <a:lnSpc>
                <a:spcPct val="90000"/>
              </a:lnSpc>
              <a:spcBef>
                <a:spcPts val="1000"/>
              </a:spcBef>
              <a:spcAft>
                <a:spcPts val="0"/>
              </a:spcAft>
              <a:buClr>
                <a:schemeClr val="dk1"/>
              </a:buClr>
              <a:buSzPct val="100000"/>
              <a:buFont typeface="Noto Sans Symbols"/>
              <a:buChar char="⮚"/>
            </a:pPr>
            <a:r>
              <a:rPr lang="en-US" dirty="0"/>
              <a:t>INTRODUCTION</a:t>
            </a:r>
            <a:endParaRPr dirty="0"/>
          </a:p>
          <a:p>
            <a:pPr marL="0" lvl="0" indent="-129540" algn="l" rtl="0">
              <a:lnSpc>
                <a:spcPct val="90000"/>
              </a:lnSpc>
              <a:spcBef>
                <a:spcPts val="1000"/>
              </a:spcBef>
              <a:spcAft>
                <a:spcPts val="0"/>
              </a:spcAft>
              <a:buClr>
                <a:schemeClr val="dk1"/>
              </a:buClr>
              <a:buSzPct val="100000"/>
              <a:buFont typeface="Noto Sans Symbols"/>
              <a:buChar char="⮚"/>
            </a:pPr>
            <a:r>
              <a:rPr lang="en-US" dirty="0"/>
              <a:t>OBJECTIVE</a:t>
            </a:r>
            <a:endParaRPr dirty="0"/>
          </a:p>
          <a:p>
            <a:pPr marL="0" lvl="0" indent="-129540" algn="l" rtl="0">
              <a:lnSpc>
                <a:spcPct val="90000"/>
              </a:lnSpc>
              <a:spcBef>
                <a:spcPts val="1000"/>
              </a:spcBef>
              <a:spcAft>
                <a:spcPts val="0"/>
              </a:spcAft>
              <a:buClr>
                <a:schemeClr val="dk1"/>
              </a:buClr>
              <a:buSzPct val="100000"/>
              <a:buFont typeface="Noto Sans Symbols"/>
              <a:buChar char="⮚"/>
            </a:pPr>
            <a:r>
              <a:rPr lang="en-US" dirty="0"/>
              <a:t>PURPOSE</a:t>
            </a:r>
            <a:endParaRPr dirty="0"/>
          </a:p>
          <a:p>
            <a:pPr marL="0" lvl="0" indent="-129540" algn="l" rtl="0">
              <a:lnSpc>
                <a:spcPct val="90000"/>
              </a:lnSpc>
              <a:spcBef>
                <a:spcPts val="1000"/>
              </a:spcBef>
              <a:spcAft>
                <a:spcPts val="0"/>
              </a:spcAft>
              <a:buClr>
                <a:schemeClr val="dk1"/>
              </a:buClr>
              <a:buSzPct val="100000"/>
              <a:buFont typeface="Noto Sans Symbols"/>
              <a:buChar char="⮚"/>
            </a:pPr>
            <a:r>
              <a:rPr lang="en-US" dirty="0"/>
              <a:t>SCOPE</a:t>
            </a:r>
            <a:endParaRPr dirty="0"/>
          </a:p>
          <a:p>
            <a:pPr marL="0" lvl="0" indent="-129540" algn="l" rtl="0">
              <a:lnSpc>
                <a:spcPct val="90000"/>
              </a:lnSpc>
              <a:spcBef>
                <a:spcPts val="1000"/>
              </a:spcBef>
              <a:spcAft>
                <a:spcPts val="0"/>
              </a:spcAft>
              <a:buClr>
                <a:schemeClr val="dk1"/>
              </a:buClr>
              <a:buSzPct val="100000"/>
              <a:buFont typeface="Noto Sans Symbols"/>
              <a:buChar char="⮚"/>
            </a:pPr>
            <a:r>
              <a:rPr lang="en-US" sz="2400" dirty="0"/>
              <a:t>ABOUT JAVA</a:t>
            </a:r>
            <a:endParaRPr dirty="0"/>
          </a:p>
          <a:p>
            <a:pPr marL="0" lvl="0" indent="-129540" algn="l" rtl="0">
              <a:lnSpc>
                <a:spcPct val="90000"/>
              </a:lnSpc>
              <a:spcBef>
                <a:spcPts val="1000"/>
              </a:spcBef>
              <a:spcAft>
                <a:spcPts val="0"/>
              </a:spcAft>
              <a:buClr>
                <a:schemeClr val="dk1"/>
              </a:buClr>
              <a:buSzPct val="100000"/>
              <a:buFont typeface="Noto Sans Symbols"/>
              <a:buChar char="⮚"/>
            </a:pPr>
            <a:r>
              <a:rPr lang="en-US" sz="2400" dirty="0"/>
              <a:t>ABOUT SQL</a:t>
            </a:r>
            <a:endParaRPr dirty="0"/>
          </a:p>
          <a:p>
            <a:pPr marL="0" lvl="0" indent="-129540" algn="l" rtl="0">
              <a:lnSpc>
                <a:spcPct val="90000"/>
              </a:lnSpc>
              <a:spcBef>
                <a:spcPts val="1000"/>
              </a:spcBef>
              <a:spcAft>
                <a:spcPts val="0"/>
              </a:spcAft>
              <a:buClr>
                <a:schemeClr val="dk1"/>
              </a:buClr>
              <a:buSzPct val="100000"/>
              <a:buFont typeface="Noto Sans Symbols"/>
              <a:buChar char="⮚"/>
            </a:pPr>
            <a:r>
              <a:rPr lang="en-US" sz="2400" dirty="0"/>
              <a:t>ADVANTAGE</a:t>
            </a:r>
            <a:endParaRPr dirty="0"/>
          </a:p>
          <a:p>
            <a:pPr marL="0" lvl="0" indent="-129540" algn="l" rtl="0">
              <a:lnSpc>
                <a:spcPct val="90000"/>
              </a:lnSpc>
              <a:spcBef>
                <a:spcPts val="1000"/>
              </a:spcBef>
              <a:spcAft>
                <a:spcPts val="0"/>
              </a:spcAft>
              <a:buClr>
                <a:schemeClr val="dk1"/>
              </a:buClr>
              <a:buSzPct val="100000"/>
              <a:buFont typeface="Noto Sans Symbols"/>
              <a:buChar char="⮚"/>
            </a:pPr>
            <a:r>
              <a:rPr lang="en-US" sz="2400" dirty="0"/>
              <a:t>CONTENT IN CMS</a:t>
            </a:r>
            <a:endParaRPr dirty="0"/>
          </a:p>
          <a:p>
            <a:pPr marL="0" lvl="0" indent="-129540" algn="l" rtl="0">
              <a:lnSpc>
                <a:spcPct val="90000"/>
              </a:lnSpc>
              <a:spcBef>
                <a:spcPts val="1000"/>
              </a:spcBef>
              <a:spcAft>
                <a:spcPts val="0"/>
              </a:spcAft>
              <a:buClr>
                <a:schemeClr val="dk1"/>
              </a:buClr>
              <a:buSzPct val="100000"/>
              <a:buFont typeface="Noto Sans Symbols"/>
              <a:buChar char="⮚"/>
            </a:pPr>
            <a:r>
              <a:rPr lang="en-US" sz="2400" dirty="0"/>
              <a:t>CONCLUSION</a:t>
            </a:r>
            <a:endParaRPr dirty="0"/>
          </a:p>
          <a:p>
            <a:pPr marL="0" lvl="0" indent="-129540" algn="l" rtl="0">
              <a:lnSpc>
                <a:spcPct val="90000"/>
              </a:lnSpc>
              <a:spcBef>
                <a:spcPts val="1000"/>
              </a:spcBef>
              <a:spcAft>
                <a:spcPts val="0"/>
              </a:spcAft>
              <a:buClr>
                <a:schemeClr val="dk1"/>
              </a:buClr>
              <a:buSzPct val="100000"/>
              <a:buFont typeface="Noto Sans Symbols"/>
              <a:buChar char="⮚"/>
            </a:pPr>
            <a:r>
              <a:rPr lang="en-US" sz="2400" dirty="0"/>
              <a:t>OUTPUT</a:t>
            </a:r>
          </a:p>
          <a:p>
            <a:pPr marL="0" lvl="0" indent="-129540" algn="l" rtl="0">
              <a:lnSpc>
                <a:spcPct val="90000"/>
              </a:lnSpc>
              <a:spcBef>
                <a:spcPts val="1000"/>
              </a:spcBef>
              <a:spcAft>
                <a:spcPts val="0"/>
              </a:spcAft>
              <a:buClr>
                <a:schemeClr val="dk1"/>
              </a:buClr>
              <a:buSzPct val="100000"/>
              <a:buFont typeface="Noto Sans Symbols"/>
              <a:buChar char="⮚"/>
            </a:pPr>
            <a:r>
              <a:rPr lang="en-US" sz="2400" dirty="0"/>
              <a:t>IMPLEMENTATION</a:t>
            </a:r>
            <a:endParaRPr sz="2400" dirty="0"/>
          </a:p>
          <a:p>
            <a:pPr marL="0" lvl="0" indent="-129540" algn="l" rtl="0">
              <a:lnSpc>
                <a:spcPct val="90000"/>
              </a:lnSpc>
              <a:spcBef>
                <a:spcPts val="1000"/>
              </a:spcBef>
              <a:spcAft>
                <a:spcPts val="0"/>
              </a:spcAft>
              <a:buClr>
                <a:schemeClr val="dk1"/>
              </a:buClr>
              <a:buSzPct val="100000"/>
              <a:buFont typeface="Noto Sans Symbols"/>
              <a:buChar char="⮚"/>
            </a:pPr>
            <a:r>
              <a:rPr lang="en-US" sz="2400" dirty="0"/>
              <a:t>REFERENCES</a:t>
            </a:r>
            <a:endParaRPr sz="2400" dirty="0"/>
          </a:p>
          <a:p>
            <a:pPr marL="0" lvl="0" indent="0" algn="l" rtl="0">
              <a:lnSpc>
                <a:spcPct val="90000"/>
              </a:lnSpc>
              <a:spcBef>
                <a:spcPts val="1000"/>
              </a:spcBef>
              <a:spcAft>
                <a:spcPts val="0"/>
              </a:spcAft>
              <a:buClr>
                <a:schemeClr val="dk1"/>
              </a:buClr>
              <a:buSzPct val="10000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563880" y="551972"/>
            <a:ext cx="10789920" cy="138350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000"/>
              <a:buFont typeface="Times New Roman"/>
              <a:buNone/>
            </a:pPr>
            <a:r>
              <a:rPr lang="en-US" sz="4000" i="0" u="none" strike="noStrike" dirty="0">
                <a:solidFill>
                  <a:srgbClr val="000000"/>
                </a:solidFill>
                <a:latin typeface="Algerian" panose="04020705040A02060702" pitchFamily="82" charset="0"/>
                <a:ea typeface="Times New Roman"/>
                <a:cs typeface="Times New Roman"/>
                <a:sym typeface="Times New Roman"/>
              </a:rPr>
              <a:t>REQUIREMENT SPECIFICATIONS</a:t>
            </a:r>
            <a:endParaRPr sz="4000" dirty="0">
              <a:latin typeface="Algerian" panose="04020705040A02060702" pitchFamily="82" charset="0"/>
            </a:endParaRPr>
          </a:p>
        </p:txBody>
      </p:sp>
      <p:sp>
        <p:nvSpPr>
          <p:cNvPr id="103" name="Google Shape;103;p4"/>
          <p:cNvSpPr txBox="1">
            <a:spLocks noGrp="1"/>
          </p:cNvSpPr>
          <p:nvPr>
            <p:ph type="body" idx="1"/>
          </p:nvPr>
        </p:nvSpPr>
        <p:spPr>
          <a:xfrm>
            <a:off x="914400" y="2083117"/>
            <a:ext cx="9845040" cy="395192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dirty="0">
                <a:latin typeface="Times New Roman"/>
                <a:ea typeface="Times New Roman"/>
                <a:cs typeface="Times New Roman"/>
                <a:sym typeface="Times New Roman"/>
              </a:rPr>
              <a:t>Hardware Requirement:</a:t>
            </a:r>
            <a:endParaRPr dirty="0"/>
          </a:p>
          <a:p>
            <a:pPr marL="0" lvl="0" indent="0" algn="l" rtl="0">
              <a:lnSpc>
                <a:spcPct val="90000"/>
              </a:lnSpc>
              <a:spcBef>
                <a:spcPts val="1000"/>
              </a:spcBef>
              <a:spcAft>
                <a:spcPts val="0"/>
              </a:spcAft>
              <a:buClr>
                <a:schemeClr val="dk1"/>
              </a:buClr>
              <a:buSzPts val="2800"/>
              <a:buNone/>
            </a:pPr>
            <a:endParaRPr b="1"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r>
              <a:rPr lang="en-US" dirty="0"/>
              <a:t>Processor Brand : Intel</a:t>
            </a:r>
            <a:endParaRPr dirty="0"/>
          </a:p>
          <a:p>
            <a:pPr marL="0" lvl="0" indent="0" algn="l" rtl="0">
              <a:lnSpc>
                <a:spcPct val="90000"/>
              </a:lnSpc>
              <a:spcBef>
                <a:spcPts val="1000"/>
              </a:spcBef>
              <a:spcAft>
                <a:spcPts val="0"/>
              </a:spcAft>
              <a:buClr>
                <a:schemeClr val="dk1"/>
              </a:buClr>
              <a:buSzPts val="2800"/>
              <a:buNone/>
            </a:pPr>
            <a:r>
              <a:rPr lang="en-US" dirty="0"/>
              <a:t>Processor Type : Core i5</a:t>
            </a:r>
            <a:endParaRPr dirty="0"/>
          </a:p>
          <a:p>
            <a:pPr marL="0" lvl="0" indent="0" algn="l" rtl="0">
              <a:lnSpc>
                <a:spcPct val="90000"/>
              </a:lnSpc>
              <a:spcBef>
                <a:spcPts val="1000"/>
              </a:spcBef>
              <a:spcAft>
                <a:spcPts val="0"/>
              </a:spcAft>
              <a:buClr>
                <a:schemeClr val="dk1"/>
              </a:buClr>
              <a:buSzPts val="2800"/>
              <a:buNone/>
            </a:pPr>
            <a:r>
              <a:rPr lang="en-US" dirty="0"/>
              <a:t>Processor Speed : 2.40GHz</a:t>
            </a:r>
            <a:endParaRPr dirty="0"/>
          </a:p>
          <a:p>
            <a:pPr marL="0" lvl="0" indent="0" algn="l" rtl="0">
              <a:lnSpc>
                <a:spcPct val="90000"/>
              </a:lnSpc>
              <a:spcBef>
                <a:spcPts val="1000"/>
              </a:spcBef>
              <a:spcAft>
                <a:spcPts val="0"/>
              </a:spcAft>
              <a:buClr>
                <a:schemeClr val="dk1"/>
              </a:buClr>
              <a:buSzPts val="2800"/>
              <a:buNone/>
            </a:pPr>
            <a:r>
              <a:rPr lang="en-US" dirty="0"/>
              <a:t>Ram Size :  8.00 GB</a:t>
            </a:r>
            <a:endParaRPr dirty="0"/>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ctrTitle"/>
          </p:nvPr>
        </p:nvSpPr>
        <p:spPr>
          <a:xfrm>
            <a:off x="1196340" y="1046797"/>
            <a:ext cx="9204960" cy="8429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4400" dirty="0">
                <a:latin typeface="Algerian" panose="04020705040A02060702" pitchFamily="82" charset="0"/>
                <a:ea typeface="Times New Roman"/>
                <a:cs typeface="Times New Roman"/>
                <a:sym typeface="Times New Roman"/>
              </a:rPr>
              <a:t>Software Requirement</a:t>
            </a:r>
            <a:endParaRPr dirty="0">
              <a:latin typeface="Algerian" panose="04020705040A02060702" pitchFamily="82" charset="0"/>
            </a:endParaRPr>
          </a:p>
        </p:txBody>
      </p:sp>
      <p:sp>
        <p:nvSpPr>
          <p:cNvPr id="109" name="Google Shape;109;p5"/>
          <p:cNvSpPr txBox="1">
            <a:spLocks noGrp="1"/>
          </p:cNvSpPr>
          <p:nvPr>
            <p:ph type="subTitle" idx="1"/>
          </p:nvPr>
        </p:nvSpPr>
        <p:spPr>
          <a:xfrm>
            <a:off x="1196340" y="2446228"/>
            <a:ext cx="9204960" cy="292422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800"/>
              <a:buNone/>
            </a:pPr>
            <a:r>
              <a:rPr lang="en-US" sz="28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Operating system : Windows 10</a:t>
            </a:r>
            <a:endParaRPr lang="en-US" dirty="0">
              <a:latin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rgbClr val="000000"/>
              </a:buClr>
              <a:buSzPts val="2800"/>
              <a:buNone/>
            </a:pPr>
            <a:r>
              <a:rPr lang="en-US" sz="2800" dirty="0">
                <a:solidFill>
                  <a:srgbClr val="000000"/>
                </a:solidFill>
                <a:latin typeface="Calibri" panose="020F0502020204030204" pitchFamily="34" charset="0"/>
                <a:ea typeface="Times New Roman"/>
                <a:cs typeface="Calibri" panose="020F0502020204030204" pitchFamily="34" charset="0"/>
                <a:sym typeface="Times New Roman"/>
              </a:rPr>
              <a:t>Application Server : Java (NetBeans)</a:t>
            </a:r>
            <a:endParaRPr lang="en-US" dirty="0">
              <a:latin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rgbClr val="000000"/>
              </a:buClr>
              <a:buSzPts val="2800"/>
              <a:buNone/>
            </a:pPr>
            <a:r>
              <a:rPr lang="en-US" sz="28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Front end : JAVA</a:t>
            </a:r>
            <a:endParaRPr lang="en-US" dirty="0">
              <a:latin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rgbClr val="000000"/>
              </a:buClr>
              <a:buSzPts val="2800"/>
              <a:buNone/>
            </a:pPr>
            <a:r>
              <a:rPr lang="en-US" sz="28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Connectivity</a:t>
            </a:r>
            <a:r>
              <a:rPr lang="en-US" sz="2800" dirty="0">
                <a:solidFill>
                  <a:srgbClr val="000000"/>
                </a:solidFill>
                <a:latin typeface="Calibri" panose="020F0502020204030204" pitchFamily="34" charset="0"/>
                <a:ea typeface="Times New Roman"/>
                <a:cs typeface="Calibri" panose="020F0502020204030204" pitchFamily="34" charset="0"/>
                <a:sym typeface="Times New Roman"/>
              </a:rPr>
              <a:t> : JDBC Driver</a:t>
            </a:r>
            <a:endParaRPr lang="en-US" dirty="0">
              <a:latin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rgbClr val="000000"/>
              </a:buClr>
              <a:buSzPts val="2800"/>
              <a:buNone/>
            </a:pPr>
            <a:r>
              <a:rPr lang="en-US" sz="2800"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Database connectivity : XAMPP (MYSQL Console</a:t>
            </a:r>
            <a:r>
              <a:rPr lang="en-US" sz="1800" dirty="0">
                <a:solidFill>
                  <a:srgbClr val="000000"/>
                </a:solidFill>
                <a:latin typeface="Calibri" panose="020F0502020204030204" pitchFamily="34" charset="0"/>
                <a:ea typeface="Times New Roman"/>
                <a:cs typeface="Calibri" panose="020F0502020204030204" pitchFamily="34" charset="0"/>
                <a:sym typeface="Times New Roman"/>
              </a:rPr>
              <a:t>)</a:t>
            </a:r>
            <a:endParaRPr lang="en-US"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dirty="0">
                <a:latin typeface="Algerian" panose="04020705040A02060702" pitchFamily="82" charset="0"/>
                <a:ea typeface="Times New Roman"/>
                <a:cs typeface="Times New Roman"/>
                <a:sym typeface="Times New Roman"/>
              </a:rPr>
              <a:t>Introduction</a:t>
            </a:r>
            <a:endParaRPr dirty="0">
              <a:latin typeface="Algerian" panose="04020705040A02060702" pitchFamily="82" charset="0"/>
            </a:endParaRPr>
          </a:p>
        </p:txBody>
      </p:sp>
      <p:sp>
        <p:nvSpPr>
          <p:cNvPr id="115" name="Google Shape;11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01600" marR="504825" lvl="0" indent="0" algn="just" rtl="0">
              <a:lnSpc>
                <a:spcPct val="90000"/>
              </a:lnSpc>
              <a:spcBef>
                <a:spcPts val="0"/>
              </a:spcBef>
              <a:spcAft>
                <a:spcPts val="0"/>
              </a:spcAft>
              <a:buClr>
                <a:schemeClr val="dk1"/>
              </a:buClr>
              <a:buSzPts val="3200"/>
              <a:buNone/>
            </a:pPr>
            <a:r>
              <a:rPr lang="en-US" sz="3200" b="1" dirty="0">
                <a:latin typeface="Calibri" panose="020F0502020204030204" pitchFamily="34" charset="0"/>
                <a:ea typeface="Times New Roman"/>
                <a:cs typeface="Calibri" panose="020F0502020204030204" pitchFamily="34" charset="0"/>
                <a:sym typeface="Times New Roman"/>
              </a:rPr>
              <a:t>Overview:</a:t>
            </a:r>
            <a:endParaRPr sz="1800" b="0" i="0" u="none" strike="noStrike" dirty="0">
              <a:solidFill>
                <a:srgbClr val="000000"/>
              </a:solidFill>
              <a:latin typeface="Calibri" panose="020F0502020204030204" pitchFamily="34" charset="0"/>
              <a:ea typeface="Times New Roman"/>
              <a:cs typeface="Calibri" panose="020F0502020204030204" pitchFamily="34" charset="0"/>
              <a:sym typeface="Times New Roman"/>
            </a:endParaRPr>
          </a:p>
          <a:p>
            <a:pPr marL="228600" lvl="0" indent="-228600" algn="just" rtl="0">
              <a:lnSpc>
                <a:spcPct val="107000"/>
              </a:lnSpc>
              <a:spcBef>
                <a:spcPts val="1000"/>
              </a:spcBef>
              <a:spcAft>
                <a:spcPts val="0"/>
              </a:spcAft>
              <a:buClr>
                <a:srgbClr val="000000"/>
              </a:buClr>
              <a:buSzPts val="1800"/>
              <a:buChar char="•"/>
            </a:pPr>
            <a:r>
              <a:rPr lang="en-US" sz="1800" dirty="0">
                <a:solidFill>
                  <a:srgbClr val="000000"/>
                </a:solidFill>
                <a:latin typeface="Calibri" panose="020F0502020204030204" pitchFamily="34" charset="0"/>
                <a:cs typeface="Calibri" panose="020F0502020204030204" pitchFamily="34" charset="0"/>
              </a:rPr>
              <a:t>INGFCET</a:t>
            </a:r>
            <a:r>
              <a:rPr lang="en-US" sz="1800" dirty="0">
                <a:solidFill>
                  <a:srgbClr val="000000"/>
                </a:solidFill>
                <a:latin typeface="Calibri" panose="020F0502020204030204" pitchFamily="34" charset="0"/>
                <a:cs typeface="Calibri" panose="020F0502020204030204" pitchFamily="34" charset="0"/>
                <a:sym typeface="Calibri"/>
              </a:rPr>
              <a:t> MANAGEMENT SYSTEM (INGFCETMS) is a flagship product of Easy Solution which covers all aspects of Universities and colleges. INGFCETMS covers every minute aspects of a universities workflow and integrates all processes with user friendly interface. INGFCETMS is first choice of several state, governments/semi- government universities and institutions. INGFCETMS streamline path of information flow in organization by taking care of following departments:</a:t>
            </a:r>
            <a:endParaRPr sz="1800" dirty="0">
              <a:latin typeface="Calibri" panose="020F0502020204030204" pitchFamily="34" charset="0"/>
              <a:cs typeface="Calibri" panose="020F0502020204030204" pitchFamily="34" charset="0"/>
              <a:sym typeface="Calibri"/>
            </a:endParaRPr>
          </a:p>
          <a:p>
            <a:pPr marL="285750" indent="-285750" algn="just">
              <a:spcBef>
                <a:spcPts val="1605"/>
              </a:spcBef>
              <a:buClr>
                <a:srgbClr val="000000"/>
              </a:buClr>
              <a:buSzPts val="1000"/>
            </a:pPr>
            <a:r>
              <a:rPr lang="en-US" sz="1800" dirty="0">
                <a:solidFill>
                  <a:srgbClr val="000000"/>
                </a:solidFill>
                <a:latin typeface="Calibri" panose="020F0502020204030204" pitchFamily="34" charset="0"/>
                <a:ea typeface="Times New Roman"/>
                <a:cs typeface="Calibri" panose="020F0502020204030204" pitchFamily="34" charset="0"/>
                <a:sym typeface="Times New Roman"/>
              </a:rPr>
              <a:t>Fee Department</a:t>
            </a:r>
            <a:endParaRPr sz="1800" dirty="0">
              <a:latin typeface="Calibri" panose="020F0502020204030204" pitchFamily="34" charset="0"/>
              <a:ea typeface="Times New Roman"/>
              <a:cs typeface="Calibri" panose="020F0502020204030204" pitchFamily="34" charset="0"/>
              <a:sym typeface="Times New Roman"/>
            </a:endParaRPr>
          </a:p>
          <a:p>
            <a:pPr marL="285750" indent="-285750" algn="just">
              <a:spcBef>
                <a:spcPts val="680"/>
              </a:spcBef>
              <a:buClr>
                <a:srgbClr val="000000"/>
              </a:buClr>
              <a:buSzPts val="1000"/>
            </a:pPr>
            <a:r>
              <a:rPr lang="en-US" sz="1800" dirty="0">
                <a:solidFill>
                  <a:srgbClr val="000000"/>
                </a:solidFill>
                <a:latin typeface="Calibri" panose="020F0502020204030204" pitchFamily="34" charset="0"/>
                <a:ea typeface="Times New Roman"/>
                <a:cs typeface="Calibri" panose="020F0502020204030204" pitchFamily="34" charset="0"/>
                <a:sym typeface="Times New Roman"/>
              </a:rPr>
              <a:t>Examination Department</a:t>
            </a:r>
            <a:endParaRPr sz="1800" dirty="0">
              <a:latin typeface="Calibri" panose="020F0502020204030204" pitchFamily="34" charset="0"/>
              <a:ea typeface="Times New Roman"/>
              <a:cs typeface="Calibri" panose="020F0502020204030204" pitchFamily="34" charset="0"/>
              <a:sym typeface="Times New Roman"/>
            </a:endParaRPr>
          </a:p>
          <a:p>
            <a:pPr marL="285750" indent="-285750" algn="just">
              <a:spcBef>
                <a:spcPts val="690"/>
              </a:spcBef>
              <a:buClr>
                <a:srgbClr val="000000"/>
              </a:buClr>
              <a:buSzPts val="1000"/>
            </a:pPr>
            <a:r>
              <a:rPr lang="en-US" sz="1800" dirty="0">
                <a:solidFill>
                  <a:srgbClr val="000000"/>
                </a:solidFill>
                <a:latin typeface="Calibri" panose="020F0502020204030204" pitchFamily="34" charset="0"/>
                <a:ea typeface="Times New Roman"/>
                <a:cs typeface="Calibri" panose="020F0502020204030204" pitchFamily="34" charset="0"/>
                <a:sym typeface="Times New Roman"/>
              </a:rPr>
              <a:t>Attendance</a:t>
            </a:r>
            <a:endParaRPr sz="1800" dirty="0">
              <a:latin typeface="Calibri" panose="020F0502020204030204" pitchFamily="34" charset="0"/>
              <a:ea typeface="Times New Roman"/>
              <a:cs typeface="Calibri" panose="020F0502020204030204" pitchFamily="34" charset="0"/>
              <a:sym typeface="Times New Roman"/>
            </a:endParaRPr>
          </a:p>
          <a:p>
            <a:pPr marL="285750" indent="-285750" algn="just">
              <a:spcBef>
                <a:spcPts val="690"/>
              </a:spcBef>
              <a:buClr>
                <a:srgbClr val="000000"/>
              </a:buClr>
              <a:buSzPts val="1000"/>
            </a:pPr>
            <a:r>
              <a:rPr lang="en-US" sz="1800" dirty="0">
                <a:solidFill>
                  <a:srgbClr val="000000"/>
                </a:solidFill>
                <a:latin typeface="Calibri" panose="020F0502020204030204" pitchFamily="34" charset="0"/>
                <a:ea typeface="Times New Roman"/>
                <a:cs typeface="Calibri" panose="020F0502020204030204" pitchFamily="34" charset="0"/>
                <a:sym typeface="Times New Roman"/>
              </a:rPr>
              <a:t>Faculty information portal</a:t>
            </a:r>
            <a:endParaRPr sz="1800" dirty="0">
              <a:latin typeface="Calibri" panose="020F0502020204030204" pitchFamily="34" charset="0"/>
              <a:ea typeface="Times New Roman"/>
              <a:cs typeface="Calibri" panose="020F0502020204030204" pitchFamily="34" charset="0"/>
              <a:sym typeface="Times New Roman"/>
            </a:endParaRPr>
          </a:p>
          <a:p>
            <a:pPr marL="285750" indent="-285750" algn="just">
              <a:spcBef>
                <a:spcPts val="680"/>
              </a:spcBef>
              <a:buClr>
                <a:srgbClr val="000000"/>
              </a:buClr>
              <a:buSzPts val="1000"/>
            </a:pPr>
            <a:r>
              <a:rPr lang="en-US" sz="1800" dirty="0">
                <a:solidFill>
                  <a:srgbClr val="000000"/>
                </a:solidFill>
                <a:latin typeface="Calibri" panose="020F0502020204030204" pitchFamily="34" charset="0"/>
                <a:ea typeface="Times New Roman"/>
                <a:cs typeface="Calibri" panose="020F0502020204030204" pitchFamily="34" charset="0"/>
                <a:sym typeface="Times New Roman"/>
              </a:rPr>
              <a:t>Student information portal</a:t>
            </a:r>
            <a:endParaRPr sz="1800" dirty="0">
              <a:latin typeface="Calibri" panose="020F0502020204030204" pitchFamily="34" charset="0"/>
              <a:ea typeface="Times New Roman"/>
              <a:cs typeface="Calibri" panose="020F0502020204030204" pitchFamily="34" charset="0"/>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1278428" y="365125"/>
            <a:ext cx="10075371" cy="1460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dirty="0">
                <a:latin typeface="Algerian" panose="04020705040A02060702" pitchFamily="82" charset="0"/>
                <a:ea typeface="Times New Roman"/>
                <a:cs typeface="Times New Roman"/>
                <a:sym typeface="Times New Roman"/>
              </a:rPr>
              <a:t>Objective</a:t>
            </a:r>
            <a:endParaRPr dirty="0">
              <a:latin typeface="Algerian" panose="04020705040A02060702" pitchFamily="82" charset="0"/>
            </a:endParaRPr>
          </a:p>
        </p:txBody>
      </p:sp>
      <p:sp>
        <p:nvSpPr>
          <p:cNvPr id="121" name="Google Shape;121;p7"/>
          <p:cNvSpPr txBox="1">
            <a:spLocks noGrp="1"/>
          </p:cNvSpPr>
          <p:nvPr>
            <p:ph type="body" idx="1"/>
          </p:nvPr>
        </p:nvSpPr>
        <p:spPr>
          <a:xfrm>
            <a:off x="1123894" y="1825625"/>
            <a:ext cx="9932411" cy="410291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dirty="0">
                <a:latin typeface="Calibri" panose="020F0502020204030204" pitchFamily="34" charset="0"/>
                <a:cs typeface="Calibri" panose="020F0502020204030204" pitchFamily="34" charset="0"/>
                <a:sym typeface="Calibri"/>
              </a:rPr>
              <a:t>The main objective of the </a:t>
            </a:r>
            <a:r>
              <a:rPr lang="en-US" sz="2800" dirty="0">
                <a:solidFill>
                  <a:srgbClr val="000000"/>
                </a:solidFill>
                <a:latin typeface="Calibri" panose="020F0502020204030204" pitchFamily="34" charset="0"/>
                <a:cs typeface="Calibri" panose="020F0502020204030204" pitchFamily="34" charset="0"/>
                <a:sym typeface="Calibri"/>
              </a:rPr>
              <a:t>INGFCET </a:t>
            </a:r>
            <a:r>
              <a:rPr lang="en-US" dirty="0">
                <a:latin typeface="Calibri" panose="020F0502020204030204" pitchFamily="34" charset="0"/>
                <a:cs typeface="Calibri" panose="020F0502020204030204" pitchFamily="34" charset="0"/>
                <a:sym typeface="Calibri"/>
              </a:rPr>
              <a:t>Management System is to manage the details of profiles, Logins, Exams, Fees, etc. It manages all the information about Profiles, Students, Fees, Profiles. The project is totally built at administrative end and thus only the administrator is guaranteed the access. The purpose of the project is to build an application program to reduce the manual work for managing the Profiles, Attendance, Attendance details, Exams, Fee details, Logins, etc. It tracks all the details about the logins, Exam, Fees.</a:t>
            </a:r>
            <a:endParaRPr dirty="0">
              <a:latin typeface="Calibri" panose="020F0502020204030204" pitchFamily="34" charset="0"/>
              <a:cs typeface="Calibri" panose="020F0502020204030204" pitchFamily="34" charset="0"/>
              <a:sym typeface="Calibri"/>
            </a:endParaRPr>
          </a:p>
          <a:p>
            <a:pPr marL="0" lvl="0" indent="0" algn="just" rtl="0">
              <a:lnSpc>
                <a:spcPct val="90000"/>
              </a:lnSpc>
              <a:spcBef>
                <a:spcPts val="1000"/>
              </a:spcBef>
              <a:spcAft>
                <a:spcPts val="0"/>
              </a:spcAft>
              <a:buClr>
                <a:schemeClr val="dk1"/>
              </a:buClr>
              <a:buSzPts val="2800"/>
              <a:buNone/>
            </a:pPr>
            <a:endParaRPr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000"/>
              <a:buFont typeface="Times New Roman"/>
              <a:buNone/>
            </a:pPr>
            <a:r>
              <a:rPr lang="en-US" sz="4000" i="0" u="none" strike="noStrike" dirty="0">
                <a:solidFill>
                  <a:srgbClr val="000000"/>
                </a:solidFill>
                <a:latin typeface="Algerian" panose="04020705040A02060702" pitchFamily="82" charset="0"/>
                <a:ea typeface="Times New Roman"/>
                <a:cs typeface="Times New Roman"/>
                <a:sym typeface="Times New Roman"/>
              </a:rPr>
              <a:t>Purpose</a:t>
            </a:r>
            <a:endParaRPr sz="4000" dirty="0">
              <a:latin typeface="Algerian" panose="04020705040A02060702" pitchFamily="82" charset="0"/>
            </a:endParaRPr>
          </a:p>
        </p:txBody>
      </p:sp>
      <p:sp>
        <p:nvSpPr>
          <p:cNvPr id="127" name="Google Shape;12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indent="-457200" algn="just">
              <a:spcBef>
                <a:spcPts val="0"/>
              </a:spcBef>
              <a:buClr>
                <a:srgbClr val="212121"/>
              </a:buClr>
              <a:buSzPts val="2800"/>
            </a:pPr>
            <a:r>
              <a:rPr lang="en-US" b="0" i="0" u="none" strike="noStrike" dirty="0">
                <a:solidFill>
                  <a:srgbClr val="212121"/>
                </a:solidFill>
                <a:latin typeface="Times New Roman"/>
                <a:ea typeface="Times New Roman"/>
                <a:cs typeface="Times New Roman"/>
                <a:sym typeface="Times New Roman"/>
              </a:rPr>
              <a:t>Drive operational efficiency.</a:t>
            </a:r>
            <a:endParaRPr b="0" i="0" u="none" strike="noStrike" dirty="0">
              <a:solidFill>
                <a:srgbClr val="212121"/>
              </a:solidFill>
              <a:latin typeface="Noto Sans Symbols"/>
              <a:ea typeface="Noto Sans Symbols"/>
              <a:cs typeface="Noto Sans Symbols"/>
              <a:sym typeface="Noto Sans Symbols"/>
            </a:endParaRPr>
          </a:p>
          <a:p>
            <a:pPr indent="-457200" algn="just">
              <a:spcBef>
                <a:spcPts val="680"/>
              </a:spcBef>
              <a:buClr>
                <a:srgbClr val="212121"/>
              </a:buClr>
              <a:buSzPts val="2800"/>
            </a:pPr>
            <a:r>
              <a:rPr lang="en-US" b="0" i="0" u="none" strike="noStrike" dirty="0">
                <a:solidFill>
                  <a:srgbClr val="212121"/>
                </a:solidFill>
                <a:latin typeface="Times New Roman"/>
                <a:ea typeface="Times New Roman"/>
                <a:cs typeface="Times New Roman"/>
                <a:sym typeface="Times New Roman"/>
              </a:rPr>
              <a:t>Self-service systems with simple to use with little or no training.</a:t>
            </a:r>
            <a:endParaRPr b="0" i="0" u="none" strike="noStrike" dirty="0">
              <a:solidFill>
                <a:srgbClr val="212121"/>
              </a:solidFill>
              <a:latin typeface="Noto Sans Symbols"/>
              <a:ea typeface="Noto Sans Symbols"/>
              <a:cs typeface="Noto Sans Symbols"/>
              <a:sym typeface="Noto Sans Symbols"/>
            </a:endParaRPr>
          </a:p>
          <a:p>
            <a:pPr indent="-457200" algn="just">
              <a:spcBef>
                <a:spcPts val="685"/>
              </a:spcBef>
              <a:buClr>
                <a:srgbClr val="212121"/>
              </a:buClr>
              <a:buSzPts val="2800"/>
            </a:pPr>
            <a:r>
              <a:rPr lang="en-US" b="0" i="0" u="none" strike="noStrike" dirty="0">
                <a:solidFill>
                  <a:srgbClr val="212121"/>
                </a:solidFill>
                <a:latin typeface="Times New Roman"/>
                <a:ea typeface="Times New Roman"/>
                <a:cs typeface="Times New Roman"/>
                <a:sym typeface="Times New Roman"/>
              </a:rPr>
              <a:t>Elimination of duplicate data entry processes.</a:t>
            </a:r>
            <a:endParaRPr b="0" i="0" u="none" strike="noStrike" dirty="0">
              <a:solidFill>
                <a:srgbClr val="212121"/>
              </a:solidFill>
              <a:latin typeface="Times New Roman"/>
              <a:ea typeface="Times New Roman"/>
              <a:cs typeface="Times New Roman"/>
              <a:sym typeface="Times New Roman"/>
            </a:endParaRPr>
          </a:p>
          <a:p>
            <a:pPr indent="-457200" algn="just">
              <a:spcBef>
                <a:spcPts val="695"/>
              </a:spcBef>
              <a:buClr>
                <a:srgbClr val="212121"/>
              </a:buClr>
              <a:buSzPts val="2800"/>
            </a:pPr>
            <a:r>
              <a:rPr lang="en-US" dirty="0">
                <a:solidFill>
                  <a:srgbClr val="212121"/>
                </a:solidFill>
                <a:latin typeface="Times New Roman"/>
                <a:ea typeface="Times New Roman"/>
                <a:cs typeface="Times New Roman"/>
                <a:sym typeface="Times New Roman"/>
              </a:rPr>
              <a:t>Digitalize your data collection and management</a:t>
            </a:r>
            <a:endParaRPr dirty="0"/>
          </a:p>
          <a:p>
            <a:pPr indent="-457200" algn="just">
              <a:spcBef>
                <a:spcPts val="695"/>
              </a:spcBef>
              <a:buClr>
                <a:srgbClr val="212121"/>
              </a:buClr>
              <a:buSzPts val="2800"/>
            </a:pPr>
            <a:r>
              <a:rPr lang="en-US" b="0" i="0" u="none" strike="noStrike" dirty="0">
                <a:solidFill>
                  <a:srgbClr val="212121"/>
                </a:solidFill>
                <a:latin typeface="Times New Roman"/>
                <a:ea typeface="Times New Roman"/>
                <a:cs typeface="Times New Roman"/>
                <a:sym typeface="Times New Roman"/>
              </a:rPr>
              <a:t>Automation of all the Academic / Examination / Administration operations.</a:t>
            </a:r>
            <a:endParaRPr b="0" i="0" u="none" strike="noStrike" dirty="0">
              <a:solidFill>
                <a:srgbClr val="212121"/>
              </a:solidFill>
              <a:latin typeface="Noto Sans Symbols"/>
              <a:ea typeface="Noto Sans Symbols"/>
              <a:cs typeface="Noto Sans Symbols"/>
              <a:sym typeface="Noto Sans Symbols"/>
            </a:endParaRPr>
          </a:p>
          <a:p>
            <a:pPr indent="-457200" algn="just">
              <a:spcBef>
                <a:spcPts val="690"/>
              </a:spcBef>
              <a:buClr>
                <a:srgbClr val="212121"/>
              </a:buClr>
              <a:buSzPts val="2800"/>
            </a:pPr>
            <a:r>
              <a:rPr lang="en-US" b="0" i="0" u="none" strike="noStrike" dirty="0">
                <a:solidFill>
                  <a:srgbClr val="212121"/>
                </a:solidFill>
                <a:latin typeface="Times New Roman"/>
                <a:ea typeface="Times New Roman"/>
                <a:cs typeface="Times New Roman"/>
                <a:sym typeface="Times New Roman"/>
              </a:rPr>
              <a:t>Ease and accuracy of reporting.</a:t>
            </a:r>
            <a:endParaRPr b="0" i="0" u="none" strike="noStrike" dirty="0">
              <a:solidFill>
                <a:srgbClr val="212121"/>
              </a:solidFill>
              <a:latin typeface="Noto Sans Symbols"/>
              <a:ea typeface="Noto Sans Symbols"/>
              <a:cs typeface="Noto Sans Symbols"/>
              <a:sym typeface="Noto Sans Symbols"/>
            </a:endParaRPr>
          </a:p>
          <a:p>
            <a:pPr indent="-457200" algn="just">
              <a:buSzPts val="2800"/>
            </a:pPr>
            <a:endParaRPr dirty="0"/>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1344706" y="365126"/>
            <a:ext cx="7209118" cy="14091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12121"/>
              </a:buClr>
              <a:buSzPts val="4400"/>
              <a:buFont typeface="Times New Roman"/>
              <a:buNone/>
            </a:pPr>
            <a:r>
              <a:rPr lang="en-US" sz="4400" i="0" u="none" strike="noStrike" dirty="0">
                <a:solidFill>
                  <a:srgbClr val="212121"/>
                </a:solidFill>
                <a:latin typeface="Algerian" panose="04020705040A02060702" pitchFamily="82" charset="0"/>
                <a:ea typeface="Times New Roman"/>
                <a:cs typeface="Times New Roman"/>
                <a:sym typeface="Times New Roman"/>
              </a:rPr>
              <a:t>Scope</a:t>
            </a:r>
            <a:endParaRPr dirty="0">
              <a:latin typeface="Algerian" panose="04020705040A02060702" pitchFamily="82" charset="0"/>
            </a:endParaRPr>
          </a:p>
        </p:txBody>
      </p:sp>
      <p:sp>
        <p:nvSpPr>
          <p:cNvPr id="133" name="Google Shape;133;p9"/>
          <p:cNvSpPr txBox="1">
            <a:spLocks noGrp="1"/>
          </p:cNvSpPr>
          <p:nvPr>
            <p:ph type="body" idx="1"/>
          </p:nvPr>
        </p:nvSpPr>
        <p:spPr>
          <a:xfrm>
            <a:off x="1121833" y="2091765"/>
            <a:ext cx="9579785" cy="3199902"/>
          </a:xfrm>
          <a:prstGeom prst="rect">
            <a:avLst/>
          </a:prstGeom>
          <a:noFill/>
          <a:ln>
            <a:noFill/>
          </a:ln>
        </p:spPr>
        <p:txBody>
          <a:bodyPr spcFirstLastPara="1" wrap="square" lIns="91425" tIns="45700" rIns="91425" bIns="45700" anchor="t" anchorCtr="0">
            <a:normAutofit/>
          </a:bodyPr>
          <a:lstStyle/>
          <a:p>
            <a:pPr marL="101600" marR="506094" lvl="0" indent="0" algn="just" rtl="0">
              <a:lnSpc>
                <a:spcPct val="90000"/>
              </a:lnSpc>
              <a:spcBef>
                <a:spcPts val="0"/>
              </a:spcBef>
              <a:spcAft>
                <a:spcPts val="0"/>
              </a:spcAft>
              <a:buClr>
                <a:srgbClr val="000000"/>
              </a:buClr>
              <a:buSzPts val="2800"/>
              <a:buNone/>
            </a:pPr>
            <a:r>
              <a:rPr lang="en-US" b="0"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This project deals with the various functioning in College management process. The main idea is to implement a proper process to system. In our existing system contains a many operations registration, student search, fees, attendance, exam records, performance of the student etc. All these activity takeout manually by administrator.</a:t>
            </a:r>
            <a:endParaRPr b="0" dirty="0">
              <a:latin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800"/>
              <a:buNone/>
            </a:pPr>
            <a:endParaRPr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2211</Words>
  <Application>Microsoft Office PowerPoint</Application>
  <PresentationFormat>Widescreen</PresentationFormat>
  <Paragraphs>209</Paragraphs>
  <Slides>29</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Algerian</vt:lpstr>
      <vt:lpstr>Dancing Script</vt:lpstr>
      <vt:lpstr>Times New Roman</vt:lpstr>
      <vt:lpstr>Noto Sans Symbols</vt:lpstr>
      <vt:lpstr>Arial</vt:lpstr>
      <vt:lpstr>Office Theme</vt:lpstr>
      <vt:lpstr> Name - Ishwa Branch – CSE  Semester – 5th sem Subject – Project - III Submitted to – MS. ANNU Mam </vt:lpstr>
      <vt:lpstr>INGFCET  MANAGEMENT SYSTEM IN JAVA</vt:lpstr>
      <vt:lpstr>INDEX</vt:lpstr>
      <vt:lpstr>REQUIREMENT SPECIFICATIONS</vt:lpstr>
      <vt:lpstr>Software Requirement</vt:lpstr>
      <vt:lpstr>Introduction</vt:lpstr>
      <vt:lpstr>Objective</vt:lpstr>
      <vt:lpstr>Purpose</vt:lpstr>
      <vt:lpstr>Scope</vt:lpstr>
      <vt:lpstr>ABOUT JAVA</vt:lpstr>
      <vt:lpstr>ABOUT SQL</vt:lpstr>
      <vt:lpstr> </vt:lpstr>
      <vt:lpstr>ADVANTAGE</vt:lpstr>
      <vt:lpstr>CONTENT IN UMS</vt:lpstr>
      <vt:lpstr>  </vt:lpstr>
      <vt:lpstr>CONCLUSION</vt:lpstr>
      <vt:lpstr>  OUTPUT</vt:lpstr>
      <vt:lpstr>       ADD STUDENT           ADD TEACHER</vt:lpstr>
      <vt:lpstr>   ENTER MARKS           ENTER ATTENDENCE</vt:lpstr>
      <vt:lpstr>FEE STRUCTURE</vt:lpstr>
      <vt:lpstr>      FEE FORM                    CHECK RESULT</vt:lpstr>
      <vt:lpstr>STUDENT ATTENDENCE DETAIL</vt:lpstr>
      <vt:lpstr>ABOUT</vt:lpstr>
      <vt:lpstr>  </vt:lpstr>
      <vt:lpstr>Code for about us page</vt:lpstr>
      <vt:lpstr>  </vt:lpstr>
      <vt:lpstr>CODE FOR CONNECTION </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Name - Ishwa Roll no – S19CSE022 Roll no – 19035004026 Branch – CSE  Semester – 5th sem Subject – Project - III Submitted to – MS. ANNU Mam </dc:title>
  <dc:creator>Ishwa Ishwa</dc:creator>
  <cp:lastModifiedBy>Ishwa Ishwa</cp:lastModifiedBy>
  <cp:revision>3</cp:revision>
  <dcterms:created xsi:type="dcterms:W3CDTF">2022-01-07T16:21:42Z</dcterms:created>
  <dcterms:modified xsi:type="dcterms:W3CDTF">2023-09-10T15:12:52Z</dcterms:modified>
</cp:coreProperties>
</file>