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0" r:id="rId1"/>
  </p:sldMasterIdLst>
  <p:notesMasterIdLst>
    <p:notesMasterId r:id="rId25"/>
  </p:notesMasterIdLst>
  <p:sldIdLst>
    <p:sldId id="257" r:id="rId2"/>
    <p:sldId id="256" r:id="rId3"/>
    <p:sldId id="260" r:id="rId4"/>
    <p:sldId id="261" r:id="rId5"/>
    <p:sldId id="286" r:id="rId6"/>
    <p:sldId id="262" r:id="rId7"/>
    <p:sldId id="258" r:id="rId8"/>
    <p:sldId id="270" r:id="rId9"/>
    <p:sldId id="259" r:id="rId10"/>
    <p:sldId id="266" r:id="rId11"/>
    <p:sldId id="287" r:id="rId12"/>
    <p:sldId id="284" r:id="rId13"/>
    <p:sldId id="269" r:id="rId14"/>
    <p:sldId id="273" r:id="rId15"/>
    <p:sldId id="271" r:id="rId16"/>
    <p:sldId id="288" r:id="rId17"/>
    <p:sldId id="272" r:id="rId18"/>
    <p:sldId id="275" r:id="rId19"/>
    <p:sldId id="281" r:id="rId20"/>
    <p:sldId id="277" r:id="rId21"/>
    <p:sldId id="268" r:id="rId22"/>
    <p:sldId id="264" r:id="rId23"/>
    <p:sldId id="26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B5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3" d="100"/>
          <a:sy n="43" d="100"/>
        </p:scale>
        <p:origin x="82" y="8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4A7114-B9B8-470C-BF42-D9B65C1907B3}" type="datetimeFigureOut">
              <a:rPr lang="en-IN" smtClean="0"/>
              <a:t>20-12-2022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9738-DDB6-44F6-86BA-8877D2258DC7}" type="slidenum">
              <a:rPr lang="en-IN" smtClean="0"/>
              <a:t>‹#›</a:t>
            </a:fld>
            <a:endParaRPr lang="en-IN"/>
          </a:p>
        </p:txBody>
      </p:sp>
    </p:spTree>
    <p:extLst>
      <p:ext uri="{BB962C8B-B14F-4D97-AF65-F5344CB8AC3E}">
        <p14:creationId xmlns:p14="http://schemas.microsoft.com/office/powerpoint/2010/main" val="472802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5586B75A-687E-405C-8A0B-8D00578BA2C3}" type="datetimeFigureOut">
              <a:rPr lang="en-US" smtClean="0"/>
              <a:pPr/>
              <a:t>12/20/2022</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247896019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86B75A-687E-405C-8A0B-8D00578BA2C3}" type="datetimeFigureOut">
              <a:rPr lang="en-US" smtClean="0"/>
              <a:pPr/>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4044504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86B75A-687E-405C-8A0B-8D00578BA2C3}" type="datetimeFigureOut">
              <a:rPr lang="en-US" smtClean="0"/>
              <a:pPr/>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1701367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smtClean="0"/>
              <a:pPr/>
              <a:t>12/20/2022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818464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5586B75A-687E-405C-8A0B-8D00578BA2C3}" type="datetimeFigureOut">
              <a:rPr lang="en-US" smtClean="0"/>
              <a:pPr/>
              <a:t>12/20/2022</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41090737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586B75A-687E-405C-8A0B-8D00578BA2C3}" type="datetimeFigureOut">
              <a:rPr lang="en-US" smtClean="0"/>
              <a:pPr/>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11712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smtClean="0"/>
              <a:pPr/>
              <a:t>12/20/2022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6447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586B75A-687E-405C-8A0B-8D00578BA2C3}" type="datetimeFigureOut">
              <a:rPr lang="en-US" smtClean="0"/>
              <a:pPr/>
              <a:t>12/20/2022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4275874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12/20/2022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194476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12/20/2022</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smtClean="0"/>
              <a:pPr/>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23088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5586B75A-687E-405C-8A0B-8D00578BA2C3}" type="datetimeFigureOut">
              <a:rPr lang="en-US" smtClean="0"/>
              <a:pPr/>
              <a:t>12/20/2022</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smtClean="0"/>
              <a:pPr/>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98586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5586B75A-687E-405C-8A0B-8D00578BA2C3}" type="datetimeFigureOut">
              <a:rPr lang="en-US" smtClean="0"/>
              <a:pPr/>
              <a:t>12/20/2022</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3034449904"/>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youtube.com/" TargetMode="External"/><Relationship Id="rId7" Type="http://schemas.openxmlformats.org/officeDocument/2006/relationships/hyperlink" Target="https://www.datacamp.com/community/tutorial/machine-learni" TargetMode="External"/><Relationship Id="rId2" Type="http://schemas.openxmlformats.org/officeDocument/2006/relationships/hyperlink" Target="http://www.google.com/" TargetMode="External"/><Relationship Id="rId1" Type="http://schemas.openxmlformats.org/officeDocument/2006/relationships/slideLayout" Target="../slideLayouts/slideLayout7.xml"/><Relationship Id="rId6" Type="http://schemas.openxmlformats.org/officeDocument/2006/relationships/hyperlink" Target="https://www.kaggle.com/arshid/iris-flower-dataset" TargetMode="External"/><Relationship Id="rId5" Type="http://schemas.openxmlformats.org/officeDocument/2006/relationships/hyperlink" Target="https://seaborn.pydata.org/generated/seaborn.FaceGrid.html" TargetMode="External"/><Relationship Id="rId4" Type="http://schemas.openxmlformats.org/officeDocument/2006/relationships/hyperlink" Target="https://seaborn.pydata.org/generated/seaborn.pairplot.html"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idx="4294967295"/>
          </p:nvPr>
        </p:nvSpPr>
        <p:spPr>
          <a:xfrm>
            <a:off x="6096000" y="2112884"/>
            <a:ext cx="5260975" cy="2968703"/>
          </a:xfrm>
          <a:prstGeom prst="rect">
            <a:avLst/>
          </a:prstGeom>
        </p:spPr>
        <p:txBody>
          <a:bodyPr spcFirstLastPara="1" lIns="91425" tIns="45700" rIns="91425" bIns="45700" anchor="t" anchorCtr="0">
            <a:noAutofit/>
          </a:bodyPr>
          <a:lstStyle/>
          <a:p>
            <a:pPr marL="0" lvl="0" indent="0" algn="l" rtl="0">
              <a:spcBef>
                <a:spcPts val="0"/>
              </a:spcBef>
              <a:spcAft>
                <a:spcPts val="0"/>
              </a:spcAft>
              <a:buClr>
                <a:schemeClr val="dk1"/>
              </a:buClr>
              <a:buSzPts val="4000"/>
              <a:buFont typeface="Calibri"/>
              <a:buNone/>
            </a:pPr>
            <a:br>
              <a:rPr lang="en-US" sz="2800">
                <a:solidFill>
                  <a:schemeClr val="tx1"/>
                </a:solidFill>
                <a:latin typeface="Times New Roman" panose="02020603050405020304" pitchFamily="18" charset="0"/>
                <a:cs typeface="Times New Roman" panose="02020603050405020304" pitchFamily="18" charset="0"/>
              </a:rPr>
            </a:br>
            <a:r>
              <a:rPr lang="en-US" sz="2800">
                <a:solidFill>
                  <a:schemeClr val="tx1"/>
                </a:solidFill>
                <a:latin typeface="Times New Roman" panose="02020603050405020304" pitchFamily="18" charset="0"/>
                <a:cs typeface="Times New Roman" panose="02020603050405020304" pitchFamily="18" charset="0"/>
              </a:rPr>
              <a:t>Name - Ishwa</a:t>
            </a:r>
            <a:br>
              <a:rPr lang="en-US" sz="2800">
                <a:solidFill>
                  <a:schemeClr val="tx1"/>
                </a:solidFill>
                <a:latin typeface="Times New Roman" panose="02020603050405020304" pitchFamily="18" charset="0"/>
                <a:cs typeface="Times New Roman" panose="02020603050405020304" pitchFamily="18" charset="0"/>
              </a:rPr>
            </a:br>
            <a:r>
              <a:rPr lang="en-US" sz="2800">
                <a:solidFill>
                  <a:schemeClr val="tx1"/>
                </a:solidFill>
                <a:latin typeface="Times New Roman" panose="02020603050405020304" pitchFamily="18" charset="0"/>
                <a:cs typeface="Times New Roman" panose="02020603050405020304" pitchFamily="18" charset="0"/>
              </a:rPr>
              <a:t>Roll no – S19CSE022</a:t>
            </a:r>
            <a:br>
              <a:rPr lang="en-US" sz="2800">
                <a:solidFill>
                  <a:schemeClr val="tx1"/>
                </a:solidFill>
                <a:latin typeface="Times New Roman" panose="02020603050405020304" pitchFamily="18" charset="0"/>
                <a:cs typeface="Times New Roman" panose="02020603050405020304" pitchFamily="18" charset="0"/>
              </a:rPr>
            </a:br>
            <a:r>
              <a:rPr lang="en-US" sz="2800">
                <a:solidFill>
                  <a:schemeClr val="tx1"/>
                </a:solidFill>
                <a:latin typeface="Times New Roman" panose="02020603050405020304" pitchFamily="18" charset="0"/>
                <a:cs typeface="Times New Roman" panose="02020603050405020304" pitchFamily="18" charset="0"/>
              </a:rPr>
              <a:t>Branch – CSE </a:t>
            </a:r>
            <a:br>
              <a:rPr lang="en-US" sz="2800">
                <a:solidFill>
                  <a:schemeClr val="tx1"/>
                </a:solidFill>
                <a:latin typeface="Times New Roman" panose="02020603050405020304" pitchFamily="18" charset="0"/>
                <a:cs typeface="Times New Roman" panose="02020603050405020304" pitchFamily="18" charset="0"/>
              </a:rPr>
            </a:br>
            <a:r>
              <a:rPr lang="en-US" sz="2800">
                <a:solidFill>
                  <a:schemeClr val="tx1"/>
                </a:solidFill>
                <a:latin typeface="Times New Roman" panose="02020603050405020304" pitchFamily="18" charset="0"/>
                <a:cs typeface="Times New Roman" panose="02020603050405020304" pitchFamily="18" charset="0"/>
              </a:rPr>
              <a:t>Semester – 7</a:t>
            </a:r>
            <a:r>
              <a:rPr lang="en-US" sz="2800" baseline="30000">
                <a:solidFill>
                  <a:schemeClr val="tx1"/>
                </a:solidFill>
                <a:latin typeface="Times New Roman" panose="02020603050405020304" pitchFamily="18" charset="0"/>
                <a:cs typeface="Times New Roman" panose="02020603050405020304" pitchFamily="18" charset="0"/>
              </a:rPr>
              <a:t>th </a:t>
            </a:r>
            <a:r>
              <a:rPr lang="en-US" sz="2800">
                <a:solidFill>
                  <a:schemeClr val="tx1"/>
                </a:solidFill>
                <a:latin typeface="Times New Roman" panose="02020603050405020304" pitchFamily="18" charset="0"/>
                <a:cs typeface="Times New Roman" panose="02020603050405020304" pitchFamily="18" charset="0"/>
              </a:rPr>
              <a:t>Sem</a:t>
            </a:r>
            <a:br>
              <a:rPr lang="en-US" sz="2800">
                <a:solidFill>
                  <a:schemeClr val="tx1"/>
                </a:solidFill>
                <a:latin typeface="Times New Roman" panose="02020603050405020304" pitchFamily="18" charset="0"/>
                <a:cs typeface="Times New Roman" panose="02020603050405020304" pitchFamily="18" charset="0"/>
              </a:rPr>
            </a:br>
            <a:r>
              <a:rPr lang="en-US" sz="2800">
                <a:solidFill>
                  <a:schemeClr val="tx1"/>
                </a:solidFill>
                <a:latin typeface="Times New Roman" panose="02020603050405020304" pitchFamily="18" charset="0"/>
                <a:ea typeface="Algerian"/>
                <a:cs typeface="Times New Roman" panose="02020603050405020304" pitchFamily="18" charset="0"/>
                <a:sym typeface="Algerian"/>
              </a:rPr>
              <a:t>Submitted to – Ms. Bhawna</a:t>
            </a:r>
            <a:br>
              <a:rPr lang="en-US" sz="2800">
                <a:solidFill>
                  <a:schemeClr val="tx1"/>
                </a:solidFill>
                <a:latin typeface="Times New Roman" panose="02020603050405020304" pitchFamily="18" charset="0"/>
                <a:ea typeface="Algerian"/>
                <a:cs typeface="Times New Roman" panose="02020603050405020304" pitchFamily="18" charset="0"/>
                <a:sym typeface="Algerian"/>
              </a:rPr>
            </a:br>
            <a:endParaRPr lang="en-US" sz="2800">
              <a:solidFill>
                <a:schemeClr val="tx1"/>
              </a:solidFill>
              <a:latin typeface="Times New Roman" panose="02020603050405020304" pitchFamily="18" charset="0"/>
              <a:cs typeface="Times New Roman" panose="02020603050405020304" pitchFamily="18" charset="0"/>
            </a:endParaRPr>
          </a:p>
        </p:txBody>
      </p:sp>
      <p:sp>
        <p:nvSpPr>
          <p:cNvPr id="85" name="Google Shape;85;p1"/>
          <p:cNvSpPr txBox="1">
            <a:spLocks noGrp="1"/>
          </p:cNvSpPr>
          <p:nvPr>
            <p:ph type="subTitle" idx="4294967295"/>
          </p:nvPr>
        </p:nvSpPr>
        <p:spPr>
          <a:xfrm>
            <a:off x="7459663" y="5081588"/>
            <a:ext cx="4732337" cy="682625"/>
          </a:xfrm>
          <a:prstGeom prst="rect">
            <a:avLst/>
          </a:prstGeom>
        </p:spPr>
        <p:txBody>
          <a:bodyPr spcFirstLastPara="1" lIns="91425" tIns="45700" rIns="91425" bIns="45700" anchor="b" anchorCtr="0">
            <a:normAutofit/>
          </a:bodyPr>
          <a:lstStyle/>
          <a:p>
            <a:pPr marL="0" lvl="0" indent="0" algn="l" rtl="0">
              <a:spcBef>
                <a:spcPts val="0"/>
              </a:spcBef>
              <a:spcAft>
                <a:spcPts val="600"/>
              </a:spcAft>
              <a:buClr>
                <a:schemeClr val="dk1"/>
              </a:buClr>
              <a:buSzPct val="100000"/>
              <a:buNone/>
            </a:pPr>
            <a:r>
              <a:rPr lang="en-US" sz="2000">
                <a:solidFill>
                  <a:schemeClr val="tx2"/>
                </a:solidFill>
              </a:rPr>
              <a:t> </a:t>
            </a:r>
          </a:p>
        </p:txBody>
      </p:sp>
      <p:pic>
        <p:nvPicPr>
          <p:cNvPr id="2" name="Picture 1" descr="Logo, company name&#10;&#10;Description automatically generated">
            <a:extLst>
              <a:ext uri="{FF2B5EF4-FFF2-40B4-BE49-F238E27FC236}">
                <a16:creationId xmlns:a16="http://schemas.microsoft.com/office/drawing/2014/main" id="{92DC2E4D-00B4-4114-9D36-AA006E5668B4}"/>
              </a:ext>
            </a:extLst>
          </p:cNvPr>
          <p:cNvPicPr>
            <a:picLocks noChangeAspect="1"/>
          </p:cNvPicPr>
          <p:nvPr/>
        </p:nvPicPr>
        <p:blipFill rotWithShape="1">
          <a:blip r:embed="rId3"/>
          <a:srcRect r="2" b="2"/>
          <a:stretch/>
        </p:blipFill>
        <p:spPr>
          <a:xfrm>
            <a:off x="1030715" y="13581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cSld>
  <p:clrMapOvr>
    <a:masterClrMapping/>
  </p:clrMapOvr>
  <mc:AlternateContent xmlns:mc="http://schemas.openxmlformats.org/markup-compatibility/2006" xmlns:p14="http://schemas.microsoft.com/office/powerpoint/2010/main">
    <mc:Choice Requires="p14">
      <p:transition spd="slow">
        <p14:pa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14B25-AD37-4416-AED0-DB3A6A4ACB39}"/>
              </a:ext>
            </a:extLst>
          </p:cNvPr>
          <p:cNvSpPr>
            <a:spLocks noGrp="1"/>
          </p:cNvSpPr>
          <p:nvPr>
            <p:ph type="title"/>
          </p:nvPr>
        </p:nvSpPr>
        <p:spPr>
          <a:xfrm>
            <a:off x="1066800" y="842903"/>
            <a:ext cx="10058400" cy="1371600"/>
          </a:xfrm>
        </p:spPr>
        <p:txBody>
          <a:bodyPr/>
          <a:lstStyle/>
          <a:p>
            <a:r>
              <a:rPr lang="en-IN">
                <a:latin typeface="Algerian" panose="04020705040A02060702" pitchFamily="82" charset="0"/>
              </a:rPr>
              <a:t>PURPOSE</a:t>
            </a:r>
          </a:p>
        </p:txBody>
      </p:sp>
      <p:sp>
        <p:nvSpPr>
          <p:cNvPr id="3" name="Content Placeholder 2">
            <a:extLst>
              <a:ext uri="{FF2B5EF4-FFF2-40B4-BE49-F238E27FC236}">
                <a16:creationId xmlns:a16="http://schemas.microsoft.com/office/drawing/2014/main" id="{A69A98E2-FC9D-4360-9398-A4C3D816EBB8}"/>
              </a:ext>
            </a:extLst>
          </p:cNvPr>
          <p:cNvSpPr>
            <a:spLocks noGrp="1"/>
          </p:cNvSpPr>
          <p:nvPr>
            <p:ph idx="1"/>
          </p:nvPr>
        </p:nvSpPr>
        <p:spPr>
          <a:xfrm>
            <a:off x="1066800" y="2537110"/>
            <a:ext cx="9432471" cy="3477987"/>
          </a:xfrm>
        </p:spPr>
        <p:txBody>
          <a:bodyPr>
            <a:normAutofit/>
          </a:bodyPr>
          <a:lstStyle/>
          <a:p>
            <a:pPr marL="0" indent="0" algn="just">
              <a:buNone/>
            </a:pPr>
            <a:r>
              <a:rPr lang="en-IN" sz="1800">
                <a:effectLst/>
                <a:latin typeface="Times New Roman" panose="02020603050405020304" pitchFamily="18" charset="0"/>
                <a:ea typeface="Calibri" panose="020F0502020204030204" pitchFamily="34" charset="0"/>
                <a:cs typeface="Times New Roman" panose="02020603050405020304" pitchFamily="18" charset="0"/>
              </a:rPr>
              <a:t>The aim of the iris flower classification is to predict flowers based on their specific features and separate different species and to identify them. </a:t>
            </a:r>
            <a:r>
              <a:rPr lang="en-US" b="0" i="0">
                <a:solidFill>
                  <a:srgbClr val="202124"/>
                </a:solidFill>
                <a:effectLst/>
                <a:latin typeface="Times New Roman" panose="02020603050405020304" pitchFamily="18" charset="0"/>
                <a:cs typeface="Times New Roman" panose="02020603050405020304" pitchFamily="18" charset="0"/>
              </a:rPr>
              <a:t>The iris dataset contains three classes of flowers, Versicolor, Setosa, Virginica, and each class contains 4 features, 'Sepal length', 'Sepal width', 'Petal length', 'Petal width'. The aim of the iris flower classification is </a:t>
            </a:r>
            <a:r>
              <a:rPr lang="en-US" b="1" i="0">
                <a:solidFill>
                  <a:srgbClr val="202124"/>
                </a:solidFill>
                <a:effectLst/>
                <a:latin typeface="Times New Roman" panose="02020603050405020304" pitchFamily="18" charset="0"/>
                <a:cs typeface="Times New Roman" panose="02020603050405020304" pitchFamily="18" charset="0"/>
              </a:rPr>
              <a:t>to predict flowers based on their specific features</a:t>
            </a:r>
            <a:r>
              <a:rPr lang="en-US" b="0" i="0">
                <a:solidFill>
                  <a:srgbClr val="202124"/>
                </a:solidFill>
                <a:effectLst/>
                <a:latin typeface="Times New Roman" panose="02020603050405020304" pitchFamily="18" charset="0"/>
                <a:cs typeface="Times New Roman" panose="02020603050405020304" pitchFamily="18" charset="0"/>
              </a:rPr>
              <a:t>.</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5473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CBDF9-A376-1526-17DB-5F8BD72FC242}"/>
              </a:ext>
            </a:extLst>
          </p:cNvPr>
          <p:cNvSpPr>
            <a:spLocks noGrp="1"/>
          </p:cNvSpPr>
          <p:nvPr>
            <p:ph type="title"/>
          </p:nvPr>
        </p:nvSpPr>
        <p:spPr/>
        <p:txBody>
          <a:bodyPr/>
          <a:lstStyle/>
          <a:p>
            <a:r>
              <a:rPr lang="en-IN">
                <a:latin typeface="Algerian" panose="04020705040A02060702" pitchFamily="82" charset="0"/>
              </a:rPr>
              <a:t>SCOPE</a:t>
            </a:r>
            <a:endParaRPr lang="en-IN"/>
          </a:p>
        </p:txBody>
      </p:sp>
      <p:sp>
        <p:nvSpPr>
          <p:cNvPr id="3" name="Content Placeholder 2">
            <a:extLst>
              <a:ext uri="{FF2B5EF4-FFF2-40B4-BE49-F238E27FC236}">
                <a16:creationId xmlns:a16="http://schemas.microsoft.com/office/drawing/2014/main" id="{58A84338-4BD6-4CDA-FE63-CF7A4AB66728}"/>
              </a:ext>
            </a:extLst>
          </p:cNvPr>
          <p:cNvSpPr>
            <a:spLocks noGrp="1"/>
          </p:cNvSpPr>
          <p:nvPr>
            <p:ph idx="1"/>
          </p:nvPr>
        </p:nvSpPr>
        <p:spPr>
          <a:xfrm>
            <a:off x="1066800" y="2103120"/>
            <a:ext cx="10058400" cy="3442954"/>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After the project has been settled, the computer should have the ability to aggregate three different classifications of Iris flower to three categories. The whole workflow of machine learning should work smoothly. The users do not need to tell the computer which class the Iris belongs to, the computer can recognize them all by itself. The final purpose of this project is to let everyone who read this thesis have a basic understanding of machine learning. Even through someone never touched this field, they can realize that the machine learning algorithm will become more popular and useful in the future. Moreover, the case study of Iris recognition will show how to implement machine learning by using Scikit-learn software. Become more popular and useful in the future. Moreover, the case study of Iris recognition will show how to implement machine learning by using Scikit-learn software.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4322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2B13-8D57-4C0E-A9F4-A52A9AECDDDE}"/>
              </a:ext>
            </a:extLst>
          </p:cNvPr>
          <p:cNvSpPr>
            <a:spLocks noGrp="1"/>
          </p:cNvSpPr>
          <p:nvPr>
            <p:ph type="title"/>
          </p:nvPr>
        </p:nvSpPr>
        <p:spPr/>
        <p:txBody>
          <a:bodyPr/>
          <a:lstStyle/>
          <a:p>
            <a:r>
              <a:rPr lang="en-IN">
                <a:latin typeface="Algerian" panose="04020705040A02060702" pitchFamily="82" charset="0"/>
              </a:rPr>
              <a:t>Procedure</a:t>
            </a:r>
          </a:p>
        </p:txBody>
      </p:sp>
      <p:sp>
        <p:nvSpPr>
          <p:cNvPr id="3" name="Content Placeholder 2">
            <a:extLst>
              <a:ext uri="{FF2B5EF4-FFF2-40B4-BE49-F238E27FC236}">
                <a16:creationId xmlns:a16="http://schemas.microsoft.com/office/drawing/2014/main" id="{50B4EDC8-7224-480C-97C4-A262BF06F214}"/>
              </a:ext>
            </a:extLst>
          </p:cNvPr>
          <p:cNvSpPr>
            <a:spLocks noGrp="1"/>
          </p:cNvSpPr>
          <p:nvPr>
            <p:ph idx="1"/>
          </p:nvPr>
        </p:nvSpPr>
        <p:spPr/>
        <p:txBody>
          <a:bodyPr>
            <a:normAutofit/>
          </a:bodyPr>
          <a:lstStyle/>
          <a:p>
            <a:pPr marL="0" lvl="0" indent="0">
              <a:lnSpc>
                <a:spcPct val="115000"/>
              </a:lnSpc>
              <a:buNone/>
            </a:pPr>
            <a:r>
              <a:rPr lang="en-US" sz="2000">
                <a:latin typeface="Times New Roman" panose="02020603050405020304" pitchFamily="18" charset="0"/>
                <a:cs typeface="Times New Roman" panose="02020603050405020304" pitchFamily="18" charset="0"/>
              </a:rPr>
              <a:t>1. Import Library </a:t>
            </a:r>
            <a:br>
              <a:rPr lang="en-US" sz="2000">
                <a:latin typeface="Times New Roman" panose="02020603050405020304" pitchFamily="18" charset="0"/>
                <a:cs typeface="Times New Roman" panose="02020603050405020304" pitchFamily="18" charset="0"/>
              </a:rPr>
            </a:b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2. Analyze Data </a:t>
            </a:r>
            <a:br>
              <a:rPr lang="en-US" sz="2000">
                <a:latin typeface="Times New Roman" panose="02020603050405020304" pitchFamily="18" charset="0"/>
                <a:cs typeface="Times New Roman" panose="02020603050405020304" pitchFamily="18" charset="0"/>
              </a:rPr>
            </a:b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3. Splitting the Data Set into train and test</a:t>
            </a:r>
            <a:br>
              <a:rPr lang="en-US" sz="2000">
                <a:latin typeface="Times New Roman" panose="02020603050405020304" pitchFamily="18" charset="0"/>
                <a:cs typeface="Times New Roman" panose="02020603050405020304" pitchFamily="18" charset="0"/>
              </a:rPr>
            </a:b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4. Choosing right algorithm for training model</a:t>
            </a:r>
            <a:br>
              <a:rPr lang="en-US" sz="2000">
                <a:latin typeface="Times New Roman" panose="02020603050405020304" pitchFamily="18" charset="0"/>
                <a:cs typeface="Times New Roman" panose="02020603050405020304" pitchFamily="18" charset="0"/>
              </a:rPr>
            </a:b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5. Test the algorithm with test data.</a:t>
            </a:r>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955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02554-613C-418B-BA91-43064CABAACA}"/>
              </a:ext>
            </a:extLst>
          </p:cNvPr>
          <p:cNvSpPr>
            <a:spLocks noGrp="1"/>
          </p:cNvSpPr>
          <p:nvPr>
            <p:ph type="title"/>
          </p:nvPr>
        </p:nvSpPr>
        <p:spPr/>
        <p:txBody>
          <a:bodyPr/>
          <a:lstStyle/>
          <a:p>
            <a:r>
              <a:rPr lang="en-IN">
                <a:latin typeface="Algerian" panose="04020705040A02060702" pitchFamily="82" charset="0"/>
              </a:rPr>
              <a:t>ADVANTAGE</a:t>
            </a:r>
          </a:p>
        </p:txBody>
      </p:sp>
      <p:sp>
        <p:nvSpPr>
          <p:cNvPr id="3" name="Content Placeholder 2">
            <a:extLst>
              <a:ext uri="{FF2B5EF4-FFF2-40B4-BE49-F238E27FC236}">
                <a16:creationId xmlns:a16="http://schemas.microsoft.com/office/drawing/2014/main" id="{23F718C2-3155-47B0-B4FD-7B47EEDA7380}"/>
              </a:ext>
            </a:extLst>
          </p:cNvPr>
          <p:cNvSpPr>
            <a:spLocks noGrp="1"/>
          </p:cNvSpPr>
          <p:nvPr>
            <p:ph idx="1"/>
          </p:nvPr>
        </p:nvSpPr>
        <p:spPr>
          <a:xfrm>
            <a:off x="985421" y="2014194"/>
            <a:ext cx="10139779" cy="3931920"/>
          </a:xfrm>
        </p:spPr>
        <p:txBody>
          <a:bodyPr>
            <a:normAutofit/>
          </a:bodyPr>
          <a:lstStyle/>
          <a:p>
            <a:pPr lvl="0">
              <a:lnSpc>
                <a:spcPct val="115000"/>
              </a:lnSpc>
              <a:buFont typeface="Arial" panose="020B0604020202020204" pitchFamily="34" charset="0"/>
              <a:buChar char="•"/>
            </a:pPr>
            <a:r>
              <a:rPr lang="en-IN">
                <a:latin typeface="Times New Roman" panose="02020603050405020304" pitchFamily="18" charset="0"/>
                <a:ea typeface="Calibri" panose="020F0502020204030204" pitchFamily="34" charset="0"/>
                <a:cs typeface="Times New Roman" panose="02020603050405020304" pitchFamily="18" charset="0"/>
              </a:rPr>
              <a:t>If the number of variables is large, it computes faster than other clustering algorithm.</a:t>
            </a:r>
          </a:p>
          <a:p>
            <a:pPr lvl="0">
              <a:lnSpc>
                <a:spcPct val="115000"/>
              </a:lnSpc>
              <a:buFont typeface="Arial" panose="020B0604020202020204" pitchFamily="34" charset="0"/>
              <a:buChar char="•"/>
            </a:pPr>
            <a:r>
              <a:rPr lang="en-IN">
                <a:latin typeface="Times New Roman" panose="02020603050405020304" pitchFamily="18" charset="0"/>
                <a:ea typeface="Calibri" panose="020F0502020204030204" pitchFamily="34" charset="0"/>
                <a:cs typeface="Times New Roman" panose="02020603050405020304" pitchFamily="18" charset="0"/>
              </a:rPr>
              <a:t>User friendly</a:t>
            </a:r>
          </a:p>
          <a:p>
            <a:pPr lvl="0">
              <a:lnSpc>
                <a:spcPct val="115000"/>
              </a:lnSpc>
              <a:buFont typeface="Arial" panose="020B0604020202020204" pitchFamily="34" charset="0"/>
              <a:buChar char="•"/>
            </a:pPr>
            <a:r>
              <a:rPr lang="en-IN">
                <a:latin typeface="Times New Roman" panose="02020603050405020304" pitchFamily="18" charset="0"/>
                <a:ea typeface="Calibri" panose="020F0502020204030204" pitchFamily="34" charset="0"/>
                <a:cs typeface="Times New Roman" panose="02020603050405020304" pitchFamily="18" charset="0"/>
              </a:rPr>
              <a:t>Simple and easy to learn – The concept of this programming language is as simple as it can be.</a:t>
            </a:r>
          </a:p>
          <a:p>
            <a:pPr lvl="0">
              <a:lnSpc>
                <a:spcPct val="115000"/>
              </a:lnSpc>
              <a:buFont typeface="Arial" panose="020B0604020202020204" pitchFamily="34" charset="0"/>
              <a:buChar char="•"/>
            </a:pPr>
            <a:r>
              <a:rPr lang="en-IN">
                <a:latin typeface="Times New Roman" panose="02020603050405020304" pitchFamily="18" charset="0"/>
                <a:ea typeface="Calibri" panose="020F0502020204030204" pitchFamily="34" charset="0"/>
                <a:cs typeface="Times New Roman" panose="02020603050405020304" pitchFamily="18" charset="0"/>
              </a:rPr>
              <a:t>Open Source – python is completely free as it is an open source software. Users can easily install Python on their own computer and use the standard and extended library.</a:t>
            </a:r>
          </a:p>
          <a:p>
            <a:pPr marL="0" lvl="0" indent="0">
              <a:lnSpc>
                <a:spcPct val="115000"/>
              </a:lnSpc>
              <a:buNone/>
            </a:pPr>
            <a:endParaRPr lang="en-IN">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04062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D6C1F-9D65-9575-0BDC-2CE4CA589F08}"/>
              </a:ext>
            </a:extLst>
          </p:cNvPr>
          <p:cNvSpPr>
            <a:spLocks noGrp="1"/>
          </p:cNvSpPr>
          <p:nvPr>
            <p:ph type="title"/>
          </p:nvPr>
        </p:nvSpPr>
        <p:spPr/>
        <p:txBody>
          <a:bodyPr/>
          <a:lstStyle/>
          <a:p>
            <a:r>
              <a:rPr lang="en-IN"/>
              <a:t>  </a:t>
            </a:r>
          </a:p>
        </p:txBody>
      </p:sp>
      <p:sp>
        <p:nvSpPr>
          <p:cNvPr id="3" name="Content Placeholder 2">
            <a:extLst>
              <a:ext uri="{FF2B5EF4-FFF2-40B4-BE49-F238E27FC236}">
                <a16:creationId xmlns:a16="http://schemas.microsoft.com/office/drawing/2014/main" id="{B02D59D0-B2C8-B082-9F74-85B456601231}"/>
              </a:ext>
            </a:extLst>
          </p:cNvPr>
          <p:cNvSpPr>
            <a:spLocks noGrp="1"/>
          </p:cNvSpPr>
          <p:nvPr>
            <p:ph idx="1"/>
          </p:nvPr>
        </p:nvSpPr>
        <p:spPr>
          <a:xfrm>
            <a:off x="1066800" y="2695074"/>
            <a:ext cx="10058400" cy="3339966"/>
          </a:xfrm>
        </p:spPr>
        <p:txBody>
          <a:bodyPr>
            <a:normAutofit/>
          </a:bodyPr>
          <a:lstStyle/>
          <a:p>
            <a:pPr marL="0" indent="0" algn="ctr">
              <a:buNone/>
            </a:pPr>
            <a:r>
              <a:rPr lang="en-IN" sz="4800">
                <a:latin typeface="Algerian" panose="04020705040A02060702" pitchFamily="82" charset="0"/>
                <a:cs typeface="Times New Roman" panose="02020603050405020304" pitchFamily="18" charset="0"/>
              </a:rPr>
              <a:t>OUTPUT WITH SOURCE CODE</a:t>
            </a:r>
            <a:endParaRPr lang="en-IN" sz="4800"/>
          </a:p>
        </p:txBody>
      </p:sp>
    </p:spTree>
    <p:extLst>
      <p:ext uri="{BB962C8B-B14F-4D97-AF65-F5344CB8AC3E}">
        <p14:creationId xmlns:p14="http://schemas.microsoft.com/office/powerpoint/2010/main" val="2431903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76814-96CC-AAA8-5E9F-B4074931F783}"/>
              </a:ext>
            </a:extLst>
          </p:cNvPr>
          <p:cNvSpPr>
            <a:spLocks noGrp="1"/>
          </p:cNvSpPr>
          <p:nvPr>
            <p:ph type="title"/>
          </p:nvPr>
        </p:nvSpPr>
        <p:spPr>
          <a:xfrm>
            <a:off x="927537" y="434860"/>
            <a:ext cx="10202917" cy="1094395"/>
          </a:xfrm>
        </p:spPr>
        <p:txBody>
          <a:bodyPr>
            <a:normAutofit/>
          </a:bodyPr>
          <a:lstStyle/>
          <a:p>
            <a:r>
              <a:rPr lang="en-IN">
                <a:latin typeface="Algerian" panose="04020705040A02060702" pitchFamily="82" charset="0"/>
                <a:cs typeface="Times New Roman" panose="02020603050405020304" pitchFamily="18" charset="0"/>
              </a:rPr>
              <a:t>FINAL EVALUATION</a:t>
            </a:r>
          </a:p>
        </p:txBody>
      </p:sp>
      <p:pic>
        <p:nvPicPr>
          <p:cNvPr id="10" name="Picture 9">
            <a:extLst>
              <a:ext uri="{FF2B5EF4-FFF2-40B4-BE49-F238E27FC236}">
                <a16:creationId xmlns:a16="http://schemas.microsoft.com/office/drawing/2014/main" id="{6A51AC77-2B32-E65D-C5FB-A531D75FF628}"/>
              </a:ext>
            </a:extLst>
          </p:cNvPr>
          <p:cNvPicPr>
            <a:picLocks noChangeAspect="1"/>
          </p:cNvPicPr>
          <p:nvPr/>
        </p:nvPicPr>
        <p:blipFill>
          <a:blip r:embed="rId2"/>
          <a:srcRect/>
          <a:stretch/>
        </p:blipFill>
        <p:spPr>
          <a:xfrm>
            <a:off x="3136344" y="2309429"/>
            <a:ext cx="6206181" cy="3996080"/>
          </a:xfrm>
          <a:prstGeom prst="rect">
            <a:avLst/>
          </a:prstGeom>
        </p:spPr>
      </p:pic>
      <p:sp>
        <p:nvSpPr>
          <p:cNvPr id="3" name="TextBox 2">
            <a:extLst>
              <a:ext uri="{FF2B5EF4-FFF2-40B4-BE49-F238E27FC236}">
                <a16:creationId xmlns:a16="http://schemas.microsoft.com/office/drawing/2014/main" id="{AD66550E-33A0-CA97-636C-F3A495DA5F3D}"/>
              </a:ext>
            </a:extLst>
          </p:cNvPr>
          <p:cNvSpPr txBox="1"/>
          <p:nvPr/>
        </p:nvSpPr>
        <p:spPr>
          <a:xfrm>
            <a:off x="1255059" y="1685365"/>
            <a:ext cx="3711388"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Dataset </a:t>
            </a:r>
          </a:p>
        </p:txBody>
      </p:sp>
    </p:spTree>
    <p:extLst>
      <p:ext uri="{BB962C8B-B14F-4D97-AF65-F5344CB8AC3E}">
        <p14:creationId xmlns:p14="http://schemas.microsoft.com/office/powerpoint/2010/main" val="1347215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76814-96CC-AAA8-5E9F-B4074931F783}"/>
              </a:ext>
            </a:extLst>
          </p:cNvPr>
          <p:cNvSpPr>
            <a:spLocks noGrp="1"/>
          </p:cNvSpPr>
          <p:nvPr>
            <p:ph type="title"/>
          </p:nvPr>
        </p:nvSpPr>
        <p:spPr>
          <a:xfrm>
            <a:off x="927537" y="434860"/>
            <a:ext cx="10202917" cy="1094395"/>
          </a:xfrm>
        </p:spPr>
        <p:txBody>
          <a:bodyPr>
            <a:normAutofit/>
          </a:bodyPr>
          <a:lstStyle/>
          <a:p>
            <a:r>
              <a:rPr lang="en-IN">
                <a:latin typeface="Algerian" panose="04020705040A02060702" pitchFamily="82" charset="0"/>
                <a:cs typeface="Times New Roman" panose="02020603050405020304" pitchFamily="18" charset="0"/>
              </a:rPr>
              <a:t>FINAL EVALUATION</a:t>
            </a:r>
          </a:p>
        </p:txBody>
      </p:sp>
      <p:sp>
        <p:nvSpPr>
          <p:cNvPr id="8" name="TextBox 7">
            <a:extLst>
              <a:ext uri="{FF2B5EF4-FFF2-40B4-BE49-F238E27FC236}">
                <a16:creationId xmlns:a16="http://schemas.microsoft.com/office/drawing/2014/main" id="{B772F0EB-1DE2-02FA-345F-19374D861B5F}"/>
              </a:ext>
            </a:extLst>
          </p:cNvPr>
          <p:cNvSpPr txBox="1"/>
          <p:nvPr/>
        </p:nvSpPr>
        <p:spPr>
          <a:xfrm>
            <a:off x="667407" y="4565781"/>
            <a:ext cx="10578662" cy="1754326"/>
          </a:xfrm>
          <a:prstGeom prst="rect">
            <a:avLst/>
          </a:prstGeom>
          <a:noFill/>
        </p:spPr>
        <p:txBody>
          <a:bodyPr wrap="square" rtlCol="0">
            <a:spAutoFit/>
          </a:bodyPr>
          <a:lstStyle/>
          <a:p>
            <a:pPr algn="l" fontAlgn="base"/>
            <a:r>
              <a:rPr lang="en-IN" b="0" i="0">
                <a:solidFill>
                  <a:srgbClr val="444444"/>
                </a:solidFill>
                <a:effectLst/>
                <a:latin typeface="Georgia" panose="02040502050405020303" pitchFamily="18" charset="0"/>
              </a:rPr>
              <a:t>First, we’ve imported some necessary packages for the project.</a:t>
            </a:r>
          </a:p>
          <a:p>
            <a:pPr algn="l" fontAlgn="base">
              <a:buFont typeface="Arial" panose="020B0604020202020204" pitchFamily="34" charset="0"/>
              <a:buChar char="•"/>
            </a:pPr>
            <a:r>
              <a:rPr lang="en-IN" b="0" i="0" err="1">
                <a:solidFill>
                  <a:srgbClr val="444444"/>
                </a:solidFill>
                <a:effectLst/>
                <a:latin typeface="Georgia" panose="02040502050405020303" pitchFamily="18" charset="0"/>
              </a:rPr>
              <a:t>Numpy</a:t>
            </a:r>
            <a:r>
              <a:rPr lang="en-IN" b="0" i="0">
                <a:solidFill>
                  <a:srgbClr val="444444"/>
                </a:solidFill>
                <a:effectLst/>
                <a:latin typeface="Georgia" panose="02040502050405020303" pitchFamily="18" charset="0"/>
              </a:rPr>
              <a:t> will be used for any computational operations.</a:t>
            </a:r>
          </a:p>
          <a:p>
            <a:pPr algn="l" fontAlgn="base">
              <a:buFont typeface="Arial" panose="020B0604020202020204" pitchFamily="34" charset="0"/>
              <a:buChar char="•"/>
            </a:pPr>
            <a:r>
              <a:rPr lang="en-IN" b="0" i="0">
                <a:solidFill>
                  <a:srgbClr val="444444"/>
                </a:solidFill>
                <a:effectLst/>
                <a:latin typeface="Georgia" panose="02040502050405020303" pitchFamily="18" charset="0"/>
              </a:rPr>
              <a:t>We’ll use Matplotlib and seaborn for data visualization.</a:t>
            </a:r>
          </a:p>
          <a:p>
            <a:pPr algn="l" fontAlgn="base">
              <a:buFont typeface="Arial" panose="020B0604020202020204" pitchFamily="34" charset="0"/>
              <a:buChar char="•"/>
            </a:pPr>
            <a:r>
              <a:rPr lang="en-IN" b="0" i="0">
                <a:solidFill>
                  <a:srgbClr val="444444"/>
                </a:solidFill>
                <a:effectLst/>
                <a:latin typeface="Georgia" panose="02040502050405020303" pitchFamily="18" charset="0"/>
              </a:rPr>
              <a:t>Pandas help to load data from various sources like local storage, database, excel file, CSV file, etc.</a:t>
            </a:r>
          </a:p>
          <a:p>
            <a:pPr algn="l" fontAlgn="base"/>
            <a:endParaRPr lang="en-IN" b="0" i="0">
              <a:solidFill>
                <a:srgbClr val="444444"/>
              </a:solidFill>
              <a:effectLst/>
              <a:latin typeface="Georgia" panose="02040502050405020303" pitchFamily="18" charset="0"/>
            </a:endParaRPr>
          </a:p>
          <a:p>
            <a:endParaRPr lang="en-IN"/>
          </a:p>
        </p:txBody>
      </p:sp>
      <p:pic>
        <p:nvPicPr>
          <p:cNvPr id="10" name="Picture 9">
            <a:extLst>
              <a:ext uri="{FF2B5EF4-FFF2-40B4-BE49-F238E27FC236}">
                <a16:creationId xmlns:a16="http://schemas.microsoft.com/office/drawing/2014/main" id="{6A51AC77-2B32-E65D-C5FB-A531D75FF628}"/>
              </a:ext>
            </a:extLst>
          </p:cNvPr>
          <p:cNvPicPr>
            <a:picLocks noChangeAspect="1"/>
          </p:cNvPicPr>
          <p:nvPr/>
        </p:nvPicPr>
        <p:blipFill>
          <a:blip r:embed="rId2"/>
          <a:stretch>
            <a:fillRect/>
          </a:stretch>
        </p:blipFill>
        <p:spPr>
          <a:xfrm>
            <a:off x="1291457" y="2528148"/>
            <a:ext cx="9475076" cy="1801703"/>
          </a:xfrm>
          <a:prstGeom prst="rect">
            <a:avLst/>
          </a:prstGeom>
        </p:spPr>
      </p:pic>
      <p:sp>
        <p:nvSpPr>
          <p:cNvPr id="13" name="TextBox 12">
            <a:extLst>
              <a:ext uri="{FF2B5EF4-FFF2-40B4-BE49-F238E27FC236}">
                <a16:creationId xmlns:a16="http://schemas.microsoft.com/office/drawing/2014/main" id="{4B79FE8E-EA62-28C0-C066-19CE225D19B8}"/>
              </a:ext>
            </a:extLst>
          </p:cNvPr>
          <p:cNvSpPr txBox="1"/>
          <p:nvPr/>
        </p:nvSpPr>
        <p:spPr>
          <a:xfrm>
            <a:off x="1471449" y="1765185"/>
            <a:ext cx="7830206" cy="369332"/>
          </a:xfrm>
          <a:prstGeom prst="rect">
            <a:avLst/>
          </a:prstGeom>
          <a:noFill/>
        </p:spPr>
        <p:txBody>
          <a:bodyPr wrap="square" rtlCol="0">
            <a:spAutoFit/>
          </a:bodyPr>
          <a:lstStyle/>
          <a:p>
            <a:r>
              <a:rPr lang="en-IN">
                <a:latin typeface="Algerian" panose="04020705040A02060702" pitchFamily="82" charset="0"/>
                <a:cs typeface="Times New Roman" panose="02020603050405020304" pitchFamily="18" charset="0"/>
              </a:rPr>
              <a:t>Load the data</a:t>
            </a:r>
            <a:endParaRPr lang="en-IN"/>
          </a:p>
        </p:txBody>
      </p:sp>
    </p:spTree>
    <p:extLst>
      <p:ext uri="{BB962C8B-B14F-4D97-AF65-F5344CB8AC3E}">
        <p14:creationId xmlns:p14="http://schemas.microsoft.com/office/powerpoint/2010/main" val="1398396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1A9C3-A228-9AF6-9083-25E06DFB2313}"/>
              </a:ext>
            </a:extLst>
          </p:cNvPr>
          <p:cNvSpPr>
            <a:spLocks noGrp="1"/>
          </p:cNvSpPr>
          <p:nvPr>
            <p:ph type="title"/>
          </p:nvPr>
        </p:nvSpPr>
        <p:spPr>
          <a:xfrm>
            <a:off x="1066800" y="257583"/>
            <a:ext cx="10058400" cy="1371600"/>
          </a:xfrm>
        </p:spPr>
        <p:txBody>
          <a:bodyPr/>
          <a:lstStyle/>
          <a:p>
            <a:r>
              <a:rPr lang="en-IN"/>
              <a:t> </a:t>
            </a:r>
          </a:p>
        </p:txBody>
      </p:sp>
      <p:sp>
        <p:nvSpPr>
          <p:cNvPr id="4" name="Content Placeholder 3">
            <a:extLst>
              <a:ext uri="{FF2B5EF4-FFF2-40B4-BE49-F238E27FC236}">
                <a16:creationId xmlns:a16="http://schemas.microsoft.com/office/drawing/2014/main" id="{FF8B2789-7AB8-528D-FDBD-5A889649C2EC}"/>
              </a:ext>
            </a:extLst>
          </p:cNvPr>
          <p:cNvSpPr>
            <a:spLocks noGrp="1"/>
          </p:cNvSpPr>
          <p:nvPr>
            <p:ph sz="half" idx="2"/>
          </p:nvPr>
        </p:nvSpPr>
        <p:spPr>
          <a:xfrm>
            <a:off x="630656" y="3652016"/>
            <a:ext cx="10991850" cy="1724025"/>
          </a:xfrm>
        </p:spPr>
        <p:txBody>
          <a:bodyPr>
            <a:noAutofit/>
          </a:bodyPr>
          <a:lstStyle/>
          <a:p>
            <a:pPr algn="l" fontAlgn="base">
              <a:buFont typeface="Arial" panose="020B0604020202020204" pitchFamily="34" charset="0"/>
              <a:buChar char="•"/>
            </a:pPr>
            <a:r>
              <a:rPr lang="en-US" sz="1600" b="0" i="0" dirty="0">
                <a:solidFill>
                  <a:srgbClr val="444444"/>
                </a:solidFill>
                <a:effectLst/>
                <a:latin typeface="Georgia" panose="02040502050405020303" pitchFamily="18" charset="0"/>
              </a:rPr>
              <a:t>Next, we load the data using </a:t>
            </a:r>
            <a:r>
              <a:rPr lang="en-US" sz="1600" b="0" i="0" dirty="0" err="1">
                <a:solidFill>
                  <a:srgbClr val="444444"/>
                </a:solidFill>
                <a:effectLst/>
                <a:latin typeface="Georgia" panose="02040502050405020303" pitchFamily="18" charset="0"/>
              </a:rPr>
              <a:t>pd.read_csv</a:t>
            </a:r>
            <a:r>
              <a:rPr lang="en-US" sz="1600" b="0" i="0" dirty="0">
                <a:solidFill>
                  <a:srgbClr val="444444"/>
                </a:solidFill>
                <a:effectLst/>
                <a:latin typeface="Georgia" panose="02040502050405020303" pitchFamily="18" charset="0"/>
              </a:rPr>
              <a:t>() and set the column name as per the iris data information.</a:t>
            </a:r>
          </a:p>
          <a:p>
            <a:pPr algn="l" fontAlgn="base">
              <a:buFont typeface="Arial" panose="020B0604020202020204" pitchFamily="34" charset="0"/>
              <a:buChar char="•"/>
            </a:pPr>
            <a:r>
              <a:rPr lang="en-US" sz="1600" b="0" i="0" dirty="0" err="1">
                <a:solidFill>
                  <a:srgbClr val="444444"/>
                </a:solidFill>
                <a:effectLst/>
                <a:latin typeface="Georgia" panose="02040502050405020303" pitchFamily="18" charset="0"/>
              </a:rPr>
              <a:t>Pd.read_csv</a:t>
            </a:r>
            <a:r>
              <a:rPr lang="en-US" sz="1600" b="0" i="0" dirty="0">
                <a:solidFill>
                  <a:srgbClr val="444444"/>
                </a:solidFill>
                <a:effectLst/>
                <a:latin typeface="Georgia" panose="02040502050405020303" pitchFamily="18" charset="0"/>
              </a:rPr>
              <a:t> reads CSV files. CSV stands for comma separated value.</a:t>
            </a:r>
          </a:p>
          <a:p>
            <a:pPr algn="l" fontAlgn="base">
              <a:buFont typeface="Arial" panose="020B0604020202020204" pitchFamily="34" charset="0"/>
              <a:buChar char="•"/>
            </a:pPr>
            <a:r>
              <a:rPr lang="en-US" sz="1600" b="0" i="0" dirty="0" err="1">
                <a:solidFill>
                  <a:srgbClr val="444444"/>
                </a:solidFill>
                <a:effectLst/>
                <a:latin typeface="Georgia" panose="02040502050405020303" pitchFamily="18" charset="0"/>
              </a:rPr>
              <a:t>iris.shape</a:t>
            </a:r>
            <a:r>
              <a:rPr lang="en-US" sz="1600" dirty="0">
                <a:solidFill>
                  <a:srgbClr val="444444"/>
                </a:solidFill>
                <a:latin typeface="Georgia" panose="02040502050405020303" pitchFamily="18" charset="0"/>
              </a:rPr>
              <a:t> shows how many data points and Features in dataset</a:t>
            </a:r>
            <a:endParaRPr lang="en-US" sz="1600" b="0" i="0" dirty="0">
              <a:solidFill>
                <a:srgbClr val="444444"/>
              </a:solidFill>
              <a:effectLst/>
              <a:latin typeface="Georgia" panose="02040502050405020303" pitchFamily="18" charset="0"/>
            </a:endParaRPr>
          </a:p>
        </p:txBody>
      </p:sp>
      <p:pic>
        <p:nvPicPr>
          <p:cNvPr id="10" name="Picture 9">
            <a:extLst>
              <a:ext uri="{FF2B5EF4-FFF2-40B4-BE49-F238E27FC236}">
                <a16:creationId xmlns:a16="http://schemas.microsoft.com/office/drawing/2014/main" id="{ABF02AB5-1EC2-6EAD-951F-248FABE545AE}"/>
              </a:ext>
            </a:extLst>
          </p:cNvPr>
          <p:cNvPicPr>
            <a:picLocks noChangeAspect="1"/>
          </p:cNvPicPr>
          <p:nvPr/>
        </p:nvPicPr>
        <p:blipFill>
          <a:blip r:embed="rId2"/>
          <a:stretch>
            <a:fillRect/>
          </a:stretch>
        </p:blipFill>
        <p:spPr>
          <a:xfrm>
            <a:off x="600075" y="1132569"/>
            <a:ext cx="10991850" cy="1724025"/>
          </a:xfrm>
          <a:prstGeom prst="rect">
            <a:avLst/>
          </a:prstGeom>
        </p:spPr>
      </p:pic>
    </p:spTree>
    <p:extLst>
      <p:ext uri="{BB962C8B-B14F-4D97-AF65-F5344CB8AC3E}">
        <p14:creationId xmlns:p14="http://schemas.microsoft.com/office/powerpoint/2010/main" val="2712895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3FFED41-255A-10BD-8044-21A021923BB1}"/>
              </a:ext>
            </a:extLst>
          </p:cNvPr>
          <p:cNvSpPr>
            <a:spLocks noGrp="1"/>
          </p:cNvSpPr>
          <p:nvPr>
            <p:ph sz="half" idx="2"/>
          </p:nvPr>
        </p:nvSpPr>
        <p:spPr>
          <a:xfrm>
            <a:off x="6941327" y="1251782"/>
            <a:ext cx="4754880" cy="3749040"/>
          </a:xfrm>
        </p:spPr>
        <p:txBody>
          <a:bodyPr/>
          <a:lstStyle/>
          <a:p>
            <a:r>
              <a:rPr lang="en-US" b="0" i="0" err="1">
                <a:solidFill>
                  <a:srgbClr val="444444"/>
                </a:solidFill>
                <a:effectLst/>
                <a:latin typeface="Times New Roman" panose="02020603050405020304" pitchFamily="18" charset="0"/>
                <a:cs typeface="Times New Roman" panose="02020603050405020304" pitchFamily="18" charset="0"/>
              </a:rPr>
              <a:t>iris.head</a:t>
            </a:r>
            <a:r>
              <a:rPr lang="en-US" b="0" i="0">
                <a:solidFill>
                  <a:srgbClr val="444444"/>
                </a:solidFill>
                <a:effectLst/>
                <a:latin typeface="Times New Roman" panose="02020603050405020304" pitchFamily="18" charset="0"/>
                <a:cs typeface="Times New Roman" panose="02020603050405020304" pitchFamily="18" charset="0"/>
              </a:rPr>
              <a:t>() only shows the first 5 rows from the data set table.</a:t>
            </a:r>
          </a:p>
          <a:p>
            <a:r>
              <a:rPr lang="en-US" err="1">
                <a:latin typeface="Times New Roman" panose="02020603050405020304" pitchFamily="18" charset="0"/>
                <a:cs typeface="Times New Roman" panose="02020603050405020304" pitchFamily="18" charset="0"/>
              </a:rPr>
              <a:t>iris.columns</a:t>
            </a:r>
            <a:r>
              <a:rPr lang="en-IN">
                <a:latin typeface="Times New Roman" panose="02020603050405020304" pitchFamily="18" charset="0"/>
                <a:cs typeface="Times New Roman" panose="02020603050405020304" pitchFamily="18" charset="0"/>
              </a:rPr>
              <a:t> shows </a:t>
            </a:r>
            <a:r>
              <a:rPr lang="en-US">
                <a:latin typeface="Times New Roman" panose="02020603050405020304" pitchFamily="18" charset="0"/>
                <a:cs typeface="Times New Roman" panose="02020603050405020304" pitchFamily="18" charset="0"/>
              </a:rPr>
              <a:t>columns present in dataset</a:t>
            </a:r>
          </a:p>
          <a:p>
            <a:endParaRPr lang="en-US">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8B8CACB-3A84-5128-C449-A58E946BE93D}"/>
              </a:ext>
            </a:extLst>
          </p:cNvPr>
          <p:cNvPicPr>
            <a:picLocks noChangeAspect="1"/>
          </p:cNvPicPr>
          <p:nvPr/>
        </p:nvPicPr>
        <p:blipFill>
          <a:blip r:embed="rId2"/>
          <a:stretch>
            <a:fillRect/>
          </a:stretch>
        </p:blipFill>
        <p:spPr>
          <a:xfrm>
            <a:off x="495793" y="1005840"/>
            <a:ext cx="6445534" cy="4600378"/>
          </a:xfrm>
          <a:prstGeom prst="rect">
            <a:avLst/>
          </a:prstGeom>
        </p:spPr>
      </p:pic>
    </p:spTree>
    <p:extLst>
      <p:ext uri="{BB962C8B-B14F-4D97-AF65-F5344CB8AC3E}">
        <p14:creationId xmlns:p14="http://schemas.microsoft.com/office/powerpoint/2010/main" val="2024822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1A9C3-A228-9AF6-9083-25E06DFB2313}"/>
              </a:ext>
            </a:extLst>
          </p:cNvPr>
          <p:cNvSpPr>
            <a:spLocks noGrp="1"/>
          </p:cNvSpPr>
          <p:nvPr>
            <p:ph type="title"/>
          </p:nvPr>
        </p:nvSpPr>
        <p:spPr/>
        <p:txBody>
          <a:bodyPr>
            <a:noAutofit/>
          </a:bodyPr>
          <a:lstStyle/>
          <a:p>
            <a:pPr algn="ctr"/>
            <a:r>
              <a:rPr lang="en-US" sz="3300" b="0" i="0">
                <a:solidFill>
                  <a:srgbClr val="444444"/>
                </a:solidFill>
                <a:effectLst/>
                <a:latin typeface="Algerian" panose="04020705040A02060702" pitchFamily="82" charset="0"/>
              </a:rPr>
              <a:t>Analyze and visualize the dataset</a:t>
            </a:r>
            <a:br>
              <a:rPr lang="en-US" sz="3300" b="0" i="0">
                <a:solidFill>
                  <a:srgbClr val="444444"/>
                </a:solidFill>
                <a:effectLst/>
                <a:latin typeface="Algerian" panose="04020705040A02060702" pitchFamily="82" charset="0"/>
              </a:rPr>
            </a:br>
            <a:endParaRPr lang="en-IN" sz="3300">
              <a:latin typeface="Algerian" panose="04020705040A02060702" pitchFamily="82" charset="0"/>
            </a:endParaRPr>
          </a:p>
        </p:txBody>
      </p:sp>
      <p:sp>
        <p:nvSpPr>
          <p:cNvPr id="4" name="Content Placeholder 3">
            <a:extLst>
              <a:ext uri="{FF2B5EF4-FFF2-40B4-BE49-F238E27FC236}">
                <a16:creationId xmlns:a16="http://schemas.microsoft.com/office/drawing/2014/main" id="{FF8B2789-7AB8-528D-FDBD-5A889649C2EC}"/>
              </a:ext>
            </a:extLst>
          </p:cNvPr>
          <p:cNvSpPr>
            <a:spLocks noGrp="1"/>
          </p:cNvSpPr>
          <p:nvPr>
            <p:ph sz="half" idx="2"/>
          </p:nvPr>
        </p:nvSpPr>
        <p:spPr>
          <a:xfrm>
            <a:off x="8174705" y="2563134"/>
            <a:ext cx="3473116" cy="2534653"/>
          </a:xfrm>
        </p:spPr>
        <p:txBody>
          <a:bodyPr>
            <a:normAutofit/>
          </a:bodyPr>
          <a:lstStyle/>
          <a:p>
            <a:pPr marL="0" indent="0">
              <a:buNone/>
            </a:pPr>
            <a:r>
              <a:rPr lang="en-US" b="0" i="0">
                <a:solidFill>
                  <a:srgbClr val="444444"/>
                </a:solidFill>
                <a:effectLst/>
                <a:latin typeface="Georgia" panose="02040502050405020303" pitchFamily="18" charset="0"/>
              </a:rPr>
              <a:t>From this description, we can see all the descriptions about the data, like average length and width, minimum value, maximum value, the 25%, 50%, and 75% distribution value, etc.</a:t>
            </a:r>
            <a:endParaRPr lang="en-IN"/>
          </a:p>
        </p:txBody>
      </p:sp>
      <p:pic>
        <p:nvPicPr>
          <p:cNvPr id="5" name="Picture 4">
            <a:extLst>
              <a:ext uri="{FF2B5EF4-FFF2-40B4-BE49-F238E27FC236}">
                <a16:creationId xmlns:a16="http://schemas.microsoft.com/office/drawing/2014/main" id="{795BE8F7-E1AD-DE4A-734E-5EACF6CEF29C}"/>
              </a:ext>
            </a:extLst>
          </p:cNvPr>
          <p:cNvPicPr>
            <a:picLocks noChangeAspect="1"/>
          </p:cNvPicPr>
          <p:nvPr/>
        </p:nvPicPr>
        <p:blipFill rotWithShape="1">
          <a:blip r:embed="rId2"/>
          <a:srcRect r="8993"/>
          <a:stretch/>
        </p:blipFill>
        <p:spPr>
          <a:xfrm>
            <a:off x="544180" y="1798628"/>
            <a:ext cx="7338580" cy="3848100"/>
          </a:xfrm>
          <a:prstGeom prst="rect">
            <a:avLst/>
          </a:prstGeom>
        </p:spPr>
      </p:pic>
    </p:spTree>
    <p:extLst>
      <p:ext uri="{BB962C8B-B14F-4D97-AF65-F5344CB8AC3E}">
        <p14:creationId xmlns:p14="http://schemas.microsoft.com/office/powerpoint/2010/main" val="2772787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CAC46-87FC-4883-86CC-2F7031523BF0}"/>
              </a:ext>
            </a:extLst>
          </p:cNvPr>
          <p:cNvSpPr>
            <a:spLocks noGrp="1"/>
          </p:cNvSpPr>
          <p:nvPr>
            <p:ph type="ctrTitle" idx="4294967295"/>
          </p:nvPr>
        </p:nvSpPr>
        <p:spPr>
          <a:xfrm>
            <a:off x="638761" y="1358283"/>
            <a:ext cx="5726528" cy="4226541"/>
          </a:xfrm>
        </p:spPr>
        <p:txBody>
          <a:bodyPr>
            <a:normAutofit/>
          </a:bodyPr>
          <a:lstStyle/>
          <a:p>
            <a:pPr algn="ctr"/>
            <a:br>
              <a:rPr lang="en-US" sz="2800">
                <a:solidFill>
                  <a:schemeClr val="tx1"/>
                </a:solidFill>
                <a:latin typeface="Algerian" panose="04020705040A02060702" pitchFamily="82" charset="0"/>
                <a:ea typeface="Dancing Script"/>
                <a:cs typeface="Dancing Script"/>
                <a:sym typeface="Dancing Script"/>
              </a:rPr>
            </a:br>
            <a:r>
              <a:rPr lang="en-US" sz="3000">
                <a:effectLst/>
                <a:latin typeface="Algerian" panose="04020705040A02060702" pitchFamily="82" charset="0"/>
                <a:ea typeface="Calibri" panose="020F0502020204030204" pitchFamily="34" charset="0"/>
                <a:cs typeface="Times New Roman" panose="02020603050405020304" pitchFamily="18" charset="0"/>
              </a:rPr>
              <a:t>IRIS FLOWER CLASSIFICATION IN DATA SCIENCE</a:t>
            </a:r>
            <a:br>
              <a:rPr lang="en-IN" sz="2800">
                <a:effectLst/>
                <a:latin typeface="Algerian" panose="04020705040A02060702" pitchFamily="82" charset="0"/>
                <a:ea typeface="Calibri" panose="020F0502020204030204" pitchFamily="34" charset="0"/>
                <a:cs typeface="Times New Roman" panose="02020603050405020304" pitchFamily="18" charset="0"/>
              </a:rPr>
            </a:br>
            <a:endParaRPr lang="en-IN" sz="2800">
              <a:solidFill>
                <a:schemeClr val="tx1"/>
              </a:solidFill>
              <a:latin typeface="Algerian" panose="04020705040A02060702" pitchFamily="82" charset="0"/>
            </a:endParaRPr>
          </a:p>
        </p:txBody>
      </p:sp>
      <p:sp>
        <p:nvSpPr>
          <p:cNvPr id="3" name="Subtitle 2">
            <a:extLst>
              <a:ext uri="{FF2B5EF4-FFF2-40B4-BE49-F238E27FC236}">
                <a16:creationId xmlns:a16="http://schemas.microsoft.com/office/drawing/2014/main" id="{C98097AE-321F-47A5-AC60-28907D75C8C8}"/>
              </a:ext>
            </a:extLst>
          </p:cNvPr>
          <p:cNvSpPr>
            <a:spLocks noGrp="1"/>
          </p:cNvSpPr>
          <p:nvPr>
            <p:ph type="subTitle" idx="4294967295"/>
          </p:nvPr>
        </p:nvSpPr>
        <p:spPr>
          <a:xfrm>
            <a:off x="2343705" y="4670425"/>
            <a:ext cx="1313896" cy="914400"/>
          </a:xfrm>
        </p:spPr>
        <p:txBody>
          <a:bodyPr/>
          <a:lstStyle/>
          <a:p>
            <a:pPr marL="0" indent="0">
              <a:buNone/>
            </a:pPr>
            <a:r>
              <a:rPr lang="en-IN">
                <a:solidFill>
                  <a:schemeClr val="tx1"/>
                </a:solidFill>
              </a:rPr>
              <a:t> </a:t>
            </a:r>
          </a:p>
        </p:txBody>
      </p:sp>
      <p:pic>
        <p:nvPicPr>
          <p:cNvPr id="5" name="Picture 4">
            <a:extLst>
              <a:ext uri="{FF2B5EF4-FFF2-40B4-BE49-F238E27FC236}">
                <a16:creationId xmlns:a16="http://schemas.microsoft.com/office/drawing/2014/main" id="{3B6FD5EF-A1AD-6D0E-B9FE-8824672C0379}"/>
              </a:ext>
            </a:extLst>
          </p:cNvPr>
          <p:cNvPicPr>
            <a:picLocks noChangeAspect="1"/>
          </p:cNvPicPr>
          <p:nvPr/>
        </p:nvPicPr>
        <p:blipFill>
          <a:blip r:embed="rId2"/>
          <a:srcRect/>
          <a:stretch/>
        </p:blipFill>
        <p:spPr>
          <a:xfrm>
            <a:off x="6699397" y="1273175"/>
            <a:ext cx="4781392" cy="4417411"/>
          </a:xfrm>
          <a:prstGeom prst="rect">
            <a:avLst/>
          </a:prstGeom>
        </p:spPr>
      </p:pic>
    </p:spTree>
    <p:extLst>
      <p:ext uri="{BB962C8B-B14F-4D97-AF65-F5344CB8AC3E}">
        <p14:creationId xmlns:p14="http://schemas.microsoft.com/office/powerpoint/2010/main" val="1864091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493EE-DD03-3693-A0AA-9BE5F76A49F2}"/>
              </a:ext>
            </a:extLst>
          </p:cNvPr>
          <p:cNvSpPr>
            <a:spLocks noGrp="1"/>
          </p:cNvSpPr>
          <p:nvPr>
            <p:ph type="title"/>
          </p:nvPr>
        </p:nvSpPr>
        <p:spPr>
          <a:xfrm>
            <a:off x="8719190" y="697596"/>
            <a:ext cx="3472810" cy="1151416"/>
          </a:xfrm>
        </p:spPr>
        <p:txBody>
          <a:bodyPr>
            <a:noAutofit/>
          </a:bodyPr>
          <a:lstStyle/>
          <a:p>
            <a:r>
              <a:rPr lang="en-IN" sz="4000">
                <a:latin typeface="Algerian" panose="04020705040A02060702" pitchFamily="82" charset="0"/>
                <a:cs typeface="Times New Roman" panose="02020603050405020304" pitchFamily="18" charset="0"/>
              </a:rPr>
              <a:t>VISUALIZE THE DATASET</a:t>
            </a:r>
            <a:endParaRPr lang="en-IN" sz="4000"/>
          </a:p>
        </p:txBody>
      </p:sp>
      <p:pic>
        <p:nvPicPr>
          <p:cNvPr id="8" name="Picture 7">
            <a:extLst>
              <a:ext uri="{FF2B5EF4-FFF2-40B4-BE49-F238E27FC236}">
                <a16:creationId xmlns:a16="http://schemas.microsoft.com/office/drawing/2014/main" id="{F445627E-1AD4-00E1-78A3-5A6207162B4C}"/>
              </a:ext>
            </a:extLst>
          </p:cNvPr>
          <p:cNvPicPr>
            <a:picLocks noChangeAspect="1"/>
          </p:cNvPicPr>
          <p:nvPr/>
        </p:nvPicPr>
        <p:blipFill>
          <a:blip r:embed="rId2"/>
          <a:stretch>
            <a:fillRect/>
          </a:stretch>
        </p:blipFill>
        <p:spPr>
          <a:xfrm>
            <a:off x="417445" y="435137"/>
            <a:ext cx="8174761" cy="5987726"/>
          </a:xfrm>
          <a:prstGeom prst="rect">
            <a:avLst/>
          </a:prstGeom>
        </p:spPr>
      </p:pic>
      <p:sp>
        <p:nvSpPr>
          <p:cNvPr id="11" name="TextBox 10">
            <a:extLst>
              <a:ext uri="{FF2B5EF4-FFF2-40B4-BE49-F238E27FC236}">
                <a16:creationId xmlns:a16="http://schemas.microsoft.com/office/drawing/2014/main" id="{4D01AEDE-9A7E-0D93-092F-892861D1A207}"/>
              </a:ext>
            </a:extLst>
          </p:cNvPr>
          <p:cNvSpPr txBox="1"/>
          <p:nvPr/>
        </p:nvSpPr>
        <p:spPr>
          <a:xfrm>
            <a:off x="8815754" y="2467085"/>
            <a:ext cx="2958801" cy="3693319"/>
          </a:xfrm>
          <a:prstGeom prst="rect">
            <a:avLst/>
          </a:prstGeom>
          <a:noFill/>
        </p:spPr>
        <p:txBody>
          <a:bodyPr wrap="square" rtlCol="0">
            <a:spAutoFit/>
          </a:bodyPr>
          <a:lstStyle/>
          <a:p>
            <a:pPr fontAlgn="base">
              <a:buFont typeface="Arial" panose="020B0604020202020204" pitchFamily="34" charset="0"/>
              <a:buChar char="•"/>
            </a:pPr>
            <a:r>
              <a:rPr lang="en-US" b="0" i="0" dirty="0">
                <a:solidFill>
                  <a:srgbClr val="444444"/>
                </a:solidFill>
                <a:effectLst/>
                <a:latin typeface="Georgia" panose="02040502050405020303" pitchFamily="18" charset="0"/>
              </a:rPr>
              <a:t>To visualize the whole dataset we used the seaborn pair plot method. It plots the whole dataset’s information.</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From this visualization, we can tell that iris-</a:t>
            </a:r>
            <a:r>
              <a:rPr lang="en-US" b="0" i="0" dirty="0" err="1">
                <a:solidFill>
                  <a:srgbClr val="444444"/>
                </a:solidFill>
                <a:effectLst/>
                <a:latin typeface="Georgia" panose="02040502050405020303" pitchFamily="18" charset="0"/>
              </a:rPr>
              <a:t>setosa</a:t>
            </a:r>
            <a:r>
              <a:rPr lang="en-US" b="0" i="0" dirty="0">
                <a:solidFill>
                  <a:srgbClr val="444444"/>
                </a:solidFill>
                <a:effectLst/>
                <a:latin typeface="Georgia" panose="02040502050405020303" pitchFamily="18" charset="0"/>
              </a:rPr>
              <a:t> is well separated from the other two flowers.</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And iris virginica is the longest flower and iris </a:t>
            </a:r>
            <a:r>
              <a:rPr lang="en-US" b="0" i="0" dirty="0" err="1">
                <a:solidFill>
                  <a:srgbClr val="444444"/>
                </a:solidFill>
                <a:effectLst/>
                <a:latin typeface="Georgia" panose="02040502050405020303" pitchFamily="18" charset="0"/>
              </a:rPr>
              <a:t>setosa</a:t>
            </a:r>
            <a:r>
              <a:rPr lang="en-US" b="0" i="0" dirty="0">
                <a:solidFill>
                  <a:srgbClr val="444444"/>
                </a:solidFill>
                <a:effectLst/>
                <a:latin typeface="Georgia" panose="02040502050405020303" pitchFamily="18" charset="0"/>
              </a:rPr>
              <a:t> is the shortest.</a:t>
            </a:r>
          </a:p>
          <a:p>
            <a:endParaRPr lang="en-IN" dirty="0"/>
          </a:p>
        </p:txBody>
      </p:sp>
    </p:spTree>
    <p:extLst>
      <p:ext uri="{BB962C8B-B14F-4D97-AF65-F5344CB8AC3E}">
        <p14:creationId xmlns:p14="http://schemas.microsoft.com/office/powerpoint/2010/main" val="184335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8D92C-A312-42E7-BE08-1E00432AFF31}"/>
              </a:ext>
            </a:extLst>
          </p:cNvPr>
          <p:cNvSpPr>
            <a:spLocks noGrp="1"/>
          </p:cNvSpPr>
          <p:nvPr>
            <p:ph type="title"/>
          </p:nvPr>
        </p:nvSpPr>
        <p:spPr/>
        <p:txBody>
          <a:bodyPr/>
          <a:lstStyle/>
          <a:p>
            <a:r>
              <a:rPr lang="en-US">
                <a:latin typeface="Algerian" panose="04020705040A02060702" pitchFamily="82" charset="0"/>
              </a:rPr>
              <a:t>CONCLUSION</a:t>
            </a:r>
            <a:endParaRPr lang="en-IN">
              <a:latin typeface="Algerian" panose="04020705040A02060702" pitchFamily="82" charset="0"/>
            </a:endParaRPr>
          </a:p>
        </p:txBody>
      </p:sp>
      <p:sp>
        <p:nvSpPr>
          <p:cNvPr id="3" name="Content Placeholder 2">
            <a:extLst>
              <a:ext uri="{FF2B5EF4-FFF2-40B4-BE49-F238E27FC236}">
                <a16:creationId xmlns:a16="http://schemas.microsoft.com/office/drawing/2014/main" id="{52A5A9EC-B9FA-4885-AA07-DF9CEBBD59FA}"/>
              </a:ext>
            </a:extLst>
          </p:cNvPr>
          <p:cNvSpPr>
            <a:spLocks noGrp="1"/>
          </p:cNvSpPr>
          <p:nvPr>
            <p:ph idx="1"/>
          </p:nvPr>
        </p:nvSpPr>
        <p:spPr/>
        <p:txBody>
          <a:bodyPr>
            <a:normAutofit/>
          </a:bodyPr>
          <a:lstStyle/>
          <a:p>
            <a:pPr marL="0" indent="0" algn="l">
              <a:buNone/>
            </a:pPr>
            <a:r>
              <a:rPr lang="en-US" sz="1800">
                <a:effectLst/>
                <a:latin typeface="Times New Roman" panose="02020603050405020304" pitchFamily="18" charset="0"/>
                <a:ea typeface="Calibri" panose="020F0502020204030204" pitchFamily="34" charset="0"/>
              </a:rPr>
              <a:t>We can easily distinguish Setosa. Due to a lack of data, it is hard to distinguish between Virginica and Versicolor. In this project, we learned to train our own supervised machine learning model using Iris Flower Classification Project. Through this project, we learned about machine learning, data analysis, data visualization, model creation, etc.</a:t>
            </a:r>
            <a:endParaRPr 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8559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76FB2D-79B1-46D5-A820-AA7CB29025A5}"/>
              </a:ext>
            </a:extLst>
          </p:cNvPr>
          <p:cNvSpPr txBox="1"/>
          <p:nvPr/>
        </p:nvSpPr>
        <p:spPr>
          <a:xfrm>
            <a:off x="1234707" y="815546"/>
            <a:ext cx="7620000" cy="923330"/>
          </a:xfrm>
          <a:prstGeom prst="rect">
            <a:avLst/>
          </a:prstGeom>
          <a:noFill/>
        </p:spPr>
        <p:txBody>
          <a:bodyPr wrap="square" rtlCol="0">
            <a:spAutoFit/>
          </a:bodyPr>
          <a:lstStyle/>
          <a:p>
            <a:r>
              <a:rPr lang="en-US" sz="5400">
                <a:latin typeface="Algerian" panose="04020705040A02060702" pitchFamily="82" charset="0"/>
                <a:ea typeface="Times New Roman"/>
                <a:cs typeface="Times New Roman"/>
                <a:sym typeface="Times New Roman"/>
              </a:rPr>
              <a:t>REFERENCE</a:t>
            </a:r>
            <a:endParaRPr lang="en-IN" sz="5400"/>
          </a:p>
        </p:txBody>
      </p:sp>
      <p:sp>
        <p:nvSpPr>
          <p:cNvPr id="7" name="TextBox 6">
            <a:extLst>
              <a:ext uri="{FF2B5EF4-FFF2-40B4-BE49-F238E27FC236}">
                <a16:creationId xmlns:a16="http://schemas.microsoft.com/office/drawing/2014/main" id="{525B6E00-0EEA-0D4A-BD62-DBDE488ADD33}"/>
              </a:ext>
            </a:extLst>
          </p:cNvPr>
          <p:cNvSpPr txBox="1"/>
          <p:nvPr/>
        </p:nvSpPr>
        <p:spPr>
          <a:xfrm>
            <a:off x="1234707" y="2377862"/>
            <a:ext cx="8231653" cy="2763449"/>
          </a:xfrm>
          <a:prstGeom prst="rect">
            <a:avLst/>
          </a:prstGeom>
          <a:noFill/>
        </p:spPr>
        <p:txBody>
          <a:bodyPr wrap="square">
            <a:spAutoFit/>
          </a:bodyPr>
          <a:lstStyle/>
          <a:p>
            <a:pPr lvl="0">
              <a:lnSpc>
                <a:spcPct val="115000"/>
              </a:lnSpc>
            </a:pPr>
            <a:r>
              <a:rPr lang="en-IN" sz="1800" u="sng">
                <a:effectLst/>
                <a:latin typeface="Cambria" panose="02040503050406030204" pitchFamily="18" charset="0"/>
                <a:ea typeface="Calibri" panose="020F0502020204030204" pitchFamily="34" charset="0"/>
                <a:cs typeface="Mangal" panose="02040503050203030202" pitchFamily="18" charset="0"/>
                <a:hlinkClick r:id="rId2">
                  <a:extLst>
                    <a:ext uri="{A12FA001-AC4F-418D-AE19-62706E023703}">
                      <ahyp:hlinkClr xmlns:ahyp="http://schemas.microsoft.com/office/drawing/2018/hyperlinkcolor" val="tx"/>
                    </a:ext>
                  </a:extLst>
                </a:hlinkClick>
              </a:rPr>
              <a:t>www.google.com</a:t>
            </a:r>
            <a:endParaRPr lang="en-IN" sz="1800" u="sng">
              <a:effectLst/>
              <a:latin typeface="Calibri" panose="020F0502020204030204" pitchFamily="34" charset="0"/>
              <a:ea typeface="Calibri" panose="020F0502020204030204" pitchFamily="34" charset="0"/>
              <a:cs typeface="Mangal" panose="02040503050203030202" pitchFamily="18" charset="0"/>
            </a:endParaRPr>
          </a:p>
          <a:p>
            <a:pPr lvl="0">
              <a:lnSpc>
                <a:spcPct val="115000"/>
              </a:lnSpc>
            </a:pPr>
            <a:r>
              <a:rPr lang="en-IN" sz="1800" u="sng">
                <a:effectLst/>
                <a:latin typeface="Cambria" panose="02040503050406030204" pitchFamily="18" charset="0"/>
                <a:ea typeface="Calibri" panose="020F0502020204030204" pitchFamily="34" charset="0"/>
                <a:cs typeface="Mangal" panose="02040503050203030202" pitchFamily="18" charset="0"/>
                <a:hlinkClick r:id="rId3">
                  <a:extLst>
                    <a:ext uri="{A12FA001-AC4F-418D-AE19-62706E023703}">
                      <ahyp:hlinkClr xmlns:ahyp="http://schemas.microsoft.com/office/drawing/2018/hyperlinkcolor" val="tx"/>
                    </a:ext>
                  </a:extLst>
                </a:hlinkClick>
              </a:rPr>
              <a:t>www.youtube.com</a:t>
            </a:r>
            <a:endParaRPr lang="en-IN" sz="1800" u="sng">
              <a:effectLst/>
              <a:latin typeface="Cambria" panose="02040503050406030204" pitchFamily="18" charset="0"/>
              <a:ea typeface="Calibri" panose="020F0502020204030204" pitchFamily="34" charset="0"/>
              <a:cs typeface="Mangal" panose="02040503050203030202" pitchFamily="18" charset="0"/>
            </a:endParaRPr>
          </a:p>
          <a:p>
            <a:pPr lvl="0">
              <a:lnSpc>
                <a:spcPct val="115000"/>
              </a:lnSpc>
            </a:pPr>
            <a:r>
              <a:rPr lang="en-US" sz="1800" u="sng">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https://seaborn.pydata.org/generated/seaborn.pairplot.html</a:t>
            </a:r>
            <a:endParaRPr lang="en-IN" sz="1800" u="sng">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1800" u="sng">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https://seaborn.pydata.org/generated/seaborn.FaceGrid.html</a:t>
            </a:r>
            <a:endParaRPr lang="en-IN" sz="1800" u="sng">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1800" u="sng">
                <a:effectLst/>
                <a:latin typeface="Times New Roman" panose="02020603050405020304" pitchFamily="18"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https://www.kaggle.com/arshid/iris-flower-dataset</a:t>
            </a:r>
            <a:endParaRPr lang="en-IN" sz="1800" u="sng">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800" u="sng">
                <a:effectLst/>
                <a:latin typeface="Times New Roman" panose="02020603050405020304" pitchFamily="18" charset="0"/>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https://www.datacamp.com/community/tutorial/machine-learni</a:t>
            </a:r>
            <a:r>
              <a:rPr lang="en-US" sz="1800" u="sng">
                <a:effectLst/>
                <a:latin typeface="Times New Roman" panose="02020603050405020304" pitchFamily="18" charset="0"/>
                <a:ea typeface="Calibri" panose="020F0502020204030204" pitchFamily="34" charset="0"/>
                <a:cs typeface="Times New Roman" panose="02020603050405020304" pitchFamily="18" charset="0"/>
              </a:rPr>
              <a:t>ng-in-r</a:t>
            </a:r>
            <a:endParaRPr lang="en-IN" sz="1800" u="sng">
              <a:effectLst/>
              <a:latin typeface="Calibri" panose="020F0502020204030204" pitchFamily="34" charset="0"/>
              <a:ea typeface="Calibri" panose="020F0502020204030204" pitchFamily="34" charset="0"/>
              <a:cs typeface="Times New Roman" panose="02020603050405020304" pitchFamily="18" charset="0"/>
            </a:endParaRPr>
          </a:p>
          <a:p>
            <a:pPr marL="90170">
              <a:lnSpc>
                <a:spcPct val="115000"/>
              </a:lnSpc>
              <a:spcAft>
                <a:spcPts val="1000"/>
              </a:spcAft>
            </a:pPr>
            <a:r>
              <a:rPr lang="en-IN" sz="1800" u="sng">
                <a:effectLst/>
                <a:latin typeface="Cambria" panose="02040503050406030204" pitchFamily="18" charset="0"/>
                <a:ea typeface="Calibri" panose="020F0502020204030204" pitchFamily="34" charset="0"/>
                <a:cs typeface="Mangal" panose="02040503050203030202" pitchFamily="18" charset="0"/>
              </a:rPr>
              <a:t> </a:t>
            </a:r>
            <a:endParaRPr lang="en-IN" sz="1800" u="sng">
              <a:effectLst/>
              <a:latin typeface="Calibri" panose="020F0502020204030204" pitchFamily="34" charset="0"/>
              <a:ea typeface="Calibri" panose="020F0502020204030204" pitchFamily="34" charset="0"/>
              <a:cs typeface="Mangal" panose="02040503050203030202" pitchFamily="18" charset="0"/>
            </a:endParaRPr>
          </a:p>
          <a:p>
            <a:endParaRPr lang="en-US" u="sng"/>
          </a:p>
        </p:txBody>
      </p:sp>
    </p:spTree>
    <p:extLst>
      <p:ext uri="{BB962C8B-B14F-4D97-AF65-F5344CB8AC3E}">
        <p14:creationId xmlns:p14="http://schemas.microsoft.com/office/powerpoint/2010/main" val="858629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t="-17000" b="-17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55922E-07A5-495D-8324-13F14EB5E626}"/>
              </a:ext>
            </a:extLst>
          </p:cNvPr>
          <p:cNvSpPr txBox="1"/>
          <p:nvPr/>
        </p:nvSpPr>
        <p:spPr>
          <a:xfrm>
            <a:off x="7539790" y="2921167"/>
            <a:ext cx="4450268" cy="1015663"/>
          </a:xfrm>
          <a:prstGeom prst="rect">
            <a:avLst/>
          </a:prstGeom>
          <a:noFill/>
        </p:spPr>
        <p:txBody>
          <a:bodyPr wrap="square" rtlCol="0">
            <a:spAutoFit/>
          </a:bodyPr>
          <a:lstStyle/>
          <a:p>
            <a:pPr algn="ctr"/>
            <a:r>
              <a:rPr lang="en-US" sz="6000">
                <a:latin typeface="Algerian" panose="04020705040A02060702" pitchFamily="82" charset="0"/>
                <a:ea typeface="Dancing Script"/>
                <a:cs typeface="Dancing Script"/>
                <a:sym typeface="Dancing Script"/>
              </a:rPr>
              <a:t>THANK YOU</a:t>
            </a:r>
            <a:endParaRPr lang="en-IN" sz="6000"/>
          </a:p>
        </p:txBody>
      </p:sp>
      <p:pic>
        <p:nvPicPr>
          <p:cNvPr id="4" name="Picture 3">
            <a:extLst>
              <a:ext uri="{FF2B5EF4-FFF2-40B4-BE49-F238E27FC236}">
                <a16:creationId xmlns:a16="http://schemas.microsoft.com/office/drawing/2014/main" id="{338BF9B2-88DC-A9D4-83A3-FC599041CD32}"/>
              </a:ext>
            </a:extLst>
          </p:cNvPr>
          <p:cNvPicPr>
            <a:picLocks noChangeAspect="1"/>
          </p:cNvPicPr>
          <p:nvPr/>
        </p:nvPicPr>
        <p:blipFill>
          <a:blip r:embed="rId3"/>
          <a:srcRect/>
          <a:stretch/>
        </p:blipFill>
        <p:spPr>
          <a:xfrm>
            <a:off x="412980" y="2112580"/>
            <a:ext cx="7249061" cy="2695904"/>
          </a:xfrm>
          <a:prstGeom prst="rect">
            <a:avLst/>
          </a:prstGeom>
        </p:spPr>
      </p:pic>
    </p:spTree>
    <p:extLst>
      <p:ext uri="{BB962C8B-B14F-4D97-AF65-F5344CB8AC3E}">
        <p14:creationId xmlns:p14="http://schemas.microsoft.com/office/powerpoint/2010/main" val="376035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8CC77-1FCE-489A-93CE-9169BB5035E2}"/>
              </a:ext>
            </a:extLst>
          </p:cNvPr>
          <p:cNvSpPr>
            <a:spLocks noGrp="1"/>
          </p:cNvSpPr>
          <p:nvPr>
            <p:ph type="ctrTitle" idx="4294967295"/>
          </p:nvPr>
        </p:nvSpPr>
        <p:spPr>
          <a:xfrm>
            <a:off x="1227438" y="647658"/>
            <a:ext cx="7972425" cy="1390650"/>
          </a:xfrm>
        </p:spPr>
        <p:txBody>
          <a:bodyPr>
            <a:normAutofit/>
          </a:bodyPr>
          <a:lstStyle/>
          <a:p>
            <a:r>
              <a:rPr lang="en-US" sz="5400">
                <a:solidFill>
                  <a:schemeClr val="tx1"/>
                </a:solidFill>
                <a:latin typeface="Algerian" panose="04020705040A02060702" pitchFamily="82" charset="0"/>
                <a:ea typeface="Algerian"/>
                <a:cs typeface="Algerian"/>
                <a:sym typeface="Algerian"/>
              </a:rPr>
              <a:t>INDEX</a:t>
            </a:r>
            <a:endParaRPr lang="en-IN" sz="5400">
              <a:solidFill>
                <a:schemeClr val="tx1"/>
              </a:solidFill>
            </a:endParaRPr>
          </a:p>
        </p:txBody>
      </p:sp>
      <p:sp>
        <p:nvSpPr>
          <p:cNvPr id="3" name="Subtitle 2">
            <a:extLst>
              <a:ext uri="{FF2B5EF4-FFF2-40B4-BE49-F238E27FC236}">
                <a16:creationId xmlns:a16="http://schemas.microsoft.com/office/drawing/2014/main" id="{9494270F-5F0A-4F13-B6DF-EEA5BB6711AE}"/>
              </a:ext>
            </a:extLst>
          </p:cNvPr>
          <p:cNvSpPr>
            <a:spLocks noGrp="1"/>
          </p:cNvSpPr>
          <p:nvPr>
            <p:ph type="subTitle" idx="4294967295"/>
          </p:nvPr>
        </p:nvSpPr>
        <p:spPr>
          <a:xfrm>
            <a:off x="1227438" y="2137162"/>
            <a:ext cx="7446963" cy="3503612"/>
          </a:xfrm>
        </p:spPr>
        <p:txBody>
          <a:bodyPr>
            <a:normAutofit fontScale="70000" lnSpcReduction="20000"/>
          </a:bodyPr>
          <a:lstStyle/>
          <a:p>
            <a:pPr marL="0" indent="-129540">
              <a:lnSpc>
                <a:spcPct val="90000"/>
              </a:lnSpc>
              <a:spcBef>
                <a:spcPts val="1000"/>
              </a:spcBef>
              <a:buClr>
                <a:schemeClr val="dk1"/>
              </a:buClr>
              <a:buSzPct val="100000"/>
              <a:buFont typeface="Noto Sans Symbols"/>
              <a:buChar char="⮚"/>
            </a:pPr>
            <a:r>
              <a:rPr lang="en-US" sz="2400" dirty="0">
                <a:solidFill>
                  <a:schemeClr val="tx1"/>
                </a:solidFill>
                <a:latin typeface="Calibri" panose="020F0502020204030204" pitchFamily="34" charset="0"/>
                <a:cs typeface="Calibri" panose="020F0502020204030204" pitchFamily="34" charset="0"/>
              </a:rPr>
              <a:t>INTRODUCTION</a:t>
            </a:r>
          </a:p>
          <a:p>
            <a:pPr marL="0" indent="-129540">
              <a:lnSpc>
                <a:spcPct val="90000"/>
              </a:lnSpc>
              <a:spcBef>
                <a:spcPts val="1000"/>
              </a:spcBef>
              <a:buClr>
                <a:schemeClr val="dk1"/>
              </a:buClr>
              <a:buSzPct val="100000"/>
              <a:buFont typeface="Noto Sans Symbols"/>
              <a:buChar char="⮚"/>
            </a:pPr>
            <a:r>
              <a:rPr lang="en-US" sz="2400" dirty="0">
                <a:solidFill>
                  <a:schemeClr val="tx1"/>
                </a:solidFill>
                <a:latin typeface="Calibri" panose="020F0502020204030204" pitchFamily="34" charset="0"/>
                <a:cs typeface="Calibri" panose="020F0502020204030204" pitchFamily="34" charset="0"/>
              </a:rPr>
              <a:t>REQUIRENMENT SPECIFICATION</a:t>
            </a:r>
          </a:p>
          <a:p>
            <a:pPr marL="0" indent="-129540">
              <a:lnSpc>
                <a:spcPct val="90000"/>
              </a:lnSpc>
              <a:spcBef>
                <a:spcPts val="1000"/>
              </a:spcBef>
              <a:buClr>
                <a:schemeClr val="dk1"/>
              </a:buClr>
              <a:buSzPct val="100000"/>
              <a:buFont typeface="Noto Sans Symbols"/>
              <a:buChar char="⮚"/>
            </a:pPr>
            <a:r>
              <a:rPr lang="en-US" sz="2400" dirty="0">
                <a:solidFill>
                  <a:schemeClr val="tx1"/>
                </a:solidFill>
                <a:latin typeface="Calibri" panose="020F0502020204030204" pitchFamily="34" charset="0"/>
                <a:cs typeface="Calibri" panose="020F0502020204030204" pitchFamily="34" charset="0"/>
              </a:rPr>
              <a:t>CONTENT IN PROJECT</a:t>
            </a:r>
          </a:p>
          <a:p>
            <a:pPr marL="0" lvl="0" indent="-129540" algn="l" rtl="0">
              <a:lnSpc>
                <a:spcPct val="90000"/>
              </a:lnSpc>
              <a:spcBef>
                <a:spcPts val="1000"/>
              </a:spcBef>
              <a:spcAft>
                <a:spcPts val="0"/>
              </a:spcAft>
              <a:buClr>
                <a:schemeClr val="dk1"/>
              </a:buClr>
              <a:buSzPct val="100000"/>
              <a:buFont typeface="Noto Sans Symbols"/>
              <a:buChar char="⮚"/>
            </a:pPr>
            <a:r>
              <a:rPr lang="en-US" sz="2400" dirty="0">
                <a:solidFill>
                  <a:schemeClr val="tx1"/>
                </a:solidFill>
                <a:latin typeface="Calibri" panose="020F0502020204030204" pitchFamily="34" charset="0"/>
                <a:cs typeface="Calibri" panose="020F0502020204030204" pitchFamily="34" charset="0"/>
              </a:rPr>
              <a:t>OBJECTIVE</a:t>
            </a:r>
          </a:p>
          <a:p>
            <a:pPr marL="0" lvl="0" indent="-129540" algn="l" rtl="0">
              <a:lnSpc>
                <a:spcPct val="90000"/>
              </a:lnSpc>
              <a:spcBef>
                <a:spcPts val="1000"/>
              </a:spcBef>
              <a:spcAft>
                <a:spcPts val="0"/>
              </a:spcAft>
              <a:buClr>
                <a:schemeClr val="dk1"/>
              </a:buClr>
              <a:buSzPct val="100000"/>
              <a:buFont typeface="Noto Sans Symbols"/>
              <a:buChar char="⮚"/>
            </a:pPr>
            <a:r>
              <a:rPr lang="en-US" sz="2400" dirty="0">
                <a:solidFill>
                  <a:schemeClr val="tx1"/>
                </a:solidFill>
                <a:latin typeface="Calibri" panose="020F0502020204030204" pitchFamily="34" charset="0"/>
                <a:cs typeface="Calibri" panose="020F0502020204030204" pitchFamily="34" charset="0"/>
              </a:rPr>
              <a:t>PURPOSE</a:t>
            </a:r>
          </a:p>
          <a:p>
            <a:pPr marL="0" lvl="0" indent="-129540" algn="l" rtl="0">
              <a:lnSpc>
                <a:spcPct val="90000"/>
              </a:lnSpc>
              <a:spcBef>
                <a:spcPts val="1000"/>
              </a:spcBef>
              <a:spcAft>
                <a:spcPts val="0"/>
              </a:spcAft>
              <a:buClr>
                <a:schemeClr val="dk1"/>
              </a:buClr>
              <a:buSzPct val="100000"/>
              <a:buFont typeface="Noto Sans Symbols"/>
              <a:buChar char="⮚"/>
            </a:pPr>
            <a:r>
              <a:rPr lang="en-US" sz="2400" dirty="0">
                <a:solidFill>
                  <a:schemeClr val="tx1"/>
                </a:solidFill>
                <a:latin typeface="Calibri" panose="020F0502020204030204" pitchFamily="34" charset="0"/>
                <a:cs typeface="Calibri" panose="020F0502020204030204" pitchFamily="34" charset="0"/>
              </a:rPr>
              <a:t>SCOPE</a:t>
            </a:r>
          </a:p>
          <a:p>
            <a:pPr marL="0" lvl="0" indent="-129540" algn="l" rtl="0">
              <a:lnSpc>
                <a:spcPct val="90000"/>
              </a:lnSpc>
              <a:spcBef>
                <a:spcPts val="1000"/>
              </a:spcBef>
              <a:spcAft>
                <a:spcPts val="0"/>
              </a:spcAft>
              <a:buClr>
                <a:schemeClr val="dk1"/>
              </a:buClr>
              <a:buSzPct val="100000"/>
              <a:buFont typeface="Noto Sans Symbols"/>
              <a:buChar char="⮚"/>
            </a:pPr>
            <a:r>
              <a:rPr lang="en-US" sz="2400" dirty="0">
                <a:solidFill>
                  <a:schemeClr val="tx1"/>
                </a:solidFill>
                <a:latin typeface="Calibri" panose="020F0502020204030204" pitchFamily="34" charset="0"/>
                <a:cs typeface="Calibri" panose="020F0502020204030204" pitchFamily="34" charset="0"/>
              </a:rPr>
              <a:t>PROCEDURE</a:t>
            </a:r>
          </a:p>
          <a:p>
            <a:pPr marL="0" lvl="0" indent="-129540" algn="l" rtl="0">
              <a:lnSpc>
                <a:spcPct val="90000"/>
              </a:lnSpc>
              <a:spcBef>
                <a:spcPts val="1000"/>
              </a:spcBef>
              <a:spcAft>
                <a:spcPts val="0"/>
              </a:spcAft>
              <a:buClr>
                <a:schemeClr val="dk1"/>
              </a:buClr>
              <a:buSzPct val="100000"/>
              <a:buFont typeface="Noto Sans Symbols"/>
              <a:buChar char="⮚"/>
            </a:pPr>
            <a:r>
              <a:rPr lang="en-US" sz="2400" dirty="0">
                <a:solidFill>
                  <a:schemeClr val="tx1"/>
                </a:solidFill>
                <a:latin typeface="Calibri" panose="020F0502020204030204" pitchFamily="34" charset="0"/>
                <a:cs typeface="Calibri" panose="020F0502020204030204" pitchFamily="34" charset="0"/>
              </a:rPr>
              <a:t>ADVANTAGE</a:t>
            </a:r>
          </a:p>
          <a:p>
            <a:pPr marL="0" lvl="0" indent="-129540" algn="l" rtl="0">
              <a:lnSpc>
                <a:spcPct val="90000"/>
              </a:lnSpc>
              <a:spcBef>
                <a:spcPts val="1000"/>
              </a:spcBef>
              <a:spcAft>
                <a:spcPts val="0"/>
              </a:spcAft>
              <a:buClr>
                <a:schemeClr val="dk1"/>
              </a:buClr>
              <a:buSzPct val="100000"/>
              <a:buFont typeface="Noto Sans Symbols"/>
              <a:buChar char="⮚"/>
            </a:pPr>
            <a:r>
              <a:rPr lang="en-US" sz="2400" dirty="0">
                <a:solidFill>
                  <a:schemeClr val="tx1"/>
                </a:solidFill>
                <a:latin typeface="Calibri" panose="020F0502020204030204" pitchFamily="34" charset="0"/>
                <a:cs typeface="Calibri" panose="020F0502020204030204" pitchFamily="34" charset="0"/>
              </a:rPr>
              <a:t>OUTPUT WITH CODE</a:t>
            </a:r>
          </a:p>
          <a:p>
            <a:pPr marL="0" lvl="0" indent="-129540" algn="l" rtl="0">
              <a:lnSpc>
                <a:spcPct val="90000"/>
              </a:lnSpc>
              <a:spcBef>
                <a:spcPts val="1000"/>
              </a:spcBef>
              <a:spcAft>
                <a:spcPts val="0"/>
              </a:spcAft>
              <a:buClr>
                <a:schemeClr val="dk1"/>
              </a:buClr>
              <a:buSzPct val="100000"/>
              <a:buFont typeface="Noto Sans Symbols"/>
              <a:buChar char="⮚"/>
            </a:pPr>
            <a:r>
              <a:rPr lang="en-US" sz="2400" dirty="0">
                <a:solidFill>
                  <a:schemeClr val="tx1"/>
                </a:solidFill>
                <a:latin typeface="Calibri" panose="020F0502020204030204" pitchFamily="34" charset="0"/>
                <a:cs typeface="Calibri" panose="020F0502020204030204" pitchFamily="34" charset="0"/>
              </a:rPr>
              <a:t>CONCLUSION</a:t>
            </a:r>
          </a:p>
          <a:p>
            <a:pPr marL="0" lvl="0" indent="-129540" algn="l" rtl="0">
              <a:lnSpc>
                <a:spcPct val="90000"/>
              </a:lnSpc>
              <a:spcBef>
                <a:spcPts val="1000"/>
              </a:spcBef>
              <a:spcAft>
                <a:spcPts val="0"/>
              </a:spcAft>
              <a:buClr>
                <a:schemeClr val="dk1"/>
              </a:buClr>
              <a:buSzPct val="100000"/>
              <a:buFont typeface="Noto Sans Symbols"/>
              <a:buChar char="⮚"/>
            </a:pPr>
            <a:r>
              <a:rPr lang="en-US" sz="2400" dirty="0">
                <a:solidFill>
                  <a:schemeClr val="tx1"/>
                </a:solidFill>
                <a:latin typeface="Calibri" panose="020F0502020204030204" pitchFamily="34" charset="0"/>
                <a:cs typeface="Calibri" panose="020F0502020204030204" pitchFamily="34" charset="0"/>
              </a:rPr>
              <a:t>REFERENCES</a:t>
            </a:r>
          </a:p>
          <a:p>
            <a:pPr marL="0" lvl="0" indent="0" algn="l" rtl="0">
              <a:lnSpc>
                <a:spcPct val="90000"/>
              </a:lnSpc>
              <a:spcBef>
                <a:spcPts val="1000"/>
              </a:spcBef>
              <a:spcAft>
                <a:spcPts val="0"/>
              </a:spcAft>
              <a:buClr>
                <a:schemeClr val="dk1"/>
              </a:buClr>
              <a:buSzPct val="100000"/>
              <a:buNone/>
            </a:pPr>
            <a:endParaRPr 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64493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953996-D424-4A79-89B2-199E6249524C}"/>
              </a:ext>
            </a:extLst>
          </p:cNvPr>
          <p:cNvSpPr txBox="1"/>
          <p:nvPr/>
        </p:nvSpPr>
        <p:spPr>
          <a:xfrm>
            <a:off x="833478" y="719181"/>
            <a:ext cx="6160448" cy="848926"/>
          </a:xfrm>
          <a:prstGeom prst="rect">
            <a:avLst/>
          </a:prstGeom>
          <a:noFill/>
        </p:spPr>
        <p:txBody>
          <a:bodyPr wrap="square" rtlCol="0">
            <a:spAutoFit/>
          </a:bodyPr>
          <a:lstStyle/>
          <a:p>
            <a:r>
              <a:rPr lang="en-US" sz="4800" dirty="0">
                <a:latin typeface="Algerian" panose="04020705040A02060702" pitchFamily="82" charset="0"/>
                <a:ea typeface="Times New Roman"/>
                <a:cs typeface="Times New Roman"/>
                <a:sym typeface="Times New Roman"/>
              </a:rPr>
              <a:t>Introduction</a:t>
            </a:r>
            <a:endParaRPr lang="en-IN" sz="4800" dirty="0"/>
          </a:p>
        </p:txBody>
      </p:sp>
      <p:sp>
        <p:nvSpPr>
          <p:cNvPr id="5" name="TextBox 4">
            <a:extLst>
              <a:ext uri="{FF2B5EF4-FFF2-40B4-BE49-F238E27FC236}">
                <a16:creationId xmlns:a16="http://schemas.microsoft.com/office/drawing/2014/main" id="{37B16447-0312-853E-B8F5-41E0A1A5397B}"/>
              </a:ext>
            </a:extLst>
          </p:cNvPr>
          <p:cNvSpPr txBox="1"/>
          <p:nvPr/>
        </p:nvSpPr>
        <p:spPr>
          <a:xfrm>
            <a:off x="833479" y="1884783"/>
            <a:ext cx="10559200" cy="3833935"/>
          </a:xfrm>
          <a:prstGeom prst="rect">
            <a:avLst/>
          </a:prstGeom>
          <a:noFill/>
        </p:spPr>
        <p:txBody>
          <a:bodyPr wrap="square">
            <a:spAutoFit/>
          </a:bodyPr>
          <a:lstStyle/>
          <a:p>
            <a:pPr algn="just">
              <a:lnSpc>
                <a:spcPct val="107000"/>
              </a:lnSpc>
              <a:spcAft>
                <a:spcPts val="800"/>
              </a:spcAft>
            </a:pPr>
            <a:r>
              <a:rPr lang="en-IN" sz="18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The Iris </a:t>
            </a:r>
            <a:r>
              <a:rPr lang="en-IN" dirty="0">
                <a:solidFill>
                  <a:srgbClr val="0F0F0F"/>
                </a:solidFill>
                <a:latin typeface="Times New Roman" panose="02020603050405020304" pitchFamily="18" charset="0"/>
                <a:ea typeface="Calibri" panose="020F0502020204030204" pitchFamily="34" charset="0"/>
                <a:cs typeface="Times New Roman" panose="02020603050405020304" pitchFamily="18" charset="0"/>
              </a:rPr>
              <a:t>C</a:t>
            </a:r>
            <a:r>
              <a:rPr lang="en-IN" sz="18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lassification in data science is end to end machine learning project or data science project for iris flower classification.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aim of the iris flower classification is to predict flowers based on their specific features and separate different species and to identify them. It contains five columns namely – Petal Length, Petal Width, Sepal Length, Sepal Width and Species Type. All these lengths were in centimetres. And dependent feature, which will be the output for the model, is species. It contains the name of the species to which that particular flower with those measurements belongs.  Iris is a flowering plant, the researchers have measured various features of the different iris flowers and recorded them digitally. </a:t>
            </a:r>
          </a:p>
          <a:p>
            <a:pPr algn="just">
              <a:lnSpc>
                <a:spcPct val="107000"/>
              </a:lnSpc>
              <a:spcAft>
                <a:spcPts val="800"/>
              </a:spcAft>
            </a:pPr>
            <a:r>
              <a:rPr lang="tr-TR" sz="1800" dirty="0">
                <a:latin typeface="Times New Roman" panose="02020603050405020304" pitchFamily="18" charset="0"/>
                <a:cs typeface="Times New Roman" panose="02020603050405020304" pitchFamily="18" charset="0"/>
              </a:rPr>
              <a:t>The </a:t>
            </a:r>
            <a:r>
              <a:rPr lang="tr-TR" sz="1800" i="1" dirty="0">
                <a:latin typeface="Times New Roman" panose="02020603050405020304" pitchFamily="18" charset="0"/>
                <a:cs typeface="Times New Roman" panose="02020603050405020304" pitchFamily="18" charset="0"/>
              </a:rPr>
              <a:t>Iris</a:t>
            </a:r>
            <a:r>
              <a:rPr lang="tr-TR" sz="1800" dirty="0">
                <a:latin typeface="Times New Roman" panose="02020603050405020304" pitchFamily="18" charset="0"/>
                <a:cs typeface="Times New Roman" panose="02020603050405020304" pitchFamily="18" charset="0"/>
              </a:rPr>
              <a:t> flower data set or Fisher's </a:t>
            </a:r>
            <a:r>
              <a:rPr lang="tr-TR" sz="1800" i="1" dirty="0">
                <a:latin typeface="Times New Roman" panose="02020603050405020304" pitchFamily="18" charset="0"/>
                <a:cs typeface="Times New Roman" panose="02020603050405020304" pitchFamily="18" charset="0"/>
              </a:rPr>
              <a:t>Iris</a:t>
            </a:r>
            <a:r>
              <a:rPr lang="tr-TR" sz="1800" dirty="0">
                <a:latin typeface="Times New Roman" panose="02020603050405020304" pitchFamily="18" charset="0"/>
                <a:cs typeface="Times New Roman" panose="02020603050405020304" pitchFamily="18" charset="0"/>
              </a:rPr>
              <a:t> data set is a multivariate data set introduced by Ronald Fisher in his</a:t>
            </a:r>
            <a:r>
              <a:rPr lang="en-IN" dirty="0">
                <a:latin typeface="Times New Roman" panose="02020603050405020304" pitchFamily="18" charset="0"/>
                <a:cs typeface="Times New Roman" panose="02020603050405020304" pitchFamily="18" charset="0"/>
              </a:rPr>
              <a:t> </a:t>
            </a:r>
            <a:r>
              <a:rPr lang="tr-TR" sz="1800" dirty="0">
                <a:latin typeface="Times New Roman" panose="02020603050405020304" pitchFamily="18" charset="0"/>
                <a:cs typeface="Times New Roman" panose="02020603050405020304" pitchFamily="18" charset="0"/>
              </a:rPr>
              <a:t>1936.</a:t>
            </a:r>
            <a:br>
              <a:rPr lang="en-IN" sz="1800" dirty="0">
                <a:latin typeface="Times New Roman" panose="02020603050405020304" pitchFamily="18" charset="0"/>
                <a:cs typeface="Times New Roman" panose="02020603050405020304" pitchFamily="18" charset="0"/>
              </a:rPr>
            </a:br>
            <a:r>
              <a:rPr lang="tr-TR" sz="1800" dirty="0">
                <a:latin typeface="Times New Roman" panose="02020603050405020304" pitchFamily="18" charset="0"/>
                <a:cs typeface="Times New Roman" panose="02020603050405020304" pitchFamily="18" charset="0"/>
              </a:rPr>
              <a:t>It is sometimes called Anderson's </a:t>
            </a:r>
            <a:r>
              <a:rPr lang="tr-TR" sz="1800" i="1" dirty="0">
                <a:latin typeface="Times New Roman" panose="02020603050405020304" pitchFamily="18" charset="0"/>
                <a:cs typeface="Times New Roman" panose="02020603050405020304" pitchFamily="18" charset="0"/>
              </a:rPr>
              <a:t>Iris </a:t>
            </a:r>
            <a:r>
              <a:rPr lang="tr-TR" sz="1800" dirty="0">
                <a:latin typeface="Times New Roman" panose="02020603050405020304" pitchFamily="18" charset="0"/>
                <a:cs typeface="Times New Roman" panose="02020603050405020304" pitchFamily="18" charset="0"/>
              </a:rPr>
              <a:t>data set because Edgar Anderson collected the data to quantify the morphologic variation of </a:t>
            </a:r>
            <a:r>
              <a:rPr lang="tr-TR" sz="1800" i="1" dirty="0">
                <a:latin typeface="Times New Roman" panose="02020603050405020304" pitchFamily="18" charset="0"/>
                <a:cs typeface="Times New Roman" panose="02020603050405020304" pitchFamily="18" charset="0"/>
              </a:rPr>
              <a:t>Iris</a:t>
            </a:r>
            <a:r>
              <a:rPr lang="tr-TR" sz="1800" dirty="0">
                <a:latin typeface="Times New Roman" panose="02020603050405020304" pitchFamily="18" charset="0"/>
                <a:cs typeface="Times New Roman" panose="02020603050405020304" pitchFamily="18" charset="0"/>
              </a:rPr>
              <a:t> flowers of three related species.</a:t>
            </a:r>
            <a:r>
              <a:rPr lang="en-IN" sz="1800" dirty="0">
                <a:latin typeface="Times New Roman" panose="02020603050405020304" pitchFamily="18" charset="0"/>
                <a:cs typeface="Times New Roman" panose="02020603050405020304" pitchFamily="18" charset="0"/>
              </a:rPr>
              <a:t> </a:t>
            </a:r>
            <a:r>
              <a:rPr lang="tr-TR" sz="1800" dirty="0">
                <a:latin typeface="Times New Roman" panose="02020603050405020304" pitchFamily="18" charset="0"/>
                <a:cs typeface="Times New Roman" panose="02020603050405020304" pitchFamily="18" charset="0"/>
              </a:rPr>
              <a:t>The use of this data set in cluster analysis ıs however uncommon, since the data set only contains two clusters with rather obvious separation. </a:t>
            </a:r>
            <a:endParaRPr lang="en-IN" sz="1800" dirty="0">
              <a:latin typeface="Times New Roman" panose="02020603050405020304" pitchFamily="18" charset="0"/>
              <a:cs typeface="Times New Roman" panose="02020603050405020304" pitchFamily="18" charset="0"/>
            </a:endParaRPr>
          </a:p>
          <a:p>
            <a:pPr algn="just">
              <a:lnSpc>
                <a:spcPct val="107000"/>
              </a:lnSpc>
              <a:spcAft>
                <a:spcPts val="8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8574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F1A3-36CC-4673-F15B-1DD5BD97C1C8}"/>
              </a:ext>
            </a:extLst>
          </p:cNvPr>
          <p:cNvSpPr>
            <a:spLocks noGrp="1"/>
          </p:cNvSpPr>
          <p:nvPr>
            <p:ph type="title"/>
          </p:nvPr>
        </p:nvSpPr>
        <p:spPr/>
        <p:txBody>
          <a:bodyPr/>
          <a:lstStyle/>
          <a:p>
            <a:r>
              <a:rPr lang="en-IN"/>
              <a:t> </a:t>
            </a:r>
          </a:p>
        </p:txBody>
      </p:sp>
      <p:sp>
        <p:nvSpPr>
          <p:cNvPr id="3" name="Content Placeholder 2">
            <a:extLst>
              <a:ext uri="{FF2B5EF4-FFF2-40B4-BE49-F238E27FC236}">
                <a16:creationId xmlns:a16="http://schemas.microsoft.com/office/drawing/2014/main" id="{8BB8E6F0-3BE8-706A-83B8-5648A3A94B46}"/>
              </a:ext>
            </a:extLst>
          </p:cNvPr>
          <p:cNvSpPr>
            <a:spLocks noGrp="1"/>
          </p:cNvSpPr>
          <p:nvPr>
            <p:ph idx="1"/>
          </p:nvPr>
        </p:nvSpPr>
        <p:spPr>
          <a:xfrm>
            <a:off x="1066800" y="3653417"/>
            <a:ext cx="10058400" cy="2561989"/>
          </a:xfrm>
        </p:spPr>
        <p:txBody>
          <a:bodyPr/>
          <a:lstStyle/>
          <a:p>
            <a:r>
              <a:rPr lang="tr-TR" sz="1800" dirty="0">
                <a:latin typeface="Times New Roman" panose="02020603050405020304" pitchFamily="18" charset="0"/>
                <a:cs typeface="Times New Roman" panose="02020603050405020304" pitchFamily="18" charset="0"/>
              </a:rPr>
              <a:t>One of the clusters contains </a:t>
            </a:r>
            <a:r>
              <a:rPr lang="tr-TR" sz="1800" i="1" dirty="0">
                <a:latin typeface="Times New Roman" panose="02020603050405020304" pitchFamily="18" charset="0"/>
                <a:cs typeface="Times New Roman" panose="02020603050405020304" pitchFamily="18" charset="0"/>
              </a:rPr>
              <a:t>Iris setosa</a:t>
            </a:r>
            <a:r>
              <a:rPr lang="tr-TR" sz="1800" dirty="0">
                <a:latin typeface="Times New Roman" panose="02020603050405020304" pitchFamily="18" charset="0"/>
                <a:cs typeface="Times New Roman" panose="02020603050405020304" pitchFamily="18" charset="0"/>
              </a:rPr>
              <a:t>, while the other cluster contains both </a:t>
            </a:r>
            <a:r>
              <a:rPr lang="tr-TR" sz="1800" i="1" dirty="0">
                <a:latin typeface="Times New Roman" panose="02020603050405020304" pitchFamily="18" charset="0"/>
                <a:cs typeface="Times New Roman" panose="02020603050405020304" pitchFamily="18" charset="0"/>
              </a:rPr>
              <a:t>Iris virginica</a:t>
            </a:r>
            <a:r>
              <a:rPr lang="tr-TR" sz="1800" dirty="0">
                <a:latin typeface="Times New Roman" panose="02020603050405020304" pitchFamily="18" charset="0"/>
                <a:cs typeface="Times New Roman" panose="02020603050405020304" pitchFamily="18" charset="0"/>
              </a:rPr>
              <a:t> and </a:t>
            </a:r>
            <a:r>
              <a:rPr lang="tr-TR" sz="1800" i="1" dirty="0">
                <a:latin typeface="Times New Roman" panose="02020603050405020304" pitchFamily="18" charset="0"/>
                <a:cs typeface="Times New Roman" panose="02020603050405020304" pitchFamily="18" charset="0"/>
              </a:rPr>
              <a:t>Iris versicolor</a:t>
            </a:r>
            <a:r>
              <a:rPr lang="tr-TR" sz="1800" dirty="0">
                <a:latin typeface="Times New Roman" panose="02020603050405020304" pitchFamily="18" charset="0"/>
                <a:cs typeface="Times New Roman" panose="02020603050405020304" pitchFamily="18" charset="0"/>
              </a:rPr>
              <a:t> and is not separable without the species information Fisher used. </a:t>
            </a:r>
            <a:br>
              <a:rPr lang="en-IN"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It is multivariate(more than 2 dependent variable) data set Study of three related Iris flowers species. Data set contain 50 sample of each species(Iris-</a:t>
            </a:r>
            <a:r>
              <a:rPr lang="en-US" sz="1800" dirty="0" err="1">
                <a:latin typeface="Times New Roman" panose="02020603050405020304" pitchFamily="18" charset="0"/>
                <a:cs typeface="Times New Roman" panose="02020603050405020304" pitchFamily="18" charset="0"/>
              </a:rPr>
              <a:t>Setosa</a:t>
            </a:r>
            <a:r>
              <a:rPr lang="en-US" sz="1800" dirty="0">
                <a:latin typeface="Times New Roman" panose="02020603050405020304" pitchFamily="18" charset="0"/>
                <a:cs typeface="Times New Roman" panose="02020603050405020304" pitchFamily="18" charset="0"/>
              </a:rPr>
              <a:t>, Iris-Virginica, Iris-Versicolor)</a:t>
            </a:r>
            <a:br>
              <a:rPr lang="en-IN" sz="1800"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B9E5E81-AE48-77B0-AB1B-A94A0A711000}"/>
              </a:ext>
            </a:extLst>
          </p:cNvPr>
          <p:cNvPicPr>
            <a:picLocks noChangeAspect="1"/>
          </p:cNvPicPr>
          <p:nvPr/>
        </p:nvPicPr>
        <p:blipFill>
          <a:blip r:embed="rId2"/>
          <a:stretch>
            <a:fillRect/>
          </a:stretch>
        </p:blipFill>
        <p:spPr>
          <a:xfrm>
            <a:off x="2659286" y="864998"/>
            <a:ext cx="6139204" cy="2298391"/>
          </a:xfrm>
          <a:prstGeom prst="rect">
            <a:avLst/>
          </a:prstGeom>
        </p:spPr>
      </p:pic>
    </p:spTree>
    <p:extLst>
      <p:ext uri="{BB962C8B-B14F-4D97-AF65-F5344CB8AC3E}">
        <p14:creationId xmlns:p14="http://schemas.microsoft.com/office/powerpoint/2010/main" val="1557251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CF9D5-89A6-406E-9FB7-B28296927F82}"/>
              </a:ext>
            </a:extLst>
          </p:cNvPr>
          <p:cNvSpPr>
            <a:spLocks noGrp="1"/>
          </p:cNvSpPr>
          <p:nvPr>
            <p:ph type="ctrTitle" idx="4294967295"/>
          </p:nvPr>
        </p:nvSpPr>
        <p:spPr>
          <a:xfrm>
            <a:off x="724930" y="415111"/>
            <a:ext cx="9777413" cy="1657350"/>
          </a:xfrm>
        </p:spPr>
        <p:txBody>
          <a:bodyPr>
            <a:normAutofit/>
          </a:bodyPr>
          <a:lstStyle/>
          <a:p>
            <a:r>
              <a:rPr lang="en-US" sz="4800" i="0" u="none" strike="noStrike">
                <a:solidFill>
                  <a:srgbClr val="000000"/>
                </a:solidFill>
                <a:latin typeface="Algerian" panose="04020705040A02060702" pitchFamily="82" charset="0"/>
                <a:ea typeface="Times New Roman"/>
                <a:cs typeface="Times New Roman"/>
                <a:sym typeface="Times New Roman"/>
              </a:rPr>
              <a:t>REQUIREMENT SPECIFICATIONS</a:t>
            </a:r>
            <a:endParaRPr lang="en-IN" sz="4800"/>
          </a:p>
        </p:txBody>
      </p:sp>
      <p:sp>
        <p:nvSpPr>
          <p:cNvPr id="3" name="Subtitle 2">
            <a:extLst>
              <a:ext uri="{FF2B5EF4-FFF2-40B4-BE49-F238E27FC236}">
                <a16:creationId xmlns:a16="http://schemas.microsoft.com/office/drawing/2014/main" id="{536FF972-7EDC-4C59-9B1F-6EAC894B2C24}"/>
              </a:ext>
            </a:extLst>
          </p:cNvPr>
          <p:cNvSpPr>
            <a:spLocks noGrp="1"/>
          </p:cNvSpPr>
          <p:nvPr>
            <p:ph type="subTitle" idx="4294967295"/>
          </p:nvPr>
        </p:nvSpPr>
        <p:spPr>
          <a:xfrm>
            <a:off x="864973" y="2366062"/>
            <a:ext cx="7716838" cy="3157538"/>
          </a:xfrm>
        </p:spPr>
        <p:txBody>
          <a:bodyPr>
            <a:normAutofit/>
          </a:bodyPr>
          <a:lstStyle/>
          <a:p>
            <a:pPr marL="0" lvl="0" indent="0" algn="l" rtl="0">
              <a:lnSpc>
                <a:spcPct val="90000"/>
              </a:lnSpc>
              <a:spcBef>
                <a:spcPts val="0"/>
              </a:spcBef>
              <a:spcAft>
                <a:spcPts val="0"/>
              </a:spcAft>
              <a:buClr>
                <a:schemeClr val="dk1"/>
              </a:buClr>
              <a:buSzPts val="2800"/>
              <a:buNone/>
            </a:pPr>
            <a:r>
              <a:rPr lang="en-US" sz="2400" b="1">
                <a:solidFill>
                  <a:schemeClr val="tx1"/>
                </a:solidFill>
                <a:latin typeface="Times New Roman" panose="02020603050405020304" pitchFamily="18" charset="0"/>
                <a:ea typeface="Times New Roman"/>
                <a:cs typeface="Times New Roman" panose="02020603050405020304" pitchFamily="18" charset="0"/>
                <a:sym typeface="Times New Roman"/>
              </a:rPr>
              <a:t>Hardware Requirement:</a:t>
            </a:r>
            <a:endParaRPr lang="en-US" sz="2400">
              <a:solidFill>
                <a:schemeClr val="tx1"/>
              </a:solidFill>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ts val="2800"/>
              <a:buNone/>
            </a:pPr>
            <a:endParaRPr lang="en-US" sz="2400" b="1">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90000"/>
              </a:lnSpc>
              <a:spcBef>
                <a:spcPts val="1000"/>
              </a:spcBef>
              <a:spcAft>
                <a:spcPts val="0"/>
              </a:spcAft>
              <a:buClr>
                <a:schemeClr val="dk1"/>
              </a:buClr>
              <a:buSzPts val="2800"/>
              <a:buNone/>
            </a:pPr>
            <a:r>
              <a:rPr lang="en-US" sz="2400">
                <a:solidFill>
                  <a:schemeClr val="tx1"/>
                </a:solidFill>
                <a:latin typeface="Times New Roman" panose="02020603050405020304" pitchFamily="18" charset="0"/>
                <a:cs typeface="Times New Roman" panose="02020603050405020304" pitchFamily="18" charset="0"/>
              </a:rPr>
              <a:t>Processor Brand : Intel</a:t>
            </a:r>
          </a:p>
          <a:p>
            <a:pPr marL="0" lvl="0" indent="0" algn="l" rtl="0">
              <a:lnSpc>
                <a:spcPct val="90000"/>
              </a:lnSpc>
              <a:spcBef>
                <a:spcPts val="1000"/>
              </a:spcBef>
              <a:spcAft>
                <a:spcPts val="0"/>
              </a:spcAft>
              <a:buClr>
                <a:schemeClr val="dk1"/>
              </a:buClr>
              <a:buSzPts val="2800"/>
              <a:buNone/>
            </a:pPr>
            <a:r>
              <a:rPr lang="en-US" sz="2400">
                <a:solidFill>
                  <a:schemeClr val="tx1"/>
                </a:solidFill>
                <a:latin typeface="Times New Roman" panose="02020603050405020304" pitchFamily="18" charset="0"/>
                <a:cs typeface="Times New Roman" panose="02020603050405020304" pitchFamily="18" charset="0"/>
              </a:rPr>
              <a:t>Processor Type : Core i5</a:t>
            </a:r>
          </a:p>
          <a:p>
            <a:pPr marL="0" lvl="0" indent="0" algn="l" rtl="0">
              <a:lnSpc>
                <a:spcPct val="90000"/>
              </a:lnSpc>
              <a:spcBef>
                <a:spcPts val="1000"/>
              </a:spcBef>
              <a:spcAft>
                <a:spcPts val="0"/>
              </a:spcAft>
              <a:buClr>
                <a:schemeClr val="dk1"/>
              </a:buClr>
              <a:buSzPts val="2800"/>
              <a:buNone/>
            </a:pPr>
            <a:r>
              <a:rPr lang="en-US" sz="2400">
                <a:solidFill>
                  <a:schemeClr val="tx1"/>
                </a:solidFill>
                <a:latin typeface="Times New Roman" panose="02020603050405020304" pitchFamily="18" charset="0"/>
                <a:cs typeface="Times New Roman" panose="02020603050405020304" pitchFamily="18" charset="0"/>
              </a:rPr>
              <a:t>Processor Speed : 2.40GHz</a:t>
            </a:r>
          </a:p>
          <a:p>
            <a:pPr marL="0" lvl="0" indent="0" algn="l" rtl="0">
              <a:lnSpc>
                <a:spcPct val="90000"/>
              </a:lnSpc>
              <a:spcBef>
                <a:spcPts val="1000"/>
              </a:spcBef>
              <a:spcAft>
                <a:spcPts val="0"/>
              </a:spcAft>
              <a:buClr>
                <a:schemeClr val="dk1"/>
              </a:buClr>
              <a:buSzPts val="2800"/>
              <a:buNone/>
            </a:pPr>
            <a:r>
              <a:rPr lang="en-US" sz="2400">
                <a:solidFill>
                  <a:schemeClr val="tx1"/>
                </a:solidFill>
                <a:latin typeface="Times New Roman" panose="02020603050405020304" pitchFamily="18" charset="0"/>
                <a:cs typeface="Times New Roman" panose="02020603050405020304" pitchFamily="18" charset="0"/>
              </a:rPr>
              <a:t>Ram Size :  8.00 GB</a:t>
            </a:r>
          </a:p>
          <a:p>
            <a:endParaRPr lang="en-IN" sz="2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0030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CC6FD7-1282-402F-95E5-19AF221693C4}"/>
              </a:ext>
            </a:extLst>
          </p:cNvPr>
          <p:cNvSpPr txBox="1"/>
          <p:nvPr/>
        </p:nvSpPr>
        <p:spPr>
          <a:xfrm>
            <a:off x="1060618" y="1229711"/>
            <a:ext cx="8247530" cy="830997"/>
          </a:xfrm>
          <a:prstGeom prst="rect">
            <a:avLst/>
          </a:prstGeom>
          <a:noFill/>
        </p:spPr>
        <p:txBody>
          <a:bodyPr wrap="square" rtlCol="0">
            <a:spAutoFit/>
          </a:bodyPr>
          <a:lstStyle/>
          <a:p>
            <a:r>
              <a:rPr lang="en-US" sz="4800">
                <a:latin typeface="Algerian" panose="04020705040A02060702" pitchFamily="82" charset="0"/>
                <a:ea typeface="Times New Roman"/>
                <a:cs typeface="Times New Roman"/>
                <a:sym typeface="Times New Roman"/>
              </a:rPr>
              <a:t>Software Requirement</a:t>
            </a:r>
          </a:p>
        </p:txBody>
      </p:sp>
      <p:sp>
        <p:nvSpPr>
          <p:cNvPr id="3" name="TextBox 2">
            <a:extLst>
              <a:ext uri="{FF2B5EF4-FFF2-40B4-BE49-F238E27FC236}">
                <a16:creationId xmlns:a16="http://schemas.microsoft.com/office/drawing/2014/main" id="{720B52B5-7812-45F1-B21D-954121BA4CD6}"/>
              </a:ext>
            </a:extLst>
          </p:cNvPr>
          <p:cNvSpPr txBox="1"/>
          <p:nvPr/>
        </p:nvSpPr>
        <p:spPr>
          <a:xfrm>
            <a:off x="950259" y="2304076"/>
            <a:ext cx="8588189" cy="2139047"/>
          </a:xfrm>
          <a:prstGeom prst="rect">
            <a:avLst/>
          </a:prstGeom>
          <a:noFill/>
        </p:spPr>
        <p:txBody>
          <a:bodyPr wrap="square" rtlCol="0">
            <a:spAutoFit/>
          </a:bodyPr>
          <a:lstStyle/>
          <a:p>
            <a:pPr marL="0" lvl="0" indent="0" algn="l" rtl="0">
              <a:lnSpc>
                <a:spcPct val="90000"/>
              </a:lnSpc>
              <a:spcBef>
                <a:spcPts val="0"/>
              </a:spcBef>
              <a:spcAft>
                <a:spcPts val="0"/>
              </a:spcAft>
              <a:buClr>
                <a:srgbClr val="000000"/>
              </a:buClr>
              <a:buSzPts val="2800"/>
              <a:buNone/>
            </a:pPr>
            <a:endParaRPr lang="en-US" sz="2400" b="0" i="0" u="none" strike="noStrike">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90000"/>
              </a:lnSpc>
              <a:spcBef>
                <a:spcPts val="0"/>
              </a:spcBef>
              <a:spcAft>
                <a:spcPts val="0"/>
              </a:spcAft>
              <a:buClr>
                <a:srgbClr val="000000"/>
              </a:buClr>
              <a:buSzPts val="2800"/>
              <a:buNone/>
            </a:pPr>
            <a:r>
              <a:rPr lang="en-US" sz="2400" b="0" i="0" u="none" strike="noStrike">
                <a:solidFill>
                  <a:srgbClr val="000000"/>
                </a:solidFill>
                <a:latin typeface="Times New Roman" panose="02020603050405020304" pitchFamily="18" charset="0"/>
                <a:ea typeface="Times New Roman"/>
                <a:cs typeface="Times New Roman" panose="02020603050405020304" pitchFamily="18" charset="0"/>
                <a:sym typeface="Times New Roman"/>
              </a:rPr>
              <a:t>Operating system : Windows 10</a:t>
            </a:r>
            <a:endParaRPr lang="en-US" sz="240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rgbClr val="000000"/>
              </a:buClr>
              <a:buSzPts val="2800"/>
              <a:buNone/>
            </a:pPr>
            <a:r>
              <a:rPr lang="en-US" sz="2400">
                <a:solidFill>
                  <a:srgbClr val="000000"/>
                </a:solidFill>
                <a:latin typeface="Times New Roman" panose="02020603050405020304" pitchFamily="18" charset="0"/>
                <a:ea typeface="Times New Roman"/>
                <a:cs typeface="Times New Roman" panose="02020603050405020304" pitchFamily="18" charset="0"/>
                <a:sym typeface="Times New Roman"/>
              </a:rPr>
              <a:t>Application Server : Anaconda</a:t>
            </a:r>
          </a:p>
          <a:p>
            <a:pPr marL="0" lvl="0" indent="0" algn="l" rtl="0">
              <a:lnSpc>
                <a:spcPct val="90000"/>
              </a:lnSpc>
              <a:spcBef>
                <a:spcPts val="1000"/>
              </a:spcBef>
              <a:spcAft>
                <a:spcPts val="0"/>
              </a:spcAft>
              <a:buClr>
                <a:srgbClr val="000000"/>
              </a:buClr>
              <a:buSzPts val="2800"/>
              <a:buNone/>
            </a:pPr>
            <a:r>
              <a:rPr lang="en-US" sz="2400" b="0" i="0" u="none" strike="noStrike">
                <a:solidFill>
                  <a:srgbClr val="000000"/>
                </a:solidFill>
                <a:latin typeface="Times New Roman" panose="02020603050405020304" pitchFamily="18" charset="0"/>
                <a:ea typeface="Times New Roman"/>
                <a:cs typeface="Times New Roman" panose="02020603050405020304" pitchFamily="18" charset="0"/>
                <a:sym typeface="Times New Roman"/>
              </a:rPr>
              <a:t>Language used : Python</a:t>
            </a:r>
            <a:endParaRPr lang="en-US" sz="2400">
              <a:solidFill>
                <a:srgbClr val="000000"/>
              </a:solidFill>
              <a:latin typeface="Times New Roman" panose="02020603050405020304" pitchFamily="18" charset="0"/>
              <a:cs typeface="Times New Roman" panose="02020603050405020304" pitchFamily="18" charset="0"/>
              <a:sym typeface="Times New Roman"/>
            </a:endParaRPr>
          </a:p>
          <a:p>
            <a:pPr marL="0" lvl="0" indent="0" algn="l" rtl="0">
              <a:lnSpc>
                <a:spcPct val="90000"/>
              </a:lnSpc>
              <a:spcBef>
                <a:spcPts val="1000"/>
              </a:spcBef>
              <a:spcAft>
                <a:spcPts val="0"/>
              </a:spcAft>
              <a:buClr>
                <a:srgbClr val="000000"/>
              </a:buClr>
              <a:buSzPts val="2800"/>
              <a:buNone/>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9356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2B13-8D57-4C0E-A9F4-A52A9AECDDDE}"/>
              </a:ext>
            </a:extLst>
          </p:cNvPr>
          <p:cNvSpPr>
            <a:spLocks noGrp="1"/>
          </p:cNvSpPr>
          <p:nvPr>
            <p:ph type="title"/>
          </p:nvPr>
        </p:nvSpPr>
        <p:spPr/>
        <p:txBody>
          <a:bodyPr/>
          <a:lstStyle/>
          <a:p>
            <a:r>
              <a:rPr lang="en-IN">
                <a:latin typeface="Algerian" panose="04020705040A02060702" pitchFamily="82" charset="0"/>
              </a:rPr>
              <a:t>CONTENT</a:t>
            </a:r>
          </a:p>
        </p:txBody>
      </p:sp>
      <p:sp>
        <p:nvSpPr>
          <p:cNvPr id="3" name="Content Placeholder 2">
            <a:extLst>
              <a:ext uri="{FF2B5EF4-FFF2-40B4-BE49-F238E27FC236}">
                <a16:creationId xmlns:a16="http://schemas.microsoft.com/office/drawing/2014/main" id="{50B4EDC8-7224-480C-97C4-A262BF06F214}"/>
              </a:ext>
            </a:extLst>
          </p:cNvPr>
          <p:cNvSpPr>
            <a:spLocks noGrp="1"/>
          </p:cNvSpPr>
          <p:nvPr>
            <p:ph idx="1"/>
          </p:nvPr>
        </p:nvSpPr>
        <p:spPr/>
        <p:txBody>
          <a:bodyPr>
            <a:normAutofit/>
          </a:bodyPr>
          <a:lstStyle/>
          <a:p>
            <a:pPr marL="0" indent="0" algn="l">
              <a:buNone/>
            </a:pPr>
            <a:r>
              <a:rPr lang="en-US" sz="2000" b="0" i="0">
                <a:solidFill>
                  <a:srgbClr val="000000"/>
                </a:solidFill>
                <a:effectLst/>
                <a:latin typeface="Helvetica Neue"/>
              </a:rPr>
              <a:t>The four features of these 3 types of flowers</a:t>
            </a:r>
            <a:br>
              <a:rPr lang="en-US" sz="2000" b="0" i="0">
                <a:solidFill>
                  <a:srgbClr val="000000"/>
                </a:solidFill>
                <a:effectLst/>
                <a:latin typeface="Helvetica Neue"/>
              </a:rPr>
            </a:br>
            <a:r>
              <a:rPr lang="en-US" sz="2000" b="0" i="0">
                <a:solidFill>
                  <a:srgbClr val="000000"/>
                </a:solidFill>
                <a:effectLst/>
                <a:latin typeface="Helvetica Neue"/>
              </a:rPr>
              <a:t>(Iris setosa, Iris versicolor, Iris virginica) are:</a:t>
            </a:r>
            <a:br>
              <a:rPr lang="en-US" sz="2000" b="0" i="0">
                <a:solidFill>
                  <a:srgbClr val="000000"/>
                </a:solidFill>
                <a:effectLst/>
                <a:latin typeface="Helvetica Neue"/>
              </a:rPr>
            </a:br>
            <a:endParaRPr lang="en-US" sz="2000" b="0" i="0">
              <a:solidFill>
                <a:srgbClr val="000000"/>
              </a:solidFill>
              <a:effectLst/>
              <a:latin typeface="Helvetica Neue"/>
            </a:endParaRPr>
          </a:p>
          <a:p>
            <a:pPr marL="0" indent="0" algn="l">
              <a:buNone/>
            </a:pPr>
            <a:r>
              <a:rPr lang="en-US" sz="2000" b="0" i="0">
                <a:solidFill>
                  <a:srgbClr val="000000"/>
                </a:solidFill>
                <a:effectLst/>
                <a:latin typeface="Helvetica Neue"/>
              </a:rPr>
              <a:t>1)Sepal Length</a:t>
            </a:r>
            <a:br>
              <a:rPr lang="en-US" sz="2000" b="0" i="0">
                <a:solidFill>
                  <a:srgbClr val="000000"/>
                </a:solidFill>
                <a:effectLst/>
                <a:latin typeface="Helvetica Neue"/>
              </a:rPr>
            </a:br>
            <a:r>
              <a:rPr lang="en-US" sz="2000" b="0" i="0">
                <a:solidFill>
                  <a:srgbClr val="000000"/>
                </a:solidFill>
                <a:effectLst/>
                <a:latin typeface="Helvetica Neue"/>
              </a:rPr>
              <a:t>2)Sepal Width</a:t>
            </a:r>
            <a:br>
              <a:rPr lang="en-US" sz="2000" b="0" i="0">
                <a:solidFill>
                  <a:srgbClr val="000000"/>
                </a:solidFill>
                <a:effectLst/>
                <a:latin typeface="Helvetica Neue"/>
              </a:rPr>
            </a:br>
            <a:r>
              <a:rPr lang="en-US" sz="2000" b="0" i="0">
                <a:solidFill>
                  <a:srgbClr val="000000"/>
                </a:solidFill>
                <a:effectLst/>
                <a:latin typeface="Helvetica Neue"/>
              </a:rPr>
              <a:t>3)Petal Length</a:t>
            </a:r>
            <a:br>
              <a:rPr lang="en-US" sz="2000" b="0" i="0">
                <a:solidFill>
                  <a:srgbClr val="000000"/>
                </a:solidFill>
                <a:effectLst/>
                <a:latin typeface="Helvetica Neue"/>
              </a:rPr>
            </a:br>
            <a:r>
              <a:rPr lang="en-US" sz="2000" b="0" i="0">
                <a:solidFill>
                  <a:srgbClr val="000000"/>
                </a:solidFill>
                <a:effectLst/>
                <a:latin typeface="Helvetica Neue"/>
              </a:rPr>
              <a:t>4)petal Width</a:t>
            </a:r>
            <a:br>
              <a:rPr lang="en-US" sz="2000" b="0" i="0">
                <a:solidFill>
                  <a:srgbClr val="000000"/>
                </a:solidFill>
                <a:effectLst/>
                <a:latin typeface="Helvetica Neue"/>
              </a:rPr>
            </a:br>
            <a:endParaRPr lang="en-US" sz="2000" b="0" i="0">
              <a:solidFill>
                <a:srgbClr val="000000"/>
              </a:solidFill>
              <a:effectLst/>
              <a:latin typeface="Helvetica Neue"/>
            </a:endParaRPr>
          </a:p>
          <a:p>
            <a:pPr marL="0" indent="0" algn="l">
              <a:buNone/>
            </a:pPr>
            <a:r>
              <a:rPr lang="en-US" sz="2000" b="0" i="0">
                <a:solidFill>
                  <a:srgbClr val="000000"/>
                </a:solidFill>
                <a:effectLst/>
                <a:latin typeface="Helvetica Neue"/>
              </a:rPr>
              <a:t>We will classify the given flower by using this Four Features</a:t>
            </a:r>
          </a:p>
        </p:txBody>
      </p:sp>
    </p:spTree>
    <p:extLst>
      <p:ext uri="{BB962C8B-B14F-4D97-AF65-F5344CB8AC3E}">
        <p14:creationId xmlns:p14="http://schemas.microsoft.com/office/powerpoint/2010/main" val="3725805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E8D3F5-2A0E-4376-A4A7-7ECC6B8661CE}"/>
              </a:ext>
            </a:extLst>
          </p:cNvPr>
          <p:cNvSpPr txBox="1"/>
          <p:nvPr/>
        </p:nvSpPr>
        <p:spPr>
          <a:xfrm>
            <a:off x="1122825" y="1015393"/>
            <a:ext cx="5955957" cy="830997"/>
          </a:xfrm>
          <a:prstGeom prst="rect">
            <a:avLst/>
          </a:prstGeom>
          <a:noFill/>
        </p:spPr>
        <p:txBody>
          <a:bodyPr wrap="square" rtlCol="0">
            <a:spAutoFit/>
          </a:bodyPr>
          <a:lstStyle/>
          <a:p>
            <a:r>
              <a:rPr lang="en-US" sz="4800">
                <a:latin typeface="Algerian" panose="04020705040A02060702" pitchFamily="82" charset="0"/>
                <a:ea typeface="Times New Roman"/>
                <a:cs typeface="Times New Roman"/>
                <a:sym typeface="Times New Roman"/>
              </a:rPr>
              <a:t>Objective</a:t>
            </a:r>
            <a:endParaRPr lang="en-IN" sz="4800"/>
          </a:p>
        </p:txBody>
      </p:sp>
      <p:sp>
        <p:nvSpPr>
          <p:cNvPr id="3" name="TextBox 2">
            <a:extLst>
              <a:ext uri="{FF2B5EF4-FFF2-40B4-BE49-F238E27FC236}">
                <a16:creationId xmlns:a16="http://schemas.microsoft.com/office/drawing/2014/main" id="{730D8D85-47D0-4650-9A6F-A431836ACC11}"/>
              </a:ext>
            </a:extLst>
          </p:cNvPr>
          <p:cNvSpPr txBox="1"/>
          <p:nvPr/>
        </p:nvSpPr>
        <p:spPr>
          <a:xfrm>
            <a:off x="1122825" y="2233414"/>
            <a:ext cx="9786551" cy="2152256"/>
          </a:xfrm>
          <a:prstGeom prst="rect">
            <a:avLst/>
          </a:prstGeom>
          <a:noFill/>
        </p:spPr>
        <p:txBody>
          <a:bodyPr wrap="square" rtlCol="0">
            <a:spAutoFit/>
          </a:bodyPr>
          <a:lstStyle/>
          <a:p>
            <a:pPr algn="just">
              <a:lnSpc>
                <a:spcPct val="107000"/>
              </a:lnSpc>
              <a:spcAft>
                <a:spcPts val="800"/>
              </a:spcAft>
            </a:pPr>
            <a:r>
              <a:rPr lang="en-IN" sz="1800">
                <a:effectLst/>
                <a:latin typeface="Times New Roman" panose="02020603050405020304" pitchFamily="18" charset="0"/>
                <a:ea typeface="Calibri" panose="020F0502020204030204" pitchFamily="34" charset="0"/>
                <a:cs typeface="Times New Roman" panose="02020603050405020304" pitchFamily="18" charset="0"/>
              </a:rPr>
              <a:t>The objective of iris classification in data science is to classify the flowers according to their traits. The central goal is to design a model that makes proper classification for new flowers. The iris data set contains fifty instances of each of three species. Iris Flower Classification is a Machine Learning Project. The iris dataset contains three classes of flowers, Versicolor, </a:t>
            </a:r>
            <a:r>
              <a:rPr lang="en-IN" sz="1800" err="1">
                <a:effectLst/>
                <a:latin typeface="Times New Roman" panose="02020603050405020304" pitchFamily="18" charset="0"/>
                <a:ea typeface="Calibri" panose="020F0502020204030204" pitchFamily="34" charset="0"/>
                <a:cs typeface="Times New Roman" panose="02020603050405020304" pitchFamily="18" charset="0"/>
              </a:rPr>
              <a:t>Setosa</a:t>
            </a:r>
            <a:r>
              <a:rPr lang="en-IN" sz="1800">
                <a:effectLst/>
                <a:latin typeface="Times New Roman" panose="02020603050405020304" pitchFamily="18" charset="0"/>
                <a:ea typeface="Calibri" panose="020F0502020204030204" pitchFamily="34" charset="0"/>
                <a:cs typeface="Times New Roman" panose="02020603050405020304" pitchFamily="18" charset="0"/>
              </a:rPr>
              <a:t>, Virginica, and each class contains 4 features, ‘Sepal Length’, ‘Sepal width’, ‘Petal length’, ‘Petal width’. The aim of the iris flower classification is to predict flowers based on their specific features and separate different species and to identify them.</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860069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spDef>
      <a:spPr/>
      <a:bodyPr/>
      <a:lstStyle/>
      <a:style>
        <a:lnRef idx="2">
          <a:schemeClr val="accent5"/>
        </a:lnRef>
        <a:fillRef idx="1">
          <a:schemeClr val="lt1"/>
        </a:fillRef>
        <a:effectRef idx="0">
          <a:schemeClr val="accent5"/>
        </a:effectRef>
        <a:fontRef idx="minor">
          <a:schemeClr val="dk1"/>
        </a:fontRef>
      </a:style>
    </a:spDef>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448</TotalTime>
  <Words>1268</Words>
  <Application>Microsoft Office PowerPoint</Application>
  <PresentationFormat>Widescreen</PresentationFormat>
  <Paragraphs>83</Paragraphs>
  <Slides>23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Algerian</vt:lpstr>
      <vt:lpstr>Arial</vt:lpstr>
      <vt:lpstr>Calibri</vt:lpstr>
      <vt:lpstr>Cambria</vt:lpstr>
      <vt:lpstr>Century Gothic</vt:lpstr>
      <vt:lpstr>Garamond</vt:lpstr>
      <vt:lpstr>Georgia</vt:lpstr>
      <vt:lpstr>Helvetica Neue</vt:lpstr>
      <vt:lpstr>Noto Sans Symbols</vt:lpstr>
      <vt:lpstr>Times New Roman</vt:lpstr>
      <vt:lpstr>Savon</vt:lpstr>
      <vt:lpstr> Name - Ishwa Roll no – S19CSE022 Branch – CSE  Semester – 7th Sem Submitted to – Ms. Bhawna </vt:lpstr>
      <vt:lpstr> IRIS FLOWER CLASSIFICATION IN DATA SCIENCE </vt:lpstr>
      <vt:lpstr>INDEX</vt:lpstr>
      <vt:lpstr>PowerPoint Presentation</vt:lpstr>
      <vt:lpstr> </vt:lpstr>
      <vt:lpstr>REQUIREMENT SPECIFICATIONS</vt:lpstr>
      <vt:lpstr>PowerPoint Presentation</vt:lpstr>
      <vt:lpstr>CONTENT</vt:lpstr>
      <vt:lpstr>PowerPoint Presentation</vt:lpstr>
      <vt:lpstr>PURPOSE</vt:lpstr>
      <vt:lpstr>SCOPE</vt:lpstr>
      <vt:lpstr>Procedure</vt:lpstr>
      <vt:lpstr>ADVANTAGE</vt:lpstr>
      <vt:lpstr>  </vt:lpstr>
      <vt:lpstr>FINAL EVALUATION</vt:lpstr>
      <vt:lpstr>FINAL EVALUATION</vt:lpstr>
      <vt:lpstr> </vt:lpstr>
      <vt:lpstr>PowerPoint Presentation</vt:lpstr>
      <vt:lpstr>Analyze and visualize the dataset </vt:lpstr>
      <vt:lpstr>VISUALIZE THE DATASET</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 Ishwa Roll no – S19CSE022 Roll no – 19035004026 Branch – CSE  Semester – 6th sem Subject – Project - IV Submitted to – MS. SONU Mam</dc:title>
  <dc:creator>Ishwa Ishwa</dc:creator>
  <cp:lastModifiedBy>Ishwa Ishwa</cp:lastModifiedBy>
  <cp:revision>6</cp:revision>
  <dcterms:created xsi:type="dcterms:W3CDTF">2022-03-22T15:05:52Z</dcterms:created>
  <dcterms:modified xsi:type="dcterms:W3CDTF">2022-12-20T09:11:27Z</dcterms:modified>
</cp:coreProperties>
</file>