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72" r:id="rId7"/>
    <p:sldId id="262" r:id="rId8"/>
    <p:sldId id="263" r:id="rId9"/>
    <p:sldId id="264" r:id="rId10"/>
    <p:sldId id="265" r:id="rId11"/>
    <p:sldId id="266" r:id="rId12"/>
    <p:sldId id="267" r:id="rId13"/>
    <p:sldId id="293" r:id="rId14"/>
    <p:sldId id="268" r:id="rId15"/>
    <p:sldId id="271" r:id="rId16"/>
    <p:sldId id="273" r:id="rId17"/>
    <p:sldId id="274" r:id="rId18"/>
    <p:sldId id="291" r:id="rId19"/>
    <p:sldId id="287" r:id="rId20"/>
    <p:sldId id="288" r:id="rId21"/>
    <p:sldId id="275" r:id="rId22"/>
    <p:sldId id="276" r:id="rId23"/>
    <p:sldId id="277" r:id="rId24"/>
    <p:sldId id="278" r:id="rId25"/>
    <p:sldId id="279" r:id="rId26"/>
    <p:sldId id="280" r:id="rId27"/>
    <p:sldId id="281" r:id="rId28"/>
    <p:sldId id="283" r:id="rId29"/>
    <p:sldId id="269" r:id="rId30"/>
    <p:sldId id="270" r:id="rId31"/>
    <p:sldId id="25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C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FA961D1-1597-49F3-89FE-A5D24FAFC73A}"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58DE1-24C7-4EFE-8BA4-A6276355055B}" type="slidenum">
              <a:rPr lang="en-US" smtClean="0"/>
              <a:t>‹#›</a:t>
            </a:fld>
            <a:endParaRPr lang="en-US"/>
          </a:p>
        </p:txBody>
      </p:sp>
    </p:spTree>
    <p:extLst>
      <p:ext uri="{BB962C8B-B14F-4D97-AF65-F5344CB8AC3E}">
        <p14:creationId xmlns:p14="http://schemas.microsoft.com/office/powerpoint/2010/main" val="374369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A961D1-1597-49F3-89FE-A5D24FAFC73A}"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58DE1-24C7-4EFE-8BA4-A6276355055B}" type="slidenum">
              <a:rPr lang="en-US" smtClean="0"/>
              <a:t>‹#›</a:t>
            </a:fld>
            <a:endParaRPr lang="en-US"/>
          </a:p>
        </p:txBody>
      </p:sp>
    </p:spTree>
    <p:extLst>
      <p:ext uri="{BB962C8B-B14F-4D97-AF65-F5344CB8AC3E}">
        <p14:creationId xmlns:p14="http://schemas.microsoft.com/office/powerpoint/2010/main" val="260964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A961D1-1597-49F3-89FE-A5D24FAFC73A}"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58DE1-24C7-4EFE-8BA4-A6276355055B}" type="slidenum">
              <a:rPr lang="en-US" smtClean="0"/>
              <a:t>‹#›</a:t>
            </a:fld>
            <a:endParaRPr lang="en-US"/>
          </a:p>
        </p:txBody>
      </p:sp>
    </p:spTree>
    <p:extLst>
      <p:ext uri="{BB962C8B-B14F-4D97-AF65-F5344CB8AC3E}">
        <p14:creationId xmlns:p14="http://schemas.microsoft.com/office/powerpoint/2010/main" val="3819591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A961D1-1597-49F3-89FE-A5D24FAFC73A}"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58DE1-24C7-4EFE-8BA4-A6276355055B}" type="slidenum">
              <a:rPr lang="en-US" smtClean="0"/>
              <a:t>‹#›</a:t>
            </a:fld>
            <a:endParaRPr lang="en-US"/>
          </a:p>
        </p:txBody>
      </p:sp>
    </p:spTree>
    <p:extLst>
      <p:ext uri="{BB962C8B-B14F-4D97-AF65-F5344CB8AC3E}">
        <p14:creationId xmlns:p14="http://schemas.microsoft.com/office/powerpoint/2010/main" val="26401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961D1-1597-49F3-89FE-A5D24FAFC73A}"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58DE1-24C7-4EFE-8BA4-A6276355055B}" type="slidenum">
              <a:rPr lang="en-US" smtClean="0"/>
              <a:t>‹#›</a:t>
            </a:fld>
            <a:endParaRPr lang="en-US"/>
          </a:p>
        </p:txBody>
      </p:sp>
    </p:spTree>
    <p:extLst>
      <p:ext uri="{BB962C8B-B14F-4D97-AF65-F5344CB8AC3E}">
        <p14:creationId xmlns:p14="http://schemas.microsoft.com/office/powerpoint/2010/main" val="162383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A961D1-1597-49F3-89FE-A5D24FAFC73A}"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58DE1-24C7-4EFE-8BA4-A6276355055B}" type="slidenum">
              <a:rPr lang="en-US" smtClean="0"/>
              <a:t>‹#›</a:t>
            </a:fld>
            <a:endParaRPr lang="en-US"/>
          </a:p>
        </p:txBody>
      </p:sp>
    </p:spTree>
    <p:extLst>
      <p:ext uri="{BB962C8B-B14F-4D97-AF65-F5344CB8AC3E}">
        <p14:creationId xmlns:p14="http://schemas.microsoft.com/office/powerpoint/2010/main" val="277499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A961D1-1597-49F3-89FE-A5D24FAFC73A}" type="datetimeFigureOut">
              <a:rPr lang="en-US" smtClean="0"/>
              <a:t>7/14/2023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658DE1-24C7-4EFE-8BA4-A6276355055B}" type="slidenum">
              <a:rPr lang="en-US" smtClean="0"/>
              <a:t>‹#›</a:t>
            </a:fld>
            <a:endParaRPr lang="en-US"/>
          </a:p>
        </p:txBody>
      </p:sp>
    </p:spTree>
    <p:extLst>
      <p:ext uri="{BB962C8B-B14F-4D97-AF65-F5344CB8AC3E}">
        <p14:creationId xmlns:p14="http://schemas.microsoft.com/office/powerpoint/2010/main" val="197090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A961D1-1597-49F3-89FE-A5D24FAFC73A}" type="datetimeFigureOut">
              <a:rPr lang="en-US" smtClean="0"/>
              <a:t>7/14/2023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658DE1-24C7-4EFE-8BA4-A6276355055B}" type="slidenum">
              <a:rPr lang="en-US" smtClean="0"/>
              <a:t>‹#›</a:t>
            </a:fld>
            <a:endParaRPr lang="en-US"/>
          </a:p>
        </p:txBody>
      </p:sp>
    </p:spTree>
    <p:extLst>
      <p:ext uri="{BB962C8B-B14F-4D97-AF65-F5344CB8AC3E}">
        <p14:creationId xmlns:p14="http://schemas.microsoft.com/office/powerpoint/2010/main" val="1601159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961D1-1597-49F3-89FE-A5D24FAFC73A}" type="datetimeFigureOut">
              <a:rPr lang="en-US" smtClean="0"/>
              <a:t>7/14/2023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658DE1-24C7-4EFE-8BA4-A6276355055B}" type="slidenum">
              <a:rPr lang="en-US" smtClean="0"/>
              <a:t>‹#›</a:t>
            </a:fld>
            <a:endParaRPr lang="en-US"/>
          </a:p>
        </p:txBody>
      </p:sp>
    </p:spTree>
    <p:extLst>
      <p:ext uri="{BB962C8B-B14F-4D97-AF65-F5344CB8AC3E}">
        <p14:creationId xmlns:p14="http://schemas.microsoft.com/office/powerpoint/2010/main" val="95389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A961D1-1597-49F3-89FE-A5D24FAFC73A}"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58DE1-24C7-4EFE-8BA4-A6276355055B}" type="slidenum">
              <a:rPr lang="en-US" smtClean="0"/>
              <a:t>‹#›</a:t>
            </a:fld>
            <a:endParaRPr lang="en-US"/>
          </a:p>
        </p:txBody>
      </p:sp>
    </p:spTree>
    <p:extLst>
      <p:ext uri="{BB962C8B-B14F-4D97-AF65-F5344CB8AC3E}">
        <p14:creationId xmlns:p14="http://schemas.microsoft.com/office/powerpoint/2010/main" val="380986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A961D1-1597-49F3-89FE-A5D24FAFC73A}"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58DE1-24C7-4EFE-8BA4-A6276355055B}" type="slidenum">
              <a:rPr lang="en-US" smtClean="0"/>
              <a:t>‹#›</a:t>
            </a:fld>
            <a:endParaRPr lang="en-US"/>
          </a:p>
        </p:txBody>
      </p:sp>
    </p:spTree>
    <p:extLst>
      <p:ext uri="{BB962C8B-B14F-4D97-AF65-F5344CB8AC3E}">
        <p14:creationId xmlns:p14="http://schemas.microsoft.com/office/powerpoint/2010/main" val="3332179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20000"/>
                <a:lumOff val="80000"/>
              </a:schemeClr>
            </a:gs>
            <a:gs pos="79000">
              <a:schemeClr val="accent5">
                <a:lumMod val="40000"/>
                <a:lumOff val="60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961D1-1597-49F3-89FE-A5D24FAFC73A}" type="datetimeFigureOut">
              <a:rPr lang="en-US" smtClean="0"/>
              <a:t>7/14/2023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58DE1-24C7-4EFE-8BA4-A6276355055B}" type="slidenum">
              <a:rPr lang="en-US" smtClean="0"/>
              <a:t>‹#›</a:t>
            </a:fld>
            <a:endParaRPr lang="en-US"/>
          </a:p>
        </p:txBody>
      </p:sp>
    </p:spTree>
    <p:extLst>
      <p:ext uri="{BB962C8B-B14F-4D97-AF65-F5344CB8AC3E}">
        <p14:creationId xmlns:p14="http://schemas.microsoft.com/office/powerpoint/2010/main" val="2166074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foworld.com/category/java/" TargetMode="External"/><Relationship Id="rId2" Type="http://schemas.openxmlformats.org/officeDocument/2006/relationships/hyperlink" Target="https://www.javascripttutorial.net/" TargetMode="External"/><Relationship Id="rId1" Type="http://schemas.openxmlformats.org/officeDocument/2006/relationships/slideLayout" Target="../slideLayouts/slideLayout2.xml"/><Relationship Id="rId5" Type="http://schemas.openxmlformats.org/officeDocument/2006/relationships/hyperlink" Target="https://www.javatpoint.com/java-tutorial" TargetMode="External"/><Relationship Id="rId4" Type="http://schemas.openxmlformats.org/officeDocument/2006/relationships/hyperlink" Target="https://www.jdbc-tutorial.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0" y="2223655"/>
            <a:ext cx="4114800" cy="3124200"/>
          </a:xfrm>
        </p:spPr>
        <p:txBody>
          <a:bodyPr>
            <a:normAutofit/>
          </a:bodyPr>
          <a:lstStyle/>
          <a:p>
            <a:pPr algn="l"/>
            <a:r>
              <a:rPr lang="en-US" sz="2000" dirty="0">
                <a:solidFill>
                  <a:schemeClr val="tx1"/>
                </a:solidFill>
                <a:latin typeface="Times New Roman" panose="02020603050405020304" pitchFamily="18" charset="0"/>
                <a:cs typeface="Times New Roman" panose="02020603050405020304" pitchFamily="18" charset="0"/>
              </a:rPr>
              <a:t>Name – Ishwa</a:t>
            </a:r>
          </a:p>
          <a:p>
            <a:pPr algn="l"/>
            <a:r>
              <a:rPr lang="en-US" sz="2000" dirty="0">
                <a:solidFill>
                  <a:schemeClr val="tx1"/>
                </a:solidFill>
                <a:latin typeface="Times New Roman" panose="02020603050405020304" pitchFamily="18" charset="0"/>
                <a:cs typeface="Times New Roman" panose="02020603050405020304" pitchFamily="18" charset="0"/>
              </a:rPr>
              <a:t>Roll no – S19CSE022</a:t>
            </a:r>
          </a:p>
          <a:p>
            <a:pPr algn="l"/>
            <a:r>
              <a:rPr lang="en-US" sz="2000" dirty="0">
                <a:solidFill>
                  <a:schemeClr val="tx1"/>
                </a:solidFill>
                <a:latin typeface="Times New Roman" panose="02020603050405020304" pitchFamily="18" charset="0"/>
                <a:cs typeface="Times New Roman" panose="02020603050405020304" pitchFamily="18" charset="0"/>
              </a:rPr>
              <a:t>Branch – CSE</a:t>
            </a:r>
          </a:p>
          <a:p>
            <a:pPr algn="l"/>
            <a:r>
              <a:rPr lang="en-US" sz="2000" dirty="0">
                <a:solidFill>
                  <a:schemeClr val="tx1"/>
                </a:solidFill>
                <a:latin typeface="Times New Roman" panose="02020603050405020304" pitchFamily="18" charset="0"/>
                <a:cs typeface="Times New Roman" panose="02020603050405020304" pitchFamily="18" charset="0"/>
              </a:rPr>
              <a:t>Semester – 8</a:t>
            </a:r>
            <a:r>
              <a:rPr lang="en-US" sz="2000" baseline="30000" dirty="0">
                <a:solidFill>
                  <a:schemeClr val="tx1"/>
                </a:solidFill>
                <a:latin typeface="Times New Roman" panose="02020603050405020304" pitchFamily="18" charset="0"/>
                <a:cs typeface="Times New Roman" panose="02020603050405020304" pitchFamily="18" charset="0"/>
              </a:rPr>
              <a:t>th</a:t>
            </a:r>
            <a:r>
              <a:rPr lang="en-US" sz="2000" dirty="0">
                <a:solidFill>
                  <a:schemeClr val="tx1"/>
                </a:solidFill>
                <a:latin typeface="Times New Roman" panose="02020603050405020304" pitchFamily="18" charset="0"/>
                <a:cs typeface="Times New Roman" panose="02020603050405020304" pitchFamily="18" charset="0"/>
              </a:rPr>
              <a:t>  </a:t>
            </a:r>
          </a:p>
          <a:p>
            <a:pPr algn="l"/>
            <a:r>
              <a:rPr lang="en-US" sz="2000" dirty="0">
                <a:solidFill>
                  <a:schemeClr val="tx1"/>
                </a:solidFill>
                <a:latin typeface="Times New Roman" panose="02020603050405020304" pitchFamily="18" charset="0"/>
                <a:cs typeface="Times New Roman" panose="02020603050405020304" pitchFamily="18" charset="0"/>
              </a:rPr>
              <a:t>Submitted to – Ms. Bhawna </a:t>
            </a:r>
          </a:p>
          <a:p>
            <a:pPr algn="l"/>
            <a:r>
              <a:rPr lang="en-US" sz="2000" dirty="0">
                <a:solidFill>
                  <a:schemeClr val="tx1"/>
                </a:solidFill>
                <a:latin typeface="Times New Roman" panose="02020603050405020304" pitchFamily="18" charset="0"/>
                <a:cs typeface="Times New Roman" panose="02020603050405020304" pitchFamily="18" charset="0"/>
              </a:rPr>
              <a:t>	      (Assistant Professor)</a:t>
            </a:r>
          </a:p>
        </p:txBody>
      </p:sp>
      <p:sp>
        <p:nvSpPr>
          <p:cNvPr id="2" name="AutoShape 2" descr="Image result for ngf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ngf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5" y="1524000"/>
            <a:ext cx="3733800" cy="3733800"/>
          </a:xfrm>
          <a:prstGeom prst="rect">
            <a:avLst/>
          </a:prstGeom>
        </p:spPr>
      </p:pic>
    </p:spTree>
    <p:extLst>
      <p:ext uri="{BB962C8B-B14F-4D97-AF65-F5344CB8AC3E}">
        <p14:creationId xmlns:p14="http://schemas.microsoft.com/office/powerpoint/2010/main" val="306826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a:t>
            </a:r>
            <a:endParaRPr lang="en-US" dirty="0"/>
          </a:p>
        </p:txBody>
      </p:sp>
      <p:sp>
        <p:nvSpPr>
          <p:cNvPr id="3" name="Content Placeholder 2"/>
          <p:cNvSpPr>
            <a:spLocks noGrp="1"/>
          </p:cNvSpPr>
          <p:nvPr>
            <p:ph idx="1"/>
          </p:nvPr>
        </p:nvSpPr>
        <p:spPr>
          <a:xfrm>
            <a:off x="609600" y="1600201"/>
            <a:ext cx="7924800" cy="4495799"/>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scope for the system </a:t>
            </a:r>
            <a:r>
              <a:rPr lang="en-US" sz="2200" dirty="0">
                <a:latin typeface="Times New Roman" panose="02020603050405020304" pitchFamily="18" charset="0"/>
                <a:cs typeface="Times New Roman" panose="02020603050405020304" pitchFamily="18" charset="0"/>
              </a:rPr>
              <a:t>can be as follows:-</a:t>
            </a:r>
          </a:p>
          <a:p>
            <a:pPr lvl="1"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Maintain Job Seeker and Employer records.</a:t>
            </a:r>
          </a:p>
          <a:p>
            <a:pPr lvl="1"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can add payment functionality in future.</a:t>
            </a:r>
          </a:p>
          <a:p>
            <a:pPr lvl="1"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can print receipt and printer in future.</a:t>
            </a:r>
          </a:p>
          <a:p>
            <a:pPr lvl="1"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Provide Customized Job Posting.</a:t>
            </a:r>
          </a:p>
          <a:p>
            <a:pPr lvl="1"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Live chat messages, where the user can communicate with the admin team.</a:t>
            </a:r>
          </a:p>
          <a:p>
            <a:pPr lvl="1"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will host the server on online server to make it accessible worldwide</a:t>
            </a:r>
          </a:p>
          <a:p>
            <a:pPr lvl="1"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Integrate multiple load balancers to distribute the load of the system</a:t>
            </a:r>
          </a:p>
          <a:p>
            <a:pPr lvl="1"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Implement the backup mechanism for taking backup of codebase and database on regular basis on different servers</a:t>
            </a:r>
          </a:p>
        </p:txBody>
      </p:sp>
    </p:spTree>
    <p:extLst>
      <p:ext uri="{BB962C8B-B14F-4D97-AF65-F5344CB8AC3E}">
        <p14:creationId xmlns:p14="http://schemas.microsoft.com/office/powerpoint/2010/main" val="333214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Procedure</a:t>
            </a:r>
            <a:endParaRPr lang="en-US" dirty="0"/>
          </a:p>
        </p:txBody>
      </p:sp>
      <p:sp>
        <p:nvSpPr>
          <p:cNvPr id="3" name="Content Placeholder 2"/>
          <p:cNvSpPr>
            <a:spLocks noGrp="1"/>
          </p:cNvSpPr>
          <p:nvPr>
            <p:ph idx="1"/>
          </p:nvPr>
        </p:nvSpPr>
        <p:spPr>
          <a:xfrm>
            <a:off x="685800" y="1600200"/>
            <a:ext cx="7924800" cy="4525963"/>
          </a:xfrm>
        </p:spPr>
        <p:txBody>
          <a:bodyPr>
            <a:normAutofit/>
          </a:bodyPr>
          <a:lstStyle/>
          <a:p>
            <a:pPr lvl="0"/>
            <a:r>
              <a:rPr lang="en-US" sz="2000" dirty="0">
                <a:latin typeface="Times New Roman" panose="02020603050405020304" pitchFamily="18" charset="0"/>
                <a:cs typeface="Times New Roman" panose="02020603050405020304" pitchFamily="18" charset="0"/>
              </a:rPr>
              <a:t>User has to register himself by entering the personal details.</a:t>
            </a:r>
          </a:p>
          <a:p>
            <a:pPr lvl="0"/>
            <a:r>
              <a:rPr lang="en-US" sz="2000" dirty="0">
                <a:latin typeface="Times New Roman" panose="02020603050405020304" pitchFamily="18" charset="0"/>
                <a:cs typeface="Times New Roman" panose="02020603050405020304" pitchFamily="18" charset="0"/>
              </a:rPr>
              <a:t>Enter Academic Details</a:t>
            </a:r>
          </a:p>
          <a:p>
            <a:pPr lvl="0"/>
            <a:r>
              <a:rPr lang="en-US" sz="2000" dirty="0">
                <a:latin typeface="Times New Roman" panose="02020603050405020304" pitchFamily="18" charset="0"/>
                <a:cs typeface="Times New Roman" panose="02020603050405020304" pitchFamily="18" charset="0"/>
              </a:rPr>
              <a:t>Academic Professional Details</a:t>
            </a:r>
          </a:p>
          <a:p>
            <a:pPr lvl="0"/>
            <a:r>
              <a:rPr lang="en-US" sz="2000" dirty="0">
                <a:latin typeface="Times New Roman" panose="02020603050405020304" pitchFamily="18" charset="0"/>
                <a:cs typeface="Times New Roman" panose="02020603050405020304" pitchFamily="18" charset="0"/>
              </a:rPr>
              <a:t>Enter Professional Work Experience</a:t>
            </a:r>
          </a:p>
          <a:p>
            <a:pPr lvl="0"/>
            <a:r>
              <a:rPr lang="en-US" sz="2000" dirty="0">
                <a:latin typeface="Times New Roman" panose="02020603050405020304" pitchFamily="18" charset="0"/>
                <a:cs typeface="Times New Roman" panose="02020603050405020304" pitchFamily="18" charset="0"/>
              </a:rPr>
              <a:t>Declaration</a:t>
            </a:r>
          </a:p>
          <a:p>
            <a:pPr lvl="0"/>
            <a:r>
              <a:rPr lang="en-US" sz="2000" dirty="0">
                <a:latin typeface="Times New Roman" panose="02020603050405020304" pitchFamily="18" charset="0"/>
                <a:cs typeface="Times New Roman" panose="02020603050405020304" pitchFamily="18" charset="0"/>
              </a:rPr>
              <a:t>The information is sent to HR</a:t>
            </a:r>
          </a:p>
          <a:p>
            <a:pPr lvl="0"/>
            <a:r>
              <a:rPr lang="en-US" sz="2000" dirty="0">
                <a:latin typeface="Times New Roman" panose="02020603050405020304" pitchFamily="18" charset="0"/>
                <a:cs typeface="Times New Roman" panose="02020603050405020304" pitchFamily="18" charset="0"/>
              </a:rPr>
              <a:t>Team of experienced professional’s select relevant and industry-specific profiles and ensure that the best quality resource is provided, interfacing with the candidates from start till the end.</a:t>
            </a:r>
          </a:p>
        </p:txBody>
      </p:sp>
    </p:spTree>
    <p:extLst>
      <p:ext uri="{BB962C8B-B14F-4D97-AF65-F5344CB8AC3E}">
        <p14:creationId xmlns:p14="http://schemas.microsoft.com/office/powerpoint/2010/main" val="38297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a:t>
            </a:r>
            <a:endParaRPr lang="en-US" dirty="0"/>
          </a:p>
        </p:txBody>
      </p:sp>
      <p:sp>
        <p:nvSpPr>
          <p:cNvPr id="3" name="Content Placeholder 2"/>
          <p:cNvSpPr>
            <a:spLocks noGrp="1"/>
          </p:cNvSpPr>
          <p:nvPr>
            <p:ph idx="1"/>
          </p:nvPr>
        </p:nvSpPr>
        <p:spPr>
          <a:xfrm>
            <a:off x="1066800" y="1676400"/>
            <a:ext cx="7162800" cy="3962400"/>
          </a:xfrm>
        </p:spPr>
        <p:txBody>
          <a:bodyPr>
            <a:normAutofit/>
          </a:bodyPr>
          <a:lstStyle/>
          <a:p>
            <a:pPr algn="just"/>
            <a:r>
              <a:rPr lang="en-US" sz="2000" dirty="0">
                <a:latin typeface="Times New Roman" panose="02020603050405020304" pitchFamily="18" charset="0"/>
                <a:cs typeface="Times New Roman" panose="02020603050405020304" pitchFamily="18" charset="0"/>
              </a:rPr>
              <a:t>Safe and secure system</a:t>
            </a:r>
          </a:p>
          <a:p>
            <a:pPr algn="just"/>
            <a:r>
              <a:rPr lang="en-US" sz="2000" dirty="0">
                <a:latin typeface="Times New Roman" panose="02020603050405020304" pitchFamily="18" charset="0"/>
                <a:cs typeface="Times New Roman" panose="02020603050405020304" pitchFamily="18" charset="0"/>
              </a:rPr>
              <a:t>User friendly</a:t>
            </a:r>
          </a:p>
          <a:p>
            <a:pPr algn="just"/>
            <a:r>
              <a:rPr lang="en-US" sz="2000" dirty="0">
                <a:latin typeface="Times New Roman" panose="02020603050405020304" pitchFamily="18" charset="0"/>
                <a:cs typeface="Times New Roman" panose="02020603050405020304" pitchFamily="18" charset="0"/>
              </a:rPr>
              <a:t>Only relevant job openings.</a:t>
            </a:r>
          </a:p>
          <a:p>
            <a:pPr algn="just"/>
            <a:r>
              <a:rPr lang="en-US" sz="2000" dirty="0">
                <a:latin typeface="Times New Roman" panose="02020603050405020304" pitchFamily="18" charset="0"/>
                <a:cs typeface="Times New Roman" panose="02020603050405020304" pitchFamily="18" charset="0"/>
              </a:rPr>
              <a:t>No geographical limitations</a:t>
            </a:r>
          </a:p>
          <a:p>
            <a:pPr algn="just"/>
            <a:r>
              <a:rPr lang="en-US" sz="2000" dirty="0">
                <a:latin typeface="Times New Roman" panose="02020603050405020304" pitchFamily="18" charset="0"/>
                <a:cs typeface="Times New Roman" panose="02020603050405020304" pitchFamily="18" charset="0"/>
              </a:rPr>
              <a:t>Economical</a:t>
            </a:r>
          </a:p>
          <a:p>
            <a:pPr algn="just"/>
            <a:r>
              <a:rPr lang="en-US" sz="2000" dirty="0">
                <a:latin typeface="Times New Roman" panose="02020603050405020304" pitchFamily="18" charset="0"/>
                <a:cs typeface="Times New Roman" panose="02020603050405020304" pitchFamily="18" charset="0"/>
              </a:rPr>
              <a:t>Time-saving</a:t>
            </a:r>
          </a:p>
          <a:p>
            <a:pPr algn="just"/>
            <a:r>
              <a:rPr lang="en-US" sz="2000" dirty="0">
                <a:latin typeface="Times New Roman" panose="02020603050405020304" pitchFamily="18" charset="0"/>
                <a:cs typeface="Times New Roman" panose="02020603050405020304" pitchFamily="18" charset="0"/>
              </a:rPr>
              <a:t>Improved efficiency of the recruitment process</a:t>
            </a:r>
          </a:p>
          <a:p>
            <a:pPr algn="just"/>
            <a:r>
              <a:rPr lang="en-US" sz="2000" dirty="0">
                <a:latin typeface="Times New Roman" panose="02020603050405020304" pitchFamily="18" charset="0"/>
                <a:cs typeface="Times New Roman" panose="02020603050405020304" pitchFamily="18" charset="0"/>
              </a:rPr>
              <a:t>Lower cost to the organization</a:t>
            </a:r>
          </a:p>
          <a:p>
            <a:pPr algn="just"/>
            <a:r>
              <a:rPr lang="en-US" sz="2000" dirty="0">
                <a:latin typeface="Times New Roman" panose="02020603050405020304" pitchFamily="18" charset="0"/>
                <a:cs typeface="Times New Roman" panose="02020603050405020304" pitchFamily="18" charset="0"/>
              </a:rPr>
              <a:t>The greatest benefits of a Job website is that there is no fee for the job finder</a:t>
            </a:r>
          </a:p>
          <a:p>
            <a:pPr algn="just"/>
            <a:endParaRPr lang="en-US" sz="1200" dirty="0"/>
          </a:p>
        </p:txBody>
      </p:sp>
    </p:spTree>
    <p:extLst>
      <p:ext uri="{BB962C8B-B14F-4D97-AF65-F5344CB8AC3E}">
        <p14:creationId xmlns:p14="http://schemas.microsoft.com/office/powerpoint/2010/main" val="2276222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a:t>
            </a:r>
            <a:endParaRPr lang="en-US" dirty="0"/>
          </a:p>
        </p:txBody>
      </p:sp>
      <p:sp>
        <p:nvSpPr>
          <p:cNvPr id="3" name="Content Placeholder 2"/>
          <p:cNvSpPr>
            <a:spLocks noGrp="1"/>
          </p:cNvSpPr>
          <p:nvPr>
            <p:ph idx="1"/>
          </p:nvPr>
        </p:nvSpPr>
        <p:spPr>
          <a:xfrm>
            <a:off x="609600" y="1600200"/>
            <a:ext cx="7772400" cy="4525963"/>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Although I have put my best efforts to make the software flexible, easy to operate but limitations cannot be ruled even by me. Though the software presents a broad range of options to its users some intricate options could not be covered into I; partly because paucity of time. Thus it was not possible to make the software foolproof and dynamic. Lack of time also compelled me to ignore some parts.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u="sng" dirty="0">
                <a:latin typeface="Times New Roman" panose="02020603050405020304" pitchFamily="18" charset="0"/>
                <a:cs typeface="Times New Roman" panose="02020603050405020304" pitchFamily="18" charset="0"/>
              </a:rPr>
              <a:t>List of Limitations which is available in the Job Portal: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Excel export has not been developed for Job, vacancy due to some criticality.</a:t>
            </a:r>
          </a:p>
          <a:p>
            <a:pPr algn="just"/>
            <a:r>
              <a:rPr lang="en-US" sz="1600" dirty="0">
                <a:latin typeface="Times New Roman" panose="02020603050405020304" pitchFamily="18" charset="0"/>
                <a:cs typeface="Times New Roman" panose="02020603050405020304" pitchFamily="18" charset="0"/>
              </a:rPr>
              <a:t>The transactions are executed in off-line mode, hence online data for resume, jobseeker capture an modification is not possible.</a:t>
            </a:r>
          </a:p>
        </p:txBody>
      </p:sp>
    </p:spTree>
    <p:extLst>
      <p:ext uri="{BB962C8B-B14F-4D97-AF65-F5344CB8AC3E}">
        <p14:creationId xmlns:p14="http://schemas.microsoft.com/office/powerpoint/2010/main" val="401919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Output with code</a:t>
            </a:r>
            <a:endParaRPr lang="en-US" dirty="0"/>
          </a:p>
        </p:txBody>
      </p:sp>
      <p:sp>
        <p:nvSpPr>
          <p:cNvPr id="4" name="TextBox 3"/>
          <p:cNvSpPr txBox="1"/>
          <p:nvPr/>
        </p:nvSpPr>
        <p:spPr>
          <a:xfrm>
            <a:off x="609600" y="1219200"/>
            <a:ext cx="3352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Main page</a:t>
            </a:r>
            <a:endParaRPr lang="en-US" b="1" dirty="0"/>
          </a:p>
        </p:txBody>
      </p:sp>
      <p:pic>
        <p:nvPicPr>
          <p:cNvPr id="5" name="image56.jpeg">
            <a:extLst>
              <a:ext uri="{FF2B5EF4-FFF2-40B4-BE49-F238E27FC236}">
                <a16:creationId xmlns:a16="http://schemas.microsoft.com/office/drawing/2014/main" id="{AEF21A7C-E61E-C36B-1E16-B47F7439A5E3}"/>
              </a:ext>
            </a:extLst>
          </p:cNvPr>
          <p:cNvPicPr>
            <a:picLocks noGrp="1" noChangeAspect="1"/>
          </p:cNvPicPr>
          <p:nvPr>
            <p:ph idx="1"/>
          </p:nvPr>
        </p:nvPicPr>
        <p:blipFill>
          <a:blip r:embed="rId2" cstate="print"/>
          <a:stretch>
            <a:fillRect/>
          </a:stretch>
        </p:blipFill>
        <p:spPr>
          <a:xfrm>
            <a:off x="457200" y="1983466"/>
            <a:ext cx="8229600" cy="3759430"/>
          </a:xfrm>
          <a:prstGeom prst="rect">
            <a:avLst/>
          </a:prstGeom>
        </p:spPr>
      </p:pic>
    </p:spTree>
    <p:extLst>
      <p:ext uri="{BB962C8B-B14F-4D97-AF65-F5344CB8AC3E}">
        <p14:creationId xmlns:p14="http://schemas.microsoft.com/office/powerpoint/2010/main" val="150097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57.jpeg">
            <a:extLst>
              <a:ext uri="{FF2B5EF4-FFF2-40B4-BE49-F238E27FC236}">
                <a16:creationId xmlns:a16="http://schemas.microsoft.com/office/drawing/2014/main" id="{110D9534-7940-721F-9F4E-6CB92212986A}"/>
              </a:ext>
            </a:extLst>
          </p:cNvPr>
          <p:cNvPicPr>
            <a:picLocks noGrp="1" noChangeAspect="1"/>
          </p:cNvPicPr>
          <p:nvPr>
            <p:ph idx="1"/>
          </p:nvPr>
        </p:nvPicPr>
        <p:blipFill>
          <a:blip r:embed="rId2" cstate="print"/>
          <a:stretch>
            <a:fillRect/>
          </a:stretch>
        </p:blipFill>
        <p:spPr>
          <a:xfrm>
            <a:off x="457200" y="1833052"/>
            <a:ext cx="8229600" cy="4060259"/>
          </a:xfrm>
          <a:prstGeom prst="rect">
            <a:avLst/>
          </a:prstGeom>
        </p:spPr>
      </p:pic>
      <p:sp>
        <p:nvSpPr>
          <p:cNvPr id="2" name="TextBox 1">
            <a:extLst>
              <a:ext uri="{FF2B5EF4-FFF2-40B4-BE49-F238E27FC236}">
                <a16:creationId xmlns:a16="http://schemas.microsoft.com/office/drawing/2014/main" id="{EA05966E-5171-FB09-F98A-44BAEA8A0FD0}"/>
              </a:ext>
            </a:extLst>
          </p:cNvPr>
          <p:cNvSpPr txBox="1"/>
          <p:nvPr/>
        </p:nvSpPr>
        <p:spPr>
          <a:xfrm>
            <a:off x="609600" y="1219200"/>
            <a:ext cx="3352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Admin page</a:t>
            </a:r>
            <a:endParaRPr lang="en-US" b="1" dirty="0"/>
          </a:p>
        </p:txBody>
      </p:sp>
    </p:spTree>
    <p:extLst>
      <p:ext uri="{BB962C8B-B14F-4D97-AF65-F5344CB8AC3E}">
        <p14:creationId xmlns:p14="http://schemas.microsoft.com/office/powerpoint/2010/main" val="1186991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8.jpeg">
            <a:extLst>
              <a:ext uri="{FF2B5EF4-FFF2-40B4-BE49-F238E27FC236}">
                <a16:creationId xmlns:a16="http://schemas.microsoft.com/office/drawing/2014/main" id="{2EEB1918-6F82-D7BD-47F5-F5348280182C}"/>
              </a:ext>
            </a:extLst>
          </p:cNvPr>
          <p:cNvPicPr>
            <a:picLocks noChangeAspect="1"/>
          </p:cNvPicPr>
          <p:nvPr/>
        </p:nvPicPr>
        <p:blipFill>
          <a:blip r:embed="rId2" cstate="print"/>
          <a:stretch>
            <a:fillRect/>
          </a:stretch>
        </p:blipFill>
        <p:spPr>
          <a:xfrm>
            <a:off x="877460" y="1905000"/>
            <a:ext cx="7389079" cy="3784918"/>
          </a:xfrm>
          <a:prstGeom prst="rect">
            <a:avLst/>
          </a:prstGeom>
        </p:spPr>
      </p:pic>
      <p:sp>
        <p:nvSpPr>
          <p:cNvPr id="3" name="TextBox 2">
            <a:extLst>
              <a:ext uri="{FF2B5EF4-FFF2-40B4-BE49-F238E27FC236}">
                <a16:creationId xmlns:a16="http://schemas.microsoft.com/office/drawing/2014/main" id="{AE4065D0-E2E7-9236-FF7A-341946B0AB61}"/>
              </a:ext>
            </a:extLst>
          </p:cNvPr>
          <p:cNvSpPr txBox="1"/>
          <p:nvPr/>
        </p:nvSpPr>
        <p:spPr>
          <a:xfrm>
            <a:off x="609600" y="1219200"/>
            <a:ext cx="3352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View Jobs page</a:t>
            </a:r>
            <a:endParaRPr lang="en-US" b="1" dirty="0"/>
          </a:p>
        </p:txBody>
      </p:sp>
    </p:spTree>
    <p:extLst>
      <p:ext uri="{BB962C8B-B14F-4D97-AF65-F5344CB8AC3E}">
        <p14:creationId xmlns:p14="http://schemas.microsoft.com/office/powerpoint/2010/main" val="2267636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9.png">
            <a:extLst>
              <a:ext uri="{FF2B5EF4-FFF2-40B4-BE49-F238E27FC236}">
                <a16:creationId xmlns:a16="http://schemas.microsoft.com/office/drawing/2014/main" id="{AA50729E-EDAE-4747-5693-4079CB7FE7C4}"/>
              </a:ext>
            </a:extLst>
          </p:cNvPr>
          <p:cNvPicPr>
            <a:picLocks noChangeAspect="1"/>
          </p:cNvPicPr>
          <p:nvPr/>
        </p:nvPicPr>
        <p:blipFill>
          <a:blip r:embed="rId2" cstate="print"/>
          <a:stretch>
            <a:fillRect/>
          </a:stretch>
        </p:blipFill>
        <p:spPr>
          <a:xfrm>
            <a:off x="509195" y="1496147"/>
            <a:ext cx="8125611" cy="3865707"/>
          </a:xfrm>
          <a:prstGeom prst="rect">
            <a:avLst/>
          </a:prstGeom>
        </p:spPr>
      </p:pic>
      <p:sp>
        <p:nvSpPr>
          <p:cNvPr id="3" name="TextBox 2">
            <a:extLst>
              <a:ext uri="{FF2B5EF4-FFF2-40B4-BE49-F238E27FC236}">
                <a16:creationId xmlns:a16="http://schemas.microsoft.com/office/drawing/2014/main" id="{928FD70F-C7EE-2038-8B8C-11F0D14BABB8}"/>
              </a:ext>
            </a:extLst>
          </p:cNvPr>
          <p:cNvSpPr txBox="1"/>
          <p:nvPr/>
        </p:nvSpPr>
        <p:spPr>
          <a:xfrm>
            <a:off x="509195" y="762000"/>
            <a:ext cx="3352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Publish Job page</a:t>
            </a:r>
            <a:endParaRPr lang="en-US" b="1" dirty="0"/>
          </a:p>
        </p:txBody>
      </p:sp>
    </p:spTree>
    <p:extLst>
      <p:ext uri="{BB962C8B-B14F-4D97-AF65-F5344CB8AC3E}">
        <p14:creationId xmlns:p14="http://schemas.microsoft.com/office/powerpoint/2010/main" val="363066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0.jpeg">
            <a:extLst>
              <a:ext uri="{FF2B5EF4-FFF2-40B4-BE49-F238E27FC236}">
                <a16:creationId xmlns:a16="http://schemas.microsoft.com/office/drawing/2014/main" id="{8BC53F7B-0C00-1FD4-BF13-60FF0AC353FA}"/>
              </a:ext>
            </a:extLst>
          </p:cNvPr>
          <p:cNvPicPr>
            <a:picLocks noChangeAspect="1"/>
          </p:cNvPicPr>
          <p:nvPr/>
        </p:nvPicPr>
        <p:blipFill>
          <a:blip r:embed="rId2" cstate="print"/>
          <a:stretch>
            <a:fillRect/>
          </a:stretch>
        </p:blipFill>
        <p:spPr>
          <a:xfrm>
            <a:off x="384615" y="1222348"/>
            <a:ext cx="8374770" cy="4413303"/>
          </a:xfrm>
          <a:prstGeom prst="rect">
            <a:avLst/>
          </a:prstGeom>
        </p:spPr>
      </p:pic>
      <p:sp>
        <p:nvSpPr>
          <p:cNvPr id="3" name="TextBox 2">
            <a:extLst>
              <a:ext uri="{FF2B5EF4-FFF2-40B4-BE49-F238E27FC236}">
                <a16:creationId xmlns:a16="http://schemas.microsoft.com/office/drawing/2014/main" id="{8AEA6DBF-2ADF-BCA6-0D15-2862A14F17AB}"/>
              </a:ext>
            </a:extLst>
          </p:cNvPr>
          <p:cNvSpPr txBox="1"/>
          <p:nvPr/>
        </p:nvSpPr>
        <p:spPr>
          <a:xfrm>
            <a:off x="384615" y="609600"/>
            <a:ext cx="3352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Update Job page</a:t>
            </a:r>
            <a:endParaRPr lang="en-US" b="1" dirty="0"/>
          </a:p>
        </p:txBody>
      </p:sp>
    </p:spTree>
    <p:extLst>
      <p:ext uri="{BB962C8B-B14F-4D97-AF65-F5344CB8AC3E}">
        <p14:creationId xmlns:p14="http://schemas.microsoft.com/office/powerpoint/2010/main" val="365262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6606" y="762000"/>
            <a:ext cx="3352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Admin Logout Page</a:t>
            </a:r>
            <a:endParaRPr lang="en-US" b="1" dirty="0"/>
          </a:p>
        </p:txBody>
      </p:sp>
      <p:pic>
        <p:nvPicPr>
          <p:cNvPr id="2" name="image61.jpeg">
            <a:extLst>
              <a:ext uri="{FF2B5EF4-FFF2-40B4-BE49-F238E27FC236}">
                <a16:creationId xmlns:a16="http://schemas.microsoft.com/office/drawing/2014/main" id="{9BB61F26-A751-8BDD-DF0E-4FE472245630}"/>
              </a:ext>
            </a:extLst>
          </p:cNvPr>
          <p:cNvPicPr>
            <a:picLocks noChangeAspect="1"/>
          </p:cNvPicPr>
          <p:nvPr/>
        </p:nvPicPr>
        <p:blipFill>
          <a:blip r:embed="rId2" cstate="print"/>
          <a:stretch>
            <a:fillRect/>
          </a:stretch>
        </p:blipFill>
        <p:spPr>
          <a:xfrm>
            <a:off x="513379" y="1649548"/>
            <a:ext cx="8117241" cy="3558905"/>
          </a:xfrm>
          <a:prstGeom prst="rect">
            <a:avLst/>
          </a:prstGeom>
        </p:spPr>
      </p:pic>
    </p:spTree>
    <p:extLst>
      <p:ext uri="{BB962C8B-B14F-4D97-AF65-F5344CB8AC3E}">
        <p14:creationId xmlns:p14="http://schemas.microsoft.com/office/powerpoint/2010/main" val="93905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1750" y="609600"/>
            <a:ext cx="2514600" cy="990600"/>
          </a:xfrm>
        </p:spPr>
        <p:txBody>
          <a:bodyPr/>
          <a:lstStyle/>
          <a:p>
            <a:r>
              <a:rPr lang="en-US" dirty="0">
                <a:latin typeface="Times New Roman" panose="02020603050405020304" pitchFamily="18" charset="0"/>
                <a:cs typeface="Times New Roman" panose="02020603050405020304" pitchFamily="18" charset="0"/>
              </a:rPr>
              <a:t>Job Portal</a:t>
            </a: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933450" y="1895476"/>
            <a:ext cx="7351201" cy="383381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7039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2.png">
            <a:extLst>
              <a:ext uri="{FF2B5EF4-FFF2-40B4-BE49-F238E27FC236}">
                <a16:creationId xmlns:a16="http://schemas.microsoft.com/office/drawing/2014/main" id="{020FFAD9-CA5E-046B-1281-15BE5707474F}"/>
              </a:ext>
            </a:extLst>
          </p:cNvPr>
          <p:cNvPicPr>
            <a:picLocks noChangeAspect="1"/>
          </p:cNvPicPr>
          <p:nvPr/>
        </p:nvPicPr>
        <p:blipFill>
          <a:blip r:embed="rId2" cstate="print"/>
          <a:stretch>
            <a:fillRect/>
          </a:stretch>
        </p:blipFill>
        <p:spPr>
          <a:xfrm>
            <a:off x="197002" y="1223093"/>
            <a:ext cx="8749997" cy="4411815"/>
          </a:xfrm>
          <a:prstGeom prst="rect">
            <a:avLst/>
          </a:prstGeom>
        </p:spPr>
      </p:pic>
      <p:sp>
        <p:nvSpPr>
          <p:cNvPr id="3" name="TextBox 2">
            <a:extLst>
              <a:ext uri="{FF2B5EF4-FFF2-40B4-BE49-F238E27FC236}">
                <a16:creationId xmlns:a16="http://schemas.microsoft.com/office/drawing/2014/main" id="{87139ECD-AC7C-44E0-967C-FE536897EFC1}"/>
              </a:ext>
            </a:extLst>
          </p:cNvPr>
          <p:cNvSpPr txBox="1"/>
          <p:nvPr/>
        </p:nvSpPr>
        <p:spPr>
          <a:xfrm>
            <a:off x="197002" y="685800"/>
            <a:ext cx="3352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New Registration page</a:t>
            </a:r>
            <a:endParaRPr lang="en-US" b="1" dirty="0"/>
          </a:p>
        </p:txBody>
      </p:sp>
    </p:spTree>
    <p:extLst>
      <p:ext uri="{BB962C8B-B14F-4D97-AF65-F5344CB8AC3E}">
        <p14:creationId xmlns:p14="http://schemas.microsoft.com/office/powerpoint/2010/main" val="726921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533400"/>
            <a:ext cx="3352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Login Page</a:t>
            </a:r>
            <a:endParaRPr lang="en-US" b="1" dirty="0"/>
          </a:p>
        </p:txBody>
      </p:sp>
      <p:pic>
        <p:nvPicPr>
          <p:cNvPr id="2" name="image63.png">
            <a:extLst>
              <a:ext uri="{FF2B5EF4-FFF2-40B4-BE49-F238E27FC236}">
                <a16:creationId xmlns:a16="http://schemas.microsoft.com/office/drawing/2014/main" id="{E460A1EA-9C95-126C-D2A4-43B083A11DAC}"/>
              </a:ext>
            </a:extLst>
          </p:cNvPr>
          <p:cNvPicPr>
            <a:picLocks noChangeAspect="1"/>
          </p:cNvPicPr>
          <p:nvPr/>
        </p:nvPicPr>
        <p:blipFill>
          <a:blip r:embed="rId2" cstate="print"/>
          <a:stretch>
            <a:fillRect/>
          </a:stretch>
        </p:blipFill>
        <p:spPr>
          <a:xfrm>
            <a:off x="181662" y="1121848"/>
            <a:ext cx="8780677" cy="4614305"/>
          </a:xfrm>
          <a:prstGeom prst="rect">
            <a:avLst/>
          </a:prstGeom>
        </p:spPr>
      </p:pic>
    </p:spTree>
    <p:extLst>
      <p:ext uri="{BB962C8B-B14F-4D97-AF65-F5344CB8AC3E}">
        <p14:creationId xmlns:p14="http://schemas.microsoft.com/office/powerpoint/2010/main" val="719651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838200"/>
            <a:ext cx="3352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All Jobs Details Page</a:t>
            </a:r>
            <a:endParaRPr lang="en-US" b="1" dirty="0"/>
          </a:p>
        </p:txBody>
      </p:sp>
      <p:pic>
        <p:nvPicPr>
          <p:cNvPr id="2" name="image64.jpeg">
            <a:extLst>
              <a:ext uri="{FF2B5EF4-FFF2-40B4-BE49-F238E27FC236}">
                <a16:creationId xmlns:a16="http://schemas.microsoft.com/office/drawing/2014/main" id="{10C110D1-9227-BB43-6AC7-7C30B92EB20C}"/>
              </a:ext>
            </a:extLst>
          </p:cNvPr>
          <p:cNvPicPr>
            <a:picLocks noChangeAspect="1"/>
          </p:cNvPicPr>
          <p:nvPr/>
        </p:nvPicPr>
        <p:blipFill>
          <a:blip r:embed="rId2" cstate="print"/>
          <a:stretch>
            <a:fillRect/>
          </a:stretch>
        </p:blipFill>
        <p:spPr>
          <a:xfrm>
            <a:off x="419182" y="1524000"/>
            <a:ext cx="8305634" cy="3843902"/>
          </a:xfrm>
          <a:prstGeom prst="rect">
            <a:avLst/>
          </a:prstGeom>
        </p:spPr>
      </p:pic>
    </p:spTree>
    <p:extLst>
      <p:ext uri="{BB962C8B-B14F-4D97-AF65-F5344CB8AC3E}">
        <p14:creationId xmlns:p14="http://schemas.microsoft.com/office/powerpoint/2010/main" val="3595766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5.jpeg">
            <a:extLst>
              <a:ext uri="{FF2B5EF4-FFF2-40B4-BE49-F238E27FC236}">
                <a16:creationId xmlns:a16="http://schemas.microsoft.com/office/drawing/2014/main" id="{2B8590D6-45F6-8AD0-7D81-86AAC10F1F84}"/>
              </a:ext>
            </a:extLst>
          </p:cNvPr>
          <p:cNvPicPr>
            <a:picLocks noChangeAspect="1"/>
          </p:cNvPicPr>
          <p:nvPr/>
        </p:nvPicPr>
        <p:blipFill>
          <a:blip r:embed="rId2" cstate="print"/>
          <a:stretch>
            <a:fillRect/>
          </a:stretch>
        </p:blipFill>
        <p:spPr>
          <a:xfrm>
            <a:off x="540044" y="1628756"/>
            <a:ext cx="8063911" cy="3600488"/>
          </a:xfrm>
          <a:prstGeom prst="rect">
            <a:avLst/>
          </a:prstGeom>
        </p:spPr>
      </p:pic>
      <p:sp>
        <p:nvSpPr>
          <p:cNvPr id="3" name="TextBox 2">
            <a:extLst>
              <a:ext uri="{FF2B5EF4-FFF2-40B4-BE49-F238E27FC236}">
                <a16:creationId xmlns:a16="http://schemas.microsoft.com/office/drawing/2014/main" id="{03E59273-2B9A-1F85-311A-720EFC65B690}"/>
              </a:ext>
            </a:extLst>
          </p:cNvPr>
          <p:cNvSpPr txBox="1"/>
          <p:nvPr/>
        </p:nvSpPr>
        <p:spPr>
          <a:xfrm>
            <a:off x="609600" y="762000"/>
            <a:ext cx="3352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View Jobs Details Page</a:t>
            </a:r>
            <a:endParaRPr lang="en-US" b="1" dirty="0"/>
          </a:p>
        </p:txBody>
      </p:sp>
    </p:spTree>
    <p:extLst>
      <p:ext uri="{BB962C8B-B14F-4D97-AF65-F5344CB8AC3E}">
        <p14:creationId xmlns:p14="http://schemas.microsoft.com/office/powerpoint/2010/main" val="1547185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6.jpeg">
            <a:extLst>
              <a:ext uri="{FF2B5EF4-FFF2-40B4-BE49-F238E27FC236}">
                <a16:creationId xmlns:a16="http://schemas.microsoft.com/office/drawing/2014/main" id="{50C9E1BB-978D-89B2-E6D0-310A08FD7425}"/>
              </a:ext>
            </a:extLst>
          </p:cNvPr>
          <p:cNvPicPr>
            <a:picLocks noChangeAspect="1"/>
          </p:cNvPicPr>
          <p:nvPr/>
        </p:nvPicPr>
        <p:blipFill>
          <a:blip r:embed="rId2" cstate="print"/>
          <a:stretch>
            <a:fillRect/>
          </a:stretch>
        </p:blipFill>
        <p:spPr>
          <a:xfrm>
            <a:off x="578077" y="1608472"/>
            <a:ext cx="7987844" cy="3641057"/>
          </a:xfrm>
          <a:prstGeom prst="rect">
            <a:avLst/>
          </a:prstGeom>
        </p:spPr>
      </p:pic>
      <p:sp>
        <p:nvSpPr>
          <p:cNvPr id="3" name="TextBox 2">
            <a:extLst>
              <a:ext uri="{FF2B5EF4-FFF2-40B4-BE49-F238E27FC236}">
                <a16:creationId xmlns:a16="http://schemas.microsoft.com/office/drawing/2014/main" id="{664E918A-811F-E05E-A491-B6FCFC3B89BC}"/>
              </a:ext>
            </a:extLst>
          </p:cNvPr>
          <p:cNvSpPr txBox="1"/>
          <p:nvPr/>
        </p:nvSpPr>
        <p:spPr>
          <a:xfrm>
            <a:off x="762000" y="773668"/>
            <a:ext cx="3352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Filter Jobs Page</a:t>
            </a:r>
            <a:endParaRPr lang="en-US" b="1" dirty="0"/>
          </a:p>
        </p:txBody>
      </p:sp>
    </p:spTree>
    <p:extLst>
      <p:ext uri="{BB962C8B-B14F-4D97-AF65-F5344CB8AC3E}">
        <p14:creationId xmlns:p14="http://schemas.microsoft.com/office/powerpoint/2010/main" val="1105685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718066"/>
            <a:ext cx="46482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Apply Form Details Page</a:t>
            </a:r>
            <a:endParaRPr lang="en-US" b="1" dirty="0"/>
          </a:p>
        </p:txBody>
      </p:sp>
      <p:pic>
        <p:nvPicPr>
          <p:cNvPr id="2" name="Picture 1">
            <a:extLst>
              <a:ext uri="{FF2B5EF4-FFF2-40B4-BE49-F238E27FC236}">
                <a16:creationId xmlns:a16="http://schemas.microsoft.com/office/drawing/2014/main" id="{9B97F14E-FA2E-65AF-EECF-D7D3FAC6DE6A}"/>
              </a:ext>
            </a:extLst>
          </p:cNvPr>
          <p:cNvPicPr>
            <a:picLocks noChangeAspect="1"/>
          </p:cNvPicPr>
          <p:nvPr/>
        </p:nvPicPr>
        <p:blipFill>
          <a:blip r:embed="rId2"/>
          <a:stretch>
            <a:fillRect/>
          </a:stretch>
        </p:blipFill>
        <p:spPr>
          <a:xfrm>
            <a:off x="584417" y="1476623"/>
            <a:ext cx="7975166" cy="3904755"/>
          </a:xfrm>
          <a:prstGeom prst="rect">
            <a:avLst/>
          </a:prstGeom>
        </p:spPr>
      </p:pic>
    </p:spTree>
    <p:extLst>
      <p:ext uri="{BB962C8B-B14F-4D97-AF65-F5344CB8AC3E}">
        <p14:creationId xmlns:p14="http://schemas.microsoft.com/office/powerpoint/2010/main" val="3326437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8230" y="563296"/>
            <a:ext cx="3352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Edit User Profile Page</a:t>
            </a:r>
            <a:endParaRPr lang="en-US" b="1" dirty="0"/>
          </a:p>
        </p:txBody>
      </p:sp>
      <p:pic>
        <p:nvPicPr>
          <p:cNvPr id="2" name="image67.jpeg">
            <a:extLst>
              <a:ext uri="{FF2B5EF4-FFF2-40B4-BE49-F238E27FC236}">
                <a16:creationId xmlns:a16="http://schemas.microsoft.com/office/drawing/2014/main" id="{34A0B8DE-534B-BDEA-B196-7EE25A540787}"/>
              </a:ext>
            </a:extLst>
          </p:cNvPr>
          <p:cNvPicPr>
            <a:picLocks noChangeAspect="1"/>
          </p:cNvPicPr>
          <p:nvPr/>
        </p:nvPicPr>
        <p:blipFill>
          <a:blip r:embed="rId2" cstate="print"/>
          <a:stretch>
            <a:fillRect/>
          </a:stretch>
        </p:blipFill>
        <p:spPr>
          <a:xfrm>
            <a:off x="507337" y="1542166"/>
            <a:ext cx="8129327" cy="3773667"/>
          </a:xfrm>
          <a:prstGeom prst="rect">
            <a:avLst/>
          </a:prstGeom>
        </p:spPr>
      </p:pic>
    </p:spTree>
    <p:extLst>
      <p:ext uri="{BB962C8B-B14F-4D97-AF65-F5344CB8AC3E}">
        <p14:creationId xmlns:p14="http://schemas.microsoft.com/office/powerpoint/2010/main" val="3751398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8.png">
            <a:extLst>
              <a:ext uri="{FF2B5EF4-FFF2-40B4-BE49-F238E27FC236}">
                <a16:creationId xmlns:a16="http://schemas.microsoft.com/office/drawing/2014/main" id="{D36CA68E-A802-D0F6-B9FB-96D6F8CBF67B}"/>
              </a:ext>
            </a:extLst>
          </p:cNvPr>
          <p:cNvPicPr>
            <a:picLocks noChangeAspect="1"/>
          </p:cNvPicPr>
          <p:nvPr/>
        </p:nvPicPr>
        <p:blipFill>
          <a:blip r:embed="rId2" cstate="print"/>
          <a:stretch>
            <a:fillRect/>
          </a:stretch>
        </p:blipFill>
        <p:spPr>
          <a:xfrm>
            <a:off x="526394" y="1526827"/>
            <a:ext cx="8091211" cy="3804347"/>
          </a:xfrm>
          <a:prstGeom prst="rect">
            <a:avLst/>
          </a:prstGeom>
        </p:spPr>
      </p:pic>
      <p:sp>
        <p:nvSpPr>
          <p:cNvPr id="3" name="TextBox 2">
            <a:extLst>
              <a:ext uri="{FF2B5EF4-FFF2-40B4-BE49-F238E27FC236}">
                <a16:creationId xmlns:a16="http://schemas.microsoft.com/office/drawing/2014/main" id="{6801FD78-A4B7-7539-FED3-C945C140A271}"/>
              </a:ext>
            </a:extLst>
          </p:cNvPr>
          <p:cNvSpPr txBox="1"/>
          <p:nvPr/>
        </p:nvSpPr>
        <p:spPr>
          <a:xfrm>
            <a:off x="685800" y="609600"/>
            <a:ext cx="5562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Update User Profile Details Page</a:t>
            </a:r>
            <a:endParaRPr lang="en-US" b="1" dirty="0"/>
          </a:p>
        </p:txBody>
      </p:sp>
    </p:spTree>
    <p:extLst>
      <p:ext uri="{BB962C8B-B14F-4D97-AF65-F5344CB8AC3E}">
        <p14:creationId xmlns:p14="http://schemas.microsoft.com/office/powerpoint/2010/main" val="2670891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986789"/>
            <a:ext cx="3352800" cy="33575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Logout User Page</a:t>
            </a:r>
            <a:endParaRPr lang="en-US" b="1" dirty="0"/>
          </a:p>
        </p:txBody>
      </p:sp>
      <p:pic>
        <p:nvPicPr>
          <p:cNvPr id="2" name="image69.png">
            <a:extLst>
              <a:ext uri="{FF2B5EF4-FFF2-40B4-BE49-F238E27FC236}">
                <a16:creationId xmlns:a16="http://schemas.microsoft.com/office/drawing/2014/main" id="{4EE6D310-5EFE-A242-1501-1933FEE1377B}"/>
              </a:ext>
            </a:extLst>
          </p:cNvPr>
          <p:cNvPicPr>
            <a:picLocks noChangeAspect="1"/>
          </p:cNvPicPr>
          <p:nvPr/>
        </p:nvPicPr>
        <p:blipFill>
          <a:blip r:embed="rId2" cstate="print"/>
          <a:stretch>
            <a:fillRect/>
          </a:stretch>
        </p:blipFill>
        <p:spPr>
          <a:xfrm>
            <a:off x="949537" y="2092403"/>
            <a:ext cx="7244926" cy="3546397"/>
          </a:xfrm>
          <a:prstGeom prst="rect">
            <a:avLst/>
          </a:prstGeom>
        </p:spPr>
      </p:pic>
    </p:spTree>
    <p:extLst>
      <p:ext uri="{BB962C8B-B14F-4D97-AF65-F5344CB8AC3E}">
        <p14:creationId xmlns:p14="http://schemas.microsoft.com/office/powerpoint/2010/main" val="856033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0130"/>
            <a:ext cx="8229600" cy="1027670"/>
          </a:xfrm>
        </p:spPr>
        <p:txBody>
          <a:bodyPr/>
          <a:lstStyle/>
          <a:p>
            <a:r>
              <a:rPr lang="en-US" dirty="0">
                <a:latin typeface="Times New Roman" panose="02020603050405020304" pitchFamily="18" charset="0"/>
                <a:cs typeface="Times New Roman" panose="02020603050405020304" pitchFamily="18" charset="0"/>
              </a:rPr>
              <a:t>Conclusion</a:t>
            </a:r>
            <a:endParaRPr lang="en-US" dirty="0"/>
          </a:p>
        </p:txBody>
      </p:sp>
      <p:sp>
        <p:nvSpPr>
          <p:cNvPr id="3" name="Content Placeholder 2"/>
          <p:cNvSpPr>
            <a:spLocks noGrp="1"/>
          </p:cNvSpPr>
          <p:nvPr>
            <p:ph idx="1"/>
          </p:nvPr>
        </p:nvSpPr>
        <p:spPr>
          <a:xfrm>
            <a:off x="838200" y="1600200"/>
            <a:ext cx="7467600" cy="3657600"/>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It can be concluded that this project of Online Job Portal was a real learning experience. The principles of software production were well implemented throughout the system. The project has been made as per as the given specifications. A Job Portal provides an efficient search for online information on job vacancies for Job Seekers. The main goal of this portal is to attempt to produce the right graduates based on the industry needs. However, it is important that be aware the Job Portals can never fulfill all the problems of jobless graduates. Its business operations are performed on the key values driven by passion and purpose with an aim to revolutionize the job search process. Through its efficient end-to-end recruitment processes across various industries, it enhances client experience and attains customer satisfaction.</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46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990600" y="1600201"/>
            <a:ext cx="7391400" cy="4343399"/>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Requirement specification</a:t>
            </a:r>
          </a:p>
          <a:p>
            <a:r>
              <a:rPr lang="en-US" dirty="0">
                <a:latin typeface="Times New Roman" panose="02020603050405020304" pitchFamily="18" charset="0"/>
                <a:cs typeface="Times New Roman" panose="02020603050405020304" pitchFamily="18" charset="0"/>
              </a:rPr>
              <a:t>Content in project</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Purpose</a:t>
            </a:r>
          </a:p>
          <a:p>
            <a:r>
              <a:rPr lang="en-US" dirty="0">
                <a:latin typeface="Times New Roman" panose="02020603050405020304" pitchFamily="18" charset="0"/>
                <a:cs typeface="Times New Roman" panose="02020603050405020304" pitchFamily="18" charset="0"/>
              </a:rPr>
              <a:t>Scope</a:t>
            </a:r>
          </a:p>
          <a:p>
            <a:r>
              <a:rPr lang="en-US" dirty="0">
                <a:latin typeface="Times New Roman" panose="02020603050405020304" pitchFamily="18" charset="0"/>
                <a:cs typeface="Times New Roman" panose="02020603050405020304" pitchFamily="18" charset="0"/>
              </a:rPr>
              <a:t>Procedure</a:t>
            </a:r>
          </a:p>
          <a:p>
            <a:r>
              <a:rPr lang="en-US" dirty="0">
                <a:latin typeface="Times New Roman" panose="02020603050405020304" pitchFamily="18" charset="0"/>
                <a:cs typeface="Times New Roman" panose="02020603050405020304" pitchFamily="18" charset="0"/>
              </a:rPr>
              <a:t>Advantage</a:t>
            </a:r>
          </a:p>
          <a:p>
            <a:r>
              <a:rPr lang="en-US" dirty="0">
                <a:latin typeface="Times New Roman" panose="02020603050405020304" pitchFamily="18" charset="0"/>
                <a:cs typeface="Times New Roman" panose="02020603050405020304" pitchFamily="18" charset="0"/>
              </a:rPr>
              <a:t>Limitations</a:t>
            </a:r>
          </a:p>
          <a:p>
            <a:r>
              <a:rPr lang="en-US" dirty="0">
                <a:latin typeface="Times New Roman" panose="02020603050405020304" pitchFamily="18" charset="0"/>
                <a:cs typeface="Times New Roman" panose="02020603050405020304" pitchFamily="18" charset="0"/>
              </a:rPr>
              <a:t>Output with code</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58069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endParaRPr lang="en-US" dirty="0"/>
          </a:p>
        </p:txBody>
      </p:sp>
      <p:sp>
        <p:nvSpPr>
          <p:cNvPr id="3" name="Content Placeholder 2"/>
          <p:cNvSpPr>
            <a:spLocks noGrp="1"/>
          </p:cNvSpPr>
          <p:nvPr>
            <p:ph idx="1"/>
          </p:nvPr>
        </p:nvSpPr>
        <p:spPr>
          <a:xfrm>
            <a:off x="990600" y="1600201"/>
            <a:ext cx="7467600" cy="4190999"/>
          </a:xfrm>
        </p:spPr>
        <p:txBody>
          <a:bodyPr>
            <a:normAutofit/>
          </a:bodyPr>
          <a:lstStyle/>
          <a:p>
            <a:pPr lvl="0" algn="just"/>
            <a:r>
              <a:rPr lang="en-US" sz="1200"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Google for problem solving</a:t>
            </a:r>
          </a:p>
          <a:p>
            <a:pPr algn="just"/>
            <a:r>
              <a:rPr lang="en-US" sz="1200"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https://www.infoworld.com/category/java/</a:t>
            </a:r>
            <a:endParaRPr lang="en-US" sz="1200" u="sng" dirty="0">
              <a:solidFill>
                <a:srgbClr val="0070C0"/>
              </a:solidFill>
              <a:latin typeface="Times New Roman" panose="02020603050405020304" pitchFamily="18" charset="0"/>
              <a:cs typeface="Times New Roman" panose="02020603050405020304" pitchFamily="18" charset="0"/>
            </a:endParaRPr>
          </a:p>
          <a:p>
            <a:pPr algn="just"/>
            <a:r>
              <a:rPr lang="en-US" sz="1200" u="sng" dirty="0">
                <a:solidFill>
                  <a:srgbClr val="0070C0"/>
                </a:solidFill>
                <a:latin typeface="Times New Roman" panose="02020603050405020304" pitchFamily="18" charset="0"/>
                <a:cs typeface="Times New Roman" panose="02020603050405020304" pitchFamily="18" charset="0"/>
              </a:rPr>
              <a:t>Database programming with JDBC and java by </a:t>
            </a:r>
            <a:r>
              <a:rPr lang="en-US" sz="1200" u="sng" dirty="0" err="1">
                <a:solidFill>
                  <a:srgbClr val="0070C0"/>
                </a:solidFill>
                <a:latin typeface="Times New Roman" panose="02020603050405020304" pitchFamily="18" charset="0"/>
                <a:cs typeface="Times New Roman" panose="02020603050405020304" pitchFamily="18" charset="0"/>
              </a:rPr>
              <a:t>O’Relly</a:t>
            </a:r>
            <a:endParaRPr lang="en-US" sz="1200" u="sng" dirty="0">
              <a:solidFill>
                <a:srgbClr val="0070C0"/>
              </a:solidFill>
              <a:latin typeface="Times New Roman" panose="02020603050405020304" pitchFamily="18" charset="0"/>
              <a:cs typeface="Times New Roman" panose="02020603050405020304" pitchFamily="18" charset="0"/>
            </a:endParaRPr>
          </a:p>
          <a:p>
            <a:pPr algn="just"/>
            <a:r>
              <a:rPr lang="en-US" sz="1200" u="sng" dirty="0">
                <a:solidFill>
                  <a:srgbClr val="0070C0"/>
                </a:solidFill>
                <a:latin typeface="Times New Roman" panose="02020603050405020304" pitchFamily="18" charset="0"/>
                <a:cs typeface="Times New Roman" panose="02020603050405020304" pitchFamily="18" charset="0"/>
              </a:rPr>
              <a:t>Head First Java 2nd edition</a:t>
            </a:r>
          </a:p>
          <a:p>
            <a:pPr algn="just"/>
            <a:r>
              <a:rPr lang="en-US" sz="1200" u="sng"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https://www.jdbc-tutorial.com/</a:t>
            </a:r>
            <a:endParaRPr lang="en-US" sz="1200" u="sng" dirty="0">
              <a:solidFill>
                <a:srgbClr val="0070C0"/>
              </a:solidFill>
              <a:latin typeface="Times New Roman" panose="02020603050405020304" pitchFamily="18" charset="0"/>
              <a:cs typeface="Times New Roman" panose="02020603050405020304" pitchFamily="18" charset="0"/>
            </a:endParaRPr>
          </a:p>
          <a:p>
            <a:pPr algn="just"/>
            <a:r>
              <a:rPr lang="en-US" sz="1200" u="sng" dirty="0">
                <a:solidFill>
                  <a:srgbClr val="0070C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https://www.javatpoint.com/java-tutorial</a:t>
            </a:r>
            <a:endParaRPr lang="en-US" sz="1200" u="sng" dirty="0">
              <a:solidFill>
                <a:srgbClr val="0070C0"/>
              </a:solidFill>
              <a:latin typeface="Times New Roman" panose="02020603050405020304" pitchFamily="18" charset="0"/>
              <a:cs typeface="Times New Roman" panose="02020603050405020304" pitchFamily="18" charset="0"/>
            </a:endParaRPr>
          </a:p>
          <a:p>
            <a:pPr algn="just"/>
            <a:r>
              <a:rPr lang="en-US" sz="1200" u="sng" dirty="0">
                <a:solidFill>
                  <a:srgbClr val="0070C0"/>
                </a:solidFill>
                <a:latin typeface="Times New Roman" panose="02020603050405020304" pitchFamily="18" charset="0"/>
                <a:cs typeface="Times New Roman" panose="02020603050405020304" pitchFamily="18" charset="0"/>
              </a:rPr>
              <a:t>https://www.tutorialspoint.com/java/index.htm</a:t>
            </a:r>
          </a:p>
        </p:txBody>
      </p:sp>
    </p:spTree>
    <p:extLst>
      <p:ext uri="{BB962C8B-B14F-4D97-AF65-F5344CB8AC3E}">
        <p14:creationId xmlns:p14="http://schemas.microsoft.com/office/powerpoint/2010/main" val="673975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90800"/>
            <a:ext cx="7772400" cy="1470025"/>
          </a:xfrm>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341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772400" cy="106680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Subtitle 2"/>
          <p:cNvSpPr>
            <a:spLocks noGrp="1"/>
          </p:cNvSpPr>
          <p:nvPr>
            <p:ph type="subTitle" idx="1"/>
          </p:nvPr>
        </p:nvSpPr>
        <p:spPr>
          <a:xfrm>
            <a:off x="990600" y="1295400"/>
            <a:ext cx="7162800" cy="5029200"/>
          </a:xfrm>
        </p:spPr>
        <p:txBody>
          <a:bodyPr>
            <a:noAutofit/>
          </a:bodyPr>
          <a:lstStyle/>
          <a:p>
            <a:pPr algn="just"/>
            <a:r>
              <a:rPr lang="en-US" sz="1600" dirty="0">
                <a:solidFill>
                  <a:schemeClr val="tx1"/>
                </a:solidFill>
                <a:latin typeface="Times New Roman" panose="02020603050405020304" pitchFamily="18" charset="0"/>
                <a:cs typeface="Times New Roman" panose="02020603050405020304" pitchFamily="18" charset="0"/>
              </a:rPr>
              <a:t>Job Portal is a web application, which serves jobseekers to find available job vacancies and Employers to identify eligible job seekers with the prospect of selecting the most qualified candidates. The only way to select best-qualified candidate is to have a pool of eligible applicants, which is possible by drawing the interest of individuals in the market. Job search portals best serve this purpose. E-recruitment has become the standard means for employers and job seekers to meet their respective objectives. The traditional methods for recruitment includes Job fairs, University career employment services, Employee referrals, advertising in the newspapers, televisions etc. With the advancement in technology and growth of internet usage, the e-recruitment has revolutionized the way organizations hire and candidates search for jobs. With the Online Job search portals, the recruitment process is speeded up at every stage from job postings, to receiving applications from candidates, interviewing process. The cost of searching/posting jobs will be much less compared to the traditional way of advertising. Job search portal stands as an effective means for Employers to outline the job vacancies, responsibilities and qualifications to attract jobseekers. Using the portal jobseekers can extensively search for jobs in companies, organizations and regions they may otherwise have not learnt. </a:t>
            </a:r>
          </a:p>
        </p:txBody>
      </p:sp>
    </p:spTree>
    <p:extLst>
      <p:ext uri="{BB962C8B-B14F-4D97-AF65-F5344CB8AC3E}">
        <p14:creationId xmlns:p14="http://schemas.microsoft.com/office/powerpoint/2010/main" val="278713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Requirement specification</a:t>
            </a:r>
          </a:p>
        </p:txBody>
      </p:sp>
      <p:sp>
        <p:nvSpPr>
          <p:cNvPr id="3" name="Content Placeholder 2"/>
          <p:cNvSpPr>
            <a:spLocks noGrp="1"/>
          </p:cNvSpPr>
          <p:nvPr>
            <p:ph idx="1"/>
          </p:nvPr>
        </p:nvSpPr>
        <p:spPr>
          <a:xfrm>
            <a:off x="1066800" y="1600201"/>
            <a:ext cx="7391400" cy="3809999"/>
          </a:xfrm>
        </p:spPr>
        <p:txBody>
          <a:bodyPr>
            <a:normAutofit/>
          </a:bodyPr>
          <a:lstStyle/>
          <a:p>
            <a:r>
              <a:rPr lang="en-US" sz="2400" b="1" dirty="0">
                <a:latin typeface="Times New Roman" panose="02020603050405020304" pitchFamily="18" charset="0"/>
                <a:cs typeface="Times New Roman" panose="02020603050405020304" pitchFamily="18" charset="0"/>
              </a:rPr>
              <a:t>Hardware Requirement:</a:t>
            </a:r>
          </a:p>
          <a:p>
            <a:pPr marL="0" indent="0">
              <a:buNone/>
            </a:pPr>
            <a:r>
              <a:rPr lang="en-US" sz="2000" dirty="0">
                <a:latin typeface="Times New Roman" panose="02020603050405020304" pitchFamily="18" charset="0"/>
                <a:cs typeface="Times New Roman" panose="02020603050405020304" pitchFamily="18" charset="0"/>
              </a:rPr>
              <a:t>	Processor Brand : Intel(R) </a:t>
            </a:r>
          </a:p>
          <a:p>
            <a:pPr marL="0" indent="0">
              <a:buNone/>
            </a:pPr>
            <a:r>
              <a:rPr lang="en-US" sz="2000" dirty="0">
                <a:latin typeface="Times New Roman" panose="02020603050405020304" pitchFamily="18" charset="0"/>
                <a:cs typeface="Times New Roman" panose="02020603050405020304" pitchFamily="18" charset="0"/>
              </a:rPr>
              <a:t>	Processor Type: Core(TM) i3-6100</a:t>
            </a:r>
          </a:p>
          <a:p>
            <a:pPr marL="0" indent="0">
              <a:buNone/>
            </a:pPr>
            <a:r>
              <a:rPr lang="en-US" sz="2000" dirty="0">
                <a:latin typeface="Times New Roman" panose="02020603050405020304" pitchFamily="18" charset="0"/>
                <a:cs typeface="Times New Roman" panose="02020603050405020304" pitchFamily="18" charset="0"/>
              </a:rPr>
              <a:t>	Processor Speed: 3.70GHz </a:t>
            </a:r>
          </a:p>
          <a:p>
            <a:pPr marL="0" indent="0">
              <a:buNone/>
            </a:pPr>
            <a:r>
              <a:rPr lang="en-US" sz="2000" dirty="0">
                <a:latin typeface="Times New Roman" panose="02020603050405020304" pitchFamily="18" charset="0"/>
                <a:cs typeface="Times New Roman" panose="02020603050405020304" pitchFamily="18" charset="0"/>
              </a:rPr>
              <a:t>	Ram Size: 8.00 GB</a:t>
            </a:r>
          </a:p>
        </p:txBody>
      </p:sp>
    </p:spTree>
    <p:extLst>
      <p:ext uri="{BB962C8B-B14F-4D97-AF65-F5344CB8AC3E}">
        <p14:creationId xmlns:p14="http://schemas.microsoft.com/office/powerpoint/2010/main" val="3088513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924800" cy="3276599"/>
          </a:xfrm>
        </p:spPr>
        <p:txBody>
          <a:bodyPr>
            <a:normAutofit/>
          </a:bodyPr>
          <a:lstStyle/>
          <a:p>
            <a:r>
              <a:rPr lang="en-US" sz="2400" b="1" dirty="0">
                <a:latin typeface="Times New Roman" panose="02020603050405020304" pitchFamily="18" charset="0"/>
                <a:cs typeface="Times New Roman" panose="02020603050405020304" pitchFamily="18" charset="0"/>
              </a:rPr>
              <a:t>Software Requirement:</a:t>
            </a:r>
          </a:p>
          <a:p>
            <a:pPr marL="0" indent="0">
              <a:buNone/>
            </a:pPr>
            <a:r>
              <a:rPr lang="en-US" sz="2000" dirty="0">
                <a:latin typeface="Times New Roman" panose="02020603050405020304" pitchFamily="18" charset="0"/>
                <a:cs typeface="Times New Roman" panose="02020603050405020304" pitchFamily="18" charset="0"/>
              </a:rPr>
              <a:t>	Operating system: Windows 10 Pro</a:t>
            </a:r>
          </a:p>
          <a:p>
            <a:pPr marL="0" indent="0">
              <a:buNone/>
            </a:pPr>
            <a:r>
              <a:rPr lang="en-US" sz="2000" dirty="0">
                <a:latin typeface="Times New Roman" panose="02020603050405020304" pitchFamily="18" charset="0"/>
                <a:cs typeface="Times New Roman" panose="02020603050405020304" pitchFamily="18" charset="0"/>
              </a:rPr>
              <a:t>	Application System: Eclipse</a:t>
            </a:r>
          </a:p>
          <a:p>
            <a:pPr marL="0" indent="0">
              <a:buNone/>
            </a:pPr>
            <a:r>
              <a:rPr lang="en-US" sz="2000" dirty="0">
                <a:latin typeface="Times New Roman" panose="02020603050405020304" pitchFamily="18" charset="0"/>
                <a:cs typeface="Times New Roman" panose="02020603050405020304" pitchFamily="18" charset="0"/>
              </a:rPr>
              <a:t>	Database Requirement: MySQL Serve</a:t>
            </a:r>
          </a:p>
          <a:p>
            <a:pPr marL="0" indent="0">
              <a:buNone/>
            </a:pPr>
            <a:r>
              <a:rPr lang="en-US" sz="2000" dirty="0">
                <a:latin typeface="Times New Roman" panose="02020603050405020304" pitchFamily="18" charset="0"/>
                <a:cs typeface="Times New Roman" panose="02020603050405020304" pitchFamily="18" charset="0"/>
              </a:rPr>
              <a:t>	Language Used: Java, HTML, CSS, JavaScript</a:t>
            </a:r>
          </a:p>
        </p:txBody>
      </p:sp>
    </p:spTree>
    <p:extLst>
      <p:ext uri="{BB962C8B-B14F-4D97-AF65-F5344CB8AC3E}">
        <p14:creationId xmlns:p14="http://schemas.microsoft.com/office/powerpoint/2010/main" val="262176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 in project</a:t>
            </a:r>
          </a:p>
        </p:txBody>
      </p:sp>
      <p:sp>
        <p:nvSpPr>
          <p:cNvPr id="3" name="Content Placeholder 2"/>
          <p:cNvSpPr>
            <a:spLocks noGrp="1"/>
          </p:cNvSpPr>
          <p:nvPr>
            <p:ph idx="1"/>
          </p:nvPr>
        </p:nvSpPr>
        <p:spPr>
          <a:xfrm>
            <a:off x="1066800" y="1828800"/>
            <a:ext cx="7239000" cy="3581400"/>
          </a:xfrm>
        </p:spPr>
        <p:txBody>
          <a:bodyPr>
            <a:normAutofit/>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Home page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Login page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Registration Page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Admin Home Page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Admin View Job Page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Post Job Page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Update Job Page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User Login Page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User View Job Page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User Apply Job page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User Edit Profile Page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Logout Page</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135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1066800" y="1676400"/>
            <a:ext cx="7162800" cy="4191000"/>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objective of the web as well as android application is to provide flexibility to the jobseekers by providing the functionalities of both job search and job application in a single application. In addition, this application provides an effective means for the employers to post job vacancies and view the job applications by the interested applicants in a single application. </a:t>
            </a:r>
          </a:p>
        </p:txBody>
      </p:sp>
    </p:spTree>
    <p:extLst>
      <p:ext uri="{BB962C8B-B14F-4D97-AF65-F5344CB8AC3E}">
        <p14:creationId xmlns:p14="http://schemas.microsoft.com/office/powerpoint/2010/main" val="243416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Purpose</a:t>
            </a:r>
            <a:endParaRPr lang="en-US" dirty="0"/>
          </a:p>
        </p:txBody>
      </p:sp>
      <p:sp>
        <p:nvSpPr>
          <p:cNvPr id="3" name="Content Placeholder 2"/>
          <p:cNvSpPr>
            <a:spLocks noGrp="1"/>
          </p:cNvSpPr>
          <p:nvPr>
            <p:ph idx="1"/>
          </p:nvPr>
        </p:nvSpPr>
        <p:spPr>
          <a:xfrm>
            <a:off x="831273" y="1752600"/>
            <a:ext cx="7481455" cy="4114512"/>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purpose of the study is to solve and develop an online job portal where applications easily find jobs and employer  can find candidate for the jobs. This system is designed such that ultimately all vacancies will be posted online and would offer user the facilities to apply </a:t>
            </a:r>
            <a:r>
              <a:rPr lang="en-US" sz="1800">
                <a:latin typeface="Times New Roman" panose="02020603050405020304" pitchFamily="18" charset="0"/>
                <a:cs typeface="Times New Roman" panose="02020603050405020304" pitchFamily="18" charset="0"/>
              </a:rPr>
              <a:t>their jobs online</a:t>
            </a:r>
            <a:r>
              <a:rPr lang="en-US" sz="1800" dirty="0">
                <a:latin typeface="Times New Roman" panose="02020603050405020304" pitchFamily="18" charset="0"/>
                <a:cs typeface="Times New Roman" panose="02020603050405020304" pitchFamily="18" charset="0"/>
              </a:rPr>
              <a:t>.</a:t>
            </a:r>
          </a:p>
          <a:p>
            <a:pPr marL="0" indent="0" algn="just">
              <a:buNone/>
            </a:pPr>
            <a:r>
              <a:rPr lang="en-US" sz="1800" dirty="0">
                <a:latin typeface="Times New Roman" panose="02020603050405020304" pitchFamily="18" charset="0"/>
                <a:cs typeface="Times New Roman" panose="02020603050405020304" pitchFamily="18" charset="0"/>
              </a:rPr>
              <a:t>The main objective of  Job Portal is saving both time and cost by hiring the right candidate at the right time at the right place has been its Success Mantra. They do it by shortening the entire process of selection and on-boarding with its expertise. The team of experienced professionals works closely with clients to assess their requirement and ensure that the best quality resources are provided in the minimum possible time frame. Its recruitment experts enable quickest turnaround by selecting relevant and industry-specific profiles, interfacing with the candidates from start till the end.</a:t>
            </a:r>
          </a:p>
          <a:p>
            <a:pPr marL="0" indent="0">
              <a:buNone/>
            </a:pPr>
            <a:endParaRPr lang="en-US" sz="1800" dirty="0"/>
          </a:p>
        </p:txBody>
      </p:sp>
    </p:spTree>
    <p:extLst>
      <p:ext uri="{BB962C8B-B14F-4D97-AF65-F5344CB8AC3E}">
        <p14:creationId xmlns:p14="http://schemas.microsoft.com/office/powerpoint/2010/main" val="4002829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1554</TotalTime>
  <Words>1177</Words>
  <Application>Microsoft Office PowerPoint</Application>
  <PresentationFormat>On-screen Show (4:3)</PresentationFormat>
  <Paragraphs>113</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Office Theme</vt:lpstr>
      <vt:lpstr>PowerPoint Presentation</vt:lpstr>
      <vt:lpstr>Job Portal</vt:lpstr>
      <vt:lpstr>INDEX</vt:lpstr>
      <vt:lpstr>Introduction</vt:lpstr>
      <vt:lpstr>Requirement specification</vt:lpstr>
      <vt:lpstr>PowerPoint Presentation</vt:lpstr>
      <vt:lpstr>Content in project</vt:lpstr>
      <vt:lpstr>Objective</vt:lpstr>
      <vt:lpstr>Purpose</vt:lpstr>
      <vt:lpstr>Scope</vt:lpstr>
      <vt:lpstr>Procedure</vt:lpstr>
      <vt:lpstr>Advantage</vt:lpstr>
      <vt:lpstr>Limitations</vt:lpstr>
      <vt:lpstr>Output with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ITSOFT</dc:creator>
  <cp:lastModifiedBy>Ishwa Ishwa</cp:lastModifiedBy>
  <cp:revision>82</cp:revision>
  <dcterms:created xsi:type="dcterms:W3CDTF">2023-03-20T04:36:04Z</dcterms:created>
  <dcterms:modified xsi:type="dcterms:W3CDTF">2023-07-14T16:41:26Z</dcterms:modified>
</cp:coreProperties>
</file>