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LAVATHI\Documents\naanmudhalvan.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13"/>
          <p:cNvSpPr txBox="1"/>
          <p:nvPr/>
        </p:nvSpPr>
        <p:spPr>
          <a:xfrm>
            <a:off x="1153326" y="2994341"/>
            <a:ext cx="9039596" cy="1869441"/>
          </a:xfrm>
          <a:prstGeom prst="rect"/>
          <a:noFill/>
        </p:spPr>
        <p:txBody>
          <a:bodyPr rtlCol="0" wrap="square">
            <a:spAutoFit/>
          </a:bodyPr>
          <a:p>
            <a:r>
              <a:rPr sz="2400" i="1" lang="en-US"/>
              <a:t>STUDENT NAME:  </a:t>
            </a:r>
            <a:r>
              <a:rPr dirty="0" sz="2400" i="1" lang="en-US"/>
              <a:t>I</a:t>
            </a:r>
            <a:r>
              <a:rPr dirty="0" sz="2400" i="1" lang="en-US"/>
              <a:t>s</a:t>
            </a:r>
            <a:r>
              <a:rPr dirty="0" sz="2400" i="1" lang="en-US"/>
              <a:t>h</a:t>
            </a:r>
            <a:r>
              <a:rPr dirty="0" sz="2400" i="1" lang="en-US"/>
              <a:t>w</a:t>
            </a:r>
            <a:r>
              <a:rPr dirty="0" sz="2400" i="1" lang="en-US"/>
              <a:t>a</a:t>
            </a:r>
            <a:r>
              <a:rPr dirty="0" sz="2400" i="1" lang="en-US"/>
              <a:t>r</a:t>
            </a:r>
            <a:r>
              <a:rPr dirty="0" sz="2400" i="1" lang="en-US"/>
              <a:t>y</a:t>
            </a:r>
            <a:r>
              <a:rPr dirty="0" sz="2400" i="1" lang="en-US"/>
              <a:t>a</a:t>
            </a:r>
            <a:r>
              <a:rPr dirty="0" sz="2400" i="1" lang="en-US"/>
              <a:t> </a:t>
            </a:r>
            <a:r>
              <a:rPr dirty="0" sz="2400" i="1" lang="en-US"/>
              <a:t>L</a:t>
            </a:r>
            <a:r>
              <a:rPr dirty="0" sz="2400" i="1" lang="en-US"/>
              <a:t>akshmi</a:t>
            </a:r>
            <a:r>
              <a:rPr dirty="0" sz="2400" i="1" lang="en-US"/>
              <a:t>.</a:t>
            </a:r>
            <a:r>
              <a:rPr dirty="0" sz="2400" i="1" lang="en-US"/>
              <a:t>V</a:t>
            </a:r>
            <a:endParaRPr altLang="en-US" lang="zh-CN"/>
          </a:p>
          <a:p>
            <a:r>
              <a:rPr sz="2400" i="1" lang="en-US"/>
              <a:t>REGISTER NO</a:t>
            </a:r>
            <a:r>
              <a:rPr sz="2400" i="1" lang="en-US"/>
              <a:t>. </a:t>
            </a:r>
            <a:r>
              <a:rPr sz="2400" i="1" lang="en-US"/>
              <a:t> </a:t>
            </a:r>
            <a:r>
              <a:rPr sz="2400" i="1" lang="en-US"/>
              <a:t> </a:t>
            </a:r>
            <a:r>
              <a:rPr sz="2400" i="1" lang="en-US"/>
              <a:t> </a:t>
            </a:r>
            <a:r>
              <a:rPr sz="2400" i="1" lang="en-US"/>
              <a:t>:  </a:t>
            </a:r>
            <a:r>
              <a:rPr dirty="0" sz="2400" i="1" lang="en-US"/>
              <a:t>3</a:t>
            </a:r>
            <a:r>
              <a:rPr dirty="0" sz="2400" i="1" lang="en-US"/>
              <a:t>1</a:t>
            </a:r>
            <a:r>
              <a:rPr dirty="0" sz="2400" i="1" lang="en-US"/>
              <a:t>2</a:t>
            </a:r>
            <a:r>
              <a:rPr dirty="0" sz="2400" i="1" lang="en-US"/>
              <a:t>2</a:t>
            </a:r>
            <a:r>
              <a:rPr dirty="0" sz="2400" i="1" lang="en-US"/>
              <a:t>0</a:t>
            </a:r>
            <a:r>
              <a:rPr dirty="0" sz="2400" i="1" lang="en-US"/>
              <a:t>6</a:t>
            </a:r>
            <a:r>
              <a:rPr dirty="0" sz="2400" i="1" lang="en-US"/>
              <a:t>5</a:t>
            </a:r>
            <a:r>
              <a:rPr dirty="0" sz="2400" i="1" lang="en-US"/>
              <a:t>0</a:t>
            </a:r>
            <a:r>
              <a:rPr dirty="0" sz="2400" i="1" lang="en-US"/>
              <a:t>0</a:t>
            </a:r>
            <a:endParaRPr sz="2400" i="1" lang="en-US"/>
          </a:p>
          <a:p>
            <a:r>
              <a:rPr sz="2400" i="1" lang="en-US"/>
              <a:t>DEPARTMENT</a:t>
            </a:r>
            <a:r>
              <a:rPr sz="2400" i="1" lang="en-US"/>
              <a:t> </a:t>
            </a:r>
            <a:r>
              <a:rPr sz="2400" i="1" lang="en-US"/>
              <a:t> </a:t>
            </a:r>
            <a:r>
              <a:rPr sz="2400" i="1" lang="en-US"/>
              <a:t> </a:t>
            </a:r>
            <a:r>
              <a:rPr sz="2400" i="1" lang="en-US"/>
              <a:t> </a:t>
            </a:r>
            <a:r>
              <a:rPr sz="2400" i="1" lang="en-US"/>
              <a:t>:</a:t>
            </a:r>
            <a:r>
              <a:rPr sz="2400" i="1" lang="en-US"/>
              <a:t>  COMMERCE </a:t>
            </a:r>
            <a:endParaRPr altLang="en-US" lang="zh-CN"/>
          </a:p>
          <a:p>
            <a:r>
              <a:rPr sz="2400" i="1" lang="en-US"/>
              <a:t>COLLEGE            </a:t>
            </a:r>
            <a:r>
              <a:rPr sz="2400" i="1" lang="en-US"/>
              <a:t>:</a:t>
            </a:r>
            <a:r>
              <a:rPr sz="2400" i="1" lang="en-US"/>
              <a:t> </a:t>
            </a:r>
            <a:r>
              <a:rPr sz="2400" i="1" lang="en-US"/>
              <a:t> </a:t>
            </a:r>
            <a:r>
              <a:rPr sz="2400" i="1" lang="en-US"/>
              <a:t>AGURCHAND MANMULL JAIN COLLEGE.</a:t>
            </a:r>
            <a:endParaRPr altLang="en-US" lang="zh-CN"/>
          </a:p>
          <a:p>
            <a:r>
              <a:rPr sz="2400" i="1" lang="en-US"/>
              <a:t>           </a:t>
            </a:r>
            <a:endParaRPr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b="1" sz="4800" lang="en-IN" spc="5">
              <a:latin typeface="Trebuchet MS"/>
              <a:cs typeface="Trebuchet MS"/>
            </a:endParaRPr>
          </a:p>
          <a:p>
            <a:pPr marL="12700">
              <a:lnSpc>
                <a:spcPct val="100000"/>
              </a:lnSpc>
              <a:spcBef>
                <a:spcPts val="105"/>
              </a:spcBef>
            </a:pPr>
            <a:endParaRPr b="1" sz="4800" lang="en-IN" spc="5">
              <a:latin typeface="Trebuchet MS"/>
              <a:cs typeface="Trebuchet MS"/>
            </a:endParaRPr>
          </a:p>
          <a:p>
            <a:pPr marL="12700">
              <a:lnSpc>
                <a:spcPct val="100000"/>
              </a:lnSpc>
              <a:spcBef>
                <a:spcPts val="105"/>
              </a:spcBef>
            </a:pPr>
            <a:r>
              <a:rPr dirty="0" sz="3200" i="1" lang="en-IN" spc="5">
                <a:cs typeface="Trebuchet MS"/>
              </a:rPr>
              <a:t>Data collection</a:t>
            </a:r>
          </a:p>
          <a:p>
            <a:pPr indent="-457200" marL="469900">
              <a:lnSpc>
                <a:spcPct val="100000"/>
              </a:lnSpc>
              <a:spcBef>
                <a:spcPts val="105"/>
              </a:spcBef>
              <a:buFont typeface="+mj-lt"/>
              <a:buAutoNum type="arabicPeriod"/>
            </a:pPr>
            <a:r>
              <a:rPr dirty="0" sz="2800" i="1" lang="en-IN" spc="5">
                <a:cs typeface="Trebuchet MS"/>
              </a:rPr>
              <a:t>Downloaded from Edunet dashboard</a:t>
            </a:r>
          </a:p>
          <a:p>
            <a:pPr marL="12700">
              <a:lnSpc>
                <a:spcPct val="100000"/>
              </a:lnSpc>
              <a:spcBef>
                <a:spcPts val="105"/>
              </a:spcBef>
            </a:pPr>
            <a:r>
              <a:rPr dirty="0" sz="2800" i="1" lang="en-IN" spc="5">
                <a:cs typeface="Trebuchet MS"/>
              </a:rPr>
              <a:t>Data cleaning</a:t>
            </a:r>
          </a:p>
          <a:p>
            <a:pPr indent="-457200" marL="469900">
              <a:lnSpc>
                <a:spcPct val="100000"/>
              </a:lnSpc>
              <a:spcBef>
                <a:spcPts val="105"/>
              </a:spcBef>
              <a:buFont typeface="+mj-lt"/>
              <a:buAutoNum type="arabicPeriod"/>
            </a:pPr>
            <a:r>
              <a:rPr dirty="0" sz="2800" i="1" lang="en-IN" spc="5">
                <a:cs typeface="Trebuchet MS"/>
              </a:rPr>
              <a:t>Identified the missing values</a:t>
            </a:r>
          </a:p>
          <a:p>
            <a:pPr indent="-457200" marL="469900">
              <a:lnSpc>
                <a:spcPct val="100000"/>
              </a:lnSpc>
              <a:spcBef>
                <a:spcPts val="105"/>
              </a:spcBef>
              <a:buFont typeface="+mj-lt"/>
              <a:buAutoNum type="arabicPeriod"/>
            </a:pPr>
            <a:r>
              <a:rPr dirty="0" sz="2800" i="1" lang="en-IN" spc="5">
                <a:cs typeface="Trebuchet MS"/>
              </a:rPr>
              <a:t>Filter out missing values</a:t>
            </a:r>
          </a:p>
          <a:p>
            <a:pPr marL="12700">
              <a:lnSpc>
                <a:spcPct val="100000"/>
              </a:lnSpc>
              <a:spcBef>
                <a:spcPts val="105"/>
              </a:spcBef>
            </a:pPr>
            <a:r>
              <a:rPr dirty="0" sz="2800" i="1" lang="en-IN" spc="5">
                <a:cs typeface="Trebuchet MS"/>
              </a:rPr>
              <a:t>Performance level</a:t>
            </a:r>
          </a:p>
          <a:p>
            <a:pPr indent="-457200" marL="469900">
              <a:lnSpc>
                <a:spcPct val="100000"/>
              </a:lnSpc>
              <a:spcBef>
                <a:spcPts val="105"/>
              </a:spcBef>
              <a:buFont typeface="+mj-lt"/>
              <a:buAutoNum type="arabicPeriod"/>
            </a:pPr>
            <a:r>
              <a:rPr dirty="0" sz="2800" i="1" lang="en-IN" spc="5">
                <a:cs typeface="Trebuchet MS"/>
              </a:rPr>
              <a:t>Created a formula</a:t>
            </a:r>
          </a:p>
          <a:p>
            <a:pPr marL="12700">
              <a:lnSpc>
                <a:spcPct val="100000"/>
              </a:lnSpc>
              <a:spcBef>
                <a:spcPts val="105"/>
              </a:spcBef>
            </a:pPr>
            <a:r>
              <a:rPr dirty="0" sz="2800" i="1" lang="en-IN" spc="5">
                <a:cs typeface="Trebuchet MS"/>
              </a:rPr>
              <a:t>Summary</a:t>
            </a:r>
          </a:p>
          <a:p>
            <a:pPr indent="-457200" marL="469900">
              <a:lnSpc>
                <a:spcPct val="100000"/>
              </a:lnSpc>
              <a:spcBef>
                <a:spcPts val="105"/>
              </a:spcBef>
              <a:buFont typeface="+mj-lt"/>
              <a:buAutoNum type="arabicPeriod"/>
            </a:pPr>
            <a:r>
              <a:rPr dirty="0" sz="2800" i="1" lang="en-IN" spc="5">
                <a:cs typeface="Trebuchet MS"/>
              </a:rPr>
              <a:t>Pivot table</a:t>
            </a:r>
          </a:p>
          <a:p>
            <a:pPr indent="-457200" marL="469900">
              <a:lnSpc>
                <a:spcPct val="100000"/>
              </a:lnSpc>
              <a:spcBef>
                <a:spcPts val="105"/>
              </a:spcBef>
              <a:buFont typeface="+mj-lt"/>
              <a:buAutoNum type="arabicPeriod"/>
            </a:pPr>
            <a:r>
              <a:rPr dirty="0" sz="2800" i="1" lang="en-IN" spc="5">
                <a:cs typeface="Trebuchet MS"/>
              </a:rPr>
              <a:t>Graph</a:t>
            </a:r>
          </a:p>
          <a:p>
            <a:pPr indent="-742950" marL="7556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Star: 4 Points 4"/>
          <p:cNvSpPr/>
          <p:nvPr/>
        </p:nvSpPr>
        <p:spPr>
          <a:xfrm>
            <a:off x="845574" y="2271252"/>
            <a:ext cx="176981" cy="157316"/>
          </a:xfrm>
          <a:prstGeom prst="star4"/>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90" name="Title 1"/>
          <p:cNvSpPr>
            <a:spLocks noGrp="1"/>
          </p:cNvSpPr>
          <p:nvPr/>
        </p:nvSpPr>
        <p:spPr>
          <a:xfrm>
            <a:off x="934063" y="457200"/>
            <a:ext cx="8841350" cy="5943600"/>
          </a:xfrm>
          <a:prstGeom prst="rect"/>
        </p:spPr>
        <p:txBody>
          <a:bodyPr bIns="0" lIns="0" rIns="0" tIns="0" wrap="square">
            <a:spAutoFit/>
          </a:bodyPr>
          <a:lstStyle>
            <a:lvl1pPr>
              <a:defRPr b="1" sz="4800" i="0">
                <a:solidFill>
                  <a:srgbClr val="000000"/>
                </a:solidFill>
                <a:latin typeface="Trebuchet MS"/>
                <a:cs typeface="Trebuchet MS"/>
              </a:defRPr>
            </a:lvl1p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sz="2800" lang="en-US">
                <a:latin typeface="Times New Roman" panose="02020603050405020304" pitchFamily="18" charset="0"/>
                <a:cs typeface="Times New Roman" panose="02020603050405020304" pitchFamily="18" charset="0"/>
              </a:rPr>
              <a:t>the study has investigated the impact of performance appraisal on employee morale and job satisfaction. The study has shown that employee’s morale and job satisfaction is significantly impacted on by the way the appraisal system is run, both from the conduct of the appraiser and the way the system is structured. The appraisal system’s fairness and purpose, employee focus, performance enhancement, loyalty enhancement and skills development aspects were found to impact positively on employee morale.</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2733041"/>
          </a:xfrm>
          <a:prstGeom prst="rect"/>
          <a:noFill/>
        </p:spPr>
        <p:txBody>
          <a:bodyPr rtlCol="0" wrap="square">
            <a:spAutoFit/>
          </a:bodyPr>
          <a:p>
            <a:pPr algn="ctr"/>
            <a:r>
              <a:rPr b="1" sz="4400" i="1" lang="en-US">
                <a:solidFill>
                  <a:srgbClr val="0F0F0F"/>
                </a:solidFill>
                <a:latin typeface="Times New Roman" panose="02020603050405020304" pitchFamily="18" charset="0"/>
                <a:cs typeface="Times New Roman" panose="02020603050405020304" pitchFamily="18" charset="0"/>
              </a:rPr>
              <a:t>Employee </a:t>
            </a:r>
          </a:p>
          <a:p>
            <a:pPr algn="ctr"/>
            <a:r>
              <a:rPr b="1" sz="4400" i="1" lang="en-US">
                <a:solidFill>
                  <a:srgbClr val="0F0F0F"/>
                </a:solidFill>
                <a:latin typeface="Times New Roman" panose="02020603050405020304" pitchFamily="18" charset="0"/>
                <a:cs typeface="Times New Roman" panose="02020603050405020304" pitchFamily="18" charset="0"/>
              </a:rPr>
              <a:t>   Performance </a:t>
            </a:r>
          </a:p>
          <a:p>
            <a:pPr algn="ctr"/>
            <a:r>
              <a:rPr b="1" sz="4400" i="1" lang="en-US">
                <a:solidFill>
                  <a:srgbClr val="0F0F0F"/>
                </a:solidFill>
                <a:latin typeface="Times New Roman" panose="02020603050405020304" pitchFamily="18" charset="0"/>
                <a:cs typeface="Times New Roman" panose="02020603050405020304" pitchFamily="18" charset="0"/>
              </a:rPr>
              <a:t> Analysis using  </a:t>
            </a:r>
          </a:p>
          <a:p>
            <a:pPr algn="ctr"/>
            <a:r>
              <a:rPr b="1" sz="4400" i="1" lang="en-US">
                <a:solidFill>
                  <a:srgbClr val="0F0F0F"/>
                </a:solidFill>
                <a:latin typeface="Times New Roman" panose="02020603050405020304" pitchFamily="18" charset="0"/>
                <a:cs typeface="Times New Roman" panose="02020603050405020304" pitchFamily="18" charset="0"/>
              </a:rPr>
              <a:t>  Excel</a:t>
            </a:r>
            <a:endParaRPr sz="2800" i="1"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456272" cy="737236"/>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717" name="Arrow: Right 14"/>
          <p:cNvSpPr/>
          <p:nvPr/>
        </p:nvSpPr>
        <p:spPr>
          <a:xfrm>
            <a:off x="1345277" y="4194451"/>
            <a:ext cx="264098" cy="447910"/>
          </a:xfrm>
          <a:prstGeom prst="rightArrow"/>
          <a:solidFill>
            <a:srgbClr val="4F81BD"/>
          </a:solidFill>
          <a:ln w="25400" cap="flat" cmpd="sng" algn="ctr">
            <a:solidFill>
              <a:srgbClr val="1C334E"/>
            </a:solidFill>
            <a:prstDash val="solid"/>
          </a:ln>
        </p:spPr>
        <p:txBody>
          <a:bodyPr anchor="ctr" rtlCol="0"/>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ctr"/>
            <a:endParaRPr lang="en-IN"/>
          </a:p>
        </p:txBody>
      </p:sp>
      <p:grpSp>
        <p:nvGrpSpPr>
          <p:cNvPr id="33" name="object 2"/>
          <p:cNvGrpSpPr/>
          <p:nvPr/>
        </p:nvGrpSpPr>
        <p:grpSpPr>
          <a:xfrm>
            <a:off x="7620000" y="198488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477327" y="669290"/>
            <a:ext cx="7160895" cy="5998210"/>
          </a:xfrm>
          <a:prstGeom prst="rect"/>
        </p:spPr>
        <p:txBody>
          <a:bodyPr bIns="0" lIns="0" rIns="0" rtlCol="0" tIns="16510" vert="horz" wrap="square">
            <a:spAutoFit/>
          </a:bodyPr>
          <a:p>
            <a:pPr marL="12700">
              <a:lnSpc>
                <a:spcPct val="100000"/>
              </a:lnSpc>
              <a:spcBef>
                <a:spcPts val="130"/>
              </a:spcBef>
              <a:tabLst>
                <a:tab algn="l" pos="2727960"/>
              </a:tabLst>
            </a:pPr>
            <a:r>
              <a:rPr sz="4250" lang="en-IN" spc="-20"/>
              <a:t>P</a:t>
            </a:r>
            <a:r>
              <a:rPr sz="4250" lang="en-IN" spc="15"/>
              <a:t>ROB</a:t>
            </a:r>
            <a:r>
              <a:rPr sz="4250" lang="en-IN" spc="55"/>
              <a:t>L</a:t>
            </a:r>
            <a:r>
              <a:rPr sz="4250" lang="en-IN" spc="-20"/>
              <a:t>E</a:t>
            </a:r>
            <a:r>
              <a:rPr sz="4250" lang="en-IN" spc="20"/>
              <a:t>M</a:t>
            </a:r>
            <a:r>
              <a:rPr sz="4250" lang="en-IN"/>
              <a:t>	</a:t>
            </a:r>
            <a:r>
              <a:rPr sz="4250" lang="en-IN" spc="10"/>
              <a:t>S</a:t>
            </a:r>
            <a:r>
              <a:rPr sz="4250" lang="en-IN" spc="-370"/>
              <a:t>T</a:t>
            </a:r>
            <a:r>
              <a:rPr sz="4250" lang="en-IN" spc="-375"/>
              <a:t>A</a:t>
            </a:r>
            <a:r>
              <a:rPr sz="4250" lang="en-IN" spc="15"/>
              <a:t>T</a:t>
            </a:r>
            <a:r>
              <a:rPr sz="4250" lang="en-IN" spc="-10"/>
              <a:t>E</a:t>
            </a:r>
            <a:r>
              <a:rPr sz="4250" lang="en-IN" spc="-20"/>
              <a:t>ME</a:t>
            </a:r>
            <a:r>
              <a:rPr sz="4250" lang="en-IN" spc="10"/>
              <a:t>NT</a:t>
            </a:r>
            <a:br>
              <a:rPr sz="4250" lang="en-IN" spc="10"/>
            </a:br>
            <a:br>
              <a:rPr sz="4250" lang="en-IN" spc="10"/>
            </a:br>
            <a:r>
              <a:rPr sz="4250" lang="en-IN" spc="10"/>
              <a:t>  </a:t>
            </a:r>
            <a:r>
              <a:rPr b="0" dirty="0" sz="2800" i="1" lang="en-IN" spc="10">
                <a:effectLst>
                  <a:outerShdw algn="tl" blurRad="38100" dir="2700000" dist="38100">
                    <a:srgbClr val="000000">
                      <a:alpha val="43137"/>
                    </a:srgbClr>
                  </a:outerShdw>
                </a:effectLst>
              </a:rPr>
              <a:t>This analysis is created to track      the performance of the   employees, in order to provide promotions, incentives to the respective employees.</a:t>
            </a:r>
            <a:br>
              <a:rPr b="0" dirty="0" sz="2800" i="1" lang="en-IN" spc="10">
                <a:effectLst>
                  <a:outerShdw algn="tl" blurRad="38100" dir="2700000" dist="38100">
                    <a:srgbClr val="000000">
                      <a:alpha val="43137"/>
                    </a:srgbClr>
                  </a:outerShdw>
                </a:effectLst>
              </a:rPr>
            </a:br>
            <a:br>
              <a:rPr b="0" dirty="0" sz="2800" i="1" lang="en-IN" spc="10">
                <a:effectLst>
                  <a:outerShdw algn="tl" blurRad="38100" dir="2700000" dist="38100">
                    <a:srgbClr val="000000">
                      <a:alpha val="43137"/>
                    </a:srgbClr>
                  </a:outerShdw>
                </a:effectLst>
              </a:rPr>
            </a:br>
            <a:r>
              <a:rPr b="0" dirty="0" sz="2800" i="1" lang="en-IN" spc="10">
                <a:effectLst>
                  <a:outerShdw algn="tl" blurRad="38100" dir="2700000" dist="38100">
                    <a:srgbClr val="000000">
                      <a:alpha val="43137"/>
                    </a:srgbClr>
                  </a:outerShdw>
                </a:effectLst>
              </a:rPr>
              <a:t>   This analysis helps the organisation to grow by the growth of the employees of the organisation.</a:t>
            </a:r>
            <a:br>
              <a:rPr dirty="0" sz="3600" i="1" lang="en-IN" spc="10">
                <a:effectLst>
                  <a:outerShdw algn="tl" blurRad="38100" dir="2700000" dist="38100">
                    <a:srgbClr val="000000">
                      <a:alpha val="43137"/>
                    </a:srgbClr>
                  </a:outerShdw>
                </a:effectLst>
              </a:rPr>
            </a:br>
            <a:br>
              <a:rPr sz="3600" lang="en-IN" spc="10"/>
            </a:br>
            <a:endParaRPr sz="425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lang="en-IN" spc="10" smtClean="0"/>
              <a:t>4</a:t>
            </a:fld>
            <a:endParaRPr lang="en-IN" spc="10"/>
          </a:p>
        </p:txBody>
      </p:sp>
      <p:sp>
        <p:nvSpPr>
          <p:cNvPr id="1048714" name="Arrow: Right 12"/>
          <p:cNvSpPr/>
          <p:nvPr/>
        </p:nvSpPr>
        <p:spPr>
          <a:xfrm flipV="1">
            <a:off x="1275664" y="2094799"/>
            <a:ext cx="403326" cy="345159"/>
          </a:xfrm>
          <a:prstGeom prst="rightArrow"/>
          <a:solidFill>
            <a:srgbClr val="4F81BD"/>
          </a:solidFill>
          <a:ln w="25400" cap="flat" cmpd="sng" algn="ctr">
            <a:solidFill>
              <a:srgbClr val="1C334E"/>
            </a:solidFill>
            <a:prstDash val="solid"/>
          </a:ln>
        </p:spPr>
        <p:txBody>
          <a:bodyPr anchor="ctr" rtlCol="0"/>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654152" y="8382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2860041"/>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q"/>
            </a:pPr>
            <a:r>
              <a:rPr b="1" sz="2400" lang="en-IN">
                <a:latin typeface="Times New Roman" panose="02020603050405020304" pitchFamily="18" charset="0"/>
                <a:cs typeface="Times New Roman" panose="02020603050405020304" pitchFamily="18" charset="0"/>
              </a:rPr>
              <a:t>  </a:t>
            </a:r>
            <a:r>
              <a:rPr b="1" sz="3200" lang="en-IN">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b="1"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8911"/>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lang="en-IN" spc="5"/>
              <a:t>S?</a:t>
            </a:r>
            <a:br>
              <a:rPr sz="3200" lang="en-IN" spc="5"/>
            </a:br>
            <a:br>
              <a:rPr sz="3200" lang="en-IN" spc="5"/>
            </a:br>
            <a:br>
              <a:rPr sz="3200" lang="en-IN" spc="5"/>
            </a:br>
            <a:r>
              <a:rPr sz="2800" lang="en-IN" spc="5"/>
              <a:t>    </a:t>
            </a:r>
            <a:r>
              <a:rPr b="0" sz="2800" lang="en-IN" spc="5"/>
              <a:t>Employees</a:t>
            </a:r>
            <a:br>
              <a:rPr b="0" sz="2800" lang="en-IN" spc="5"/>
            </a:br>
            <a:r>
              <a:rPr b="0" sz="2800" lang="en-IN" spc="5"/>
              <a:t>    Managers</a:t>
            </a:r>
            <a:br>
              <a:rPr b="0" sz="2800" lang="en-IN" spc="5"/>
            </a:br>
            <a:r>
              <a:rPr b="0" sz="2800" lang="en-IN" spc="5"/>
              <a:t>    Employers</a:t>
            </a:r>
            <a:br>
              <a:rPr b="0" sz="2800" lang="en-IN" spc="5"/>
            </a:br>
            <a:r>
              <a:rPr b="0" sz="2800" lang="en-IN" spc="5"/>
              <a:t>    Managerial organisations</a:t>
            </a:r>
            <a:br>
              <a:rPr b="0" sz="2800" lang="en-IN" spc="5"/>
            </a:br>
            <a:r>
              <a:rPr b="0" sz="2800" lang="en-IN" spc="5"/>
              <a:t>    </a:t>
            </a:r>
            <a:r>
              <a:rPr b="0" dirty="0" sz="2800" lang="en-IN" spc="5"/>
              <a:t>Industrial organisations</a:t>
            </a:r>
            <a:br>
              <a:rPr b="0" sz="2800" lang="en-IN"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2" name="Arrow: Chevron 6"/>
          <p:cNvSpPr/>
          <p:nvPr/>
        </p:nvSpPr>
        <p:spPr>
          <a:xfrm>
            <a:off x="914400" y="2514600"/>
            <a:ext cx="1524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3" name="Arrow: Chevron 8"/>
          <p:cNvSpPr/>
          <p:nvPr/>
        </p:nvSpPr>
        <p:spPr>
          <a:xfrm>
            <a:off x="914400" y="2857500"/>
            <a:ext cx="1524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4" name="Arrow: Chevron 9"/>
          <p:cNvSpPr/>
          <p:nvPr/>
        </p:nvSpPr>
        <p:spPr>
          <a:xfrm>
            <a:off x="882446" y="3313832"/>
            <a:ext cx="205248" cy="226865"/>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5" name="Arrow: Chevron 10"/>
          <p:cNvSpPr/>
          <p:nvPr/>
        </p:nvSpPr>
        <p:spPr>
          <a:xfrm>
            <a:off x="876300" y="3770165"/>
            <a:ext cx="1905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6" name="Arrow: Chevron 11"/>
          <p:cNvSpPr/>
          <p:nvPr/>
        </p:nvSpPr>
        <p:spPr>
          <a:xfrm>
            <a:off x="876300" y="4161213"/>
            <a:ext cx="205248"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9832" y="1479187"/>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6071235"/>
          </a:xfrm>
          <a:prstGeom prst="rect"/>
        </p:spPr>
        <p:txBody>
          <a:bodyPr bIns="0" lIns="0" rIns="0" rtlCol="0" tIns="13335" vert="horz" wrap="square">
            <a:spAutoFit/>
          </a:bodyPr>
          <a:p>
            <a:pPr algn="l"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sz="3600" lang="en-IN"/>
            </a:br>
            <a:br>
              <a:rPr sz="3600" lang="en-IN"/>
            </a:br>
            <a:r>
              <a:rPr sz="3600" lang="en-IN"/>
              <a:t>                   </a:t>
            </a:r>
            <a:r>
              <a:rPr b="0" sz="2800" lang="en-IN"/>
              <a:t>Conditional formatting - missing </a:t>
            </a:r>
            <a:br>
              <a:rPr b="0" sz="2800" lang="en-IN"/>
            </a:br>
            <a:r>
              <a:rPr b="0" sz="2800" lang="en-IN"/>
              <a:t>                         Pivot tables - summary</a:t>
            </a:r>
            <a:br>
              <a:rPr b="0" sz="2800" lang="en-IN"/>
            </a:br>
            <a:r>
              <a:rPr b="0" sz="2800" lang="en-IN"/>
              <a:t>                         Charts – trend </a:t>
            </a:r>
            <a:br>
              <a:rPr b="0" sz="2800" lang="en-IN"/>
            </a:br>
            <a:r>
              <a:rPr b="0" sz="2800" lang="en-IN"/>
              <a:t>                         Filtering and Formula - performance</a:t>
            </a:r>
            <a:br>
              <a:rPr b="0" sz="2800" lang="en-IN"/>
            </a:br>
            <a:r>
              <a:rPr b="0" sz="2800" lang="en-IN"/>
              <a:t>                         Graph – data visualization  </a:t>
            </a:r>
            <a:br>
              <a:rPr b="0" sz="3600" lang="en-IN"/>
            </a:br>
            <a:br>
              <a:rPr sz="3600" lang="en-IN"/>
            </a:br>
            <a:br>
              <a:rPr sz="3600" lang="en-IN"/>
            </a:br>
            <a:br>
              <a:rPr sz="3600" lang="en-IN"/>
            </a:br>
            <a:br>
              <a:rPr sz="3600" lang="en-IN"/>
            </a:b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p>
            <a:r>
              <a:rPr lang="en-IN"/>
              <a:t>Dataset Description</a:t>
            </a:r>
            <a:br>
              <a:rPr lang="en-IN"/>
            </a:br>
            <a:br>
              <a:rPr lang="en-IN"/>
            </a:br>
            <a:r>
              <a:rPr b="0" sz="4000" lang="en-IN"/>
              <a:t> </a:t>
            </a:r>
            <a:r>
              <a:rPr b="0" dirty="0" sz="2800" i="1" lang="en-IN">
                <a:effectLst>
                  <a:outerShdw algn="tl" blurRad="38100" dir="2700000" dist="38100">
                    <a:srgbClr val="000000">
                      <a:alpha val="43137"/>
                    </a:srgbClr>
                  </a:outerShdw>
                </a:effectLst>
                <a:latin typeface="+mn-lt"/>
              </a:rPr>
              <a:t>Employee = Kaggle</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26 – Features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9 -  Features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id – numerical values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Name – text</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type</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Performance level</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rating – numerical values</a:t>
            </a:r>
            <a:br>
              <a:rPr b="0" sz="4000" lang="en-IN">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noFill/>
        </p:spPr>
        <p:txBody>
          <a:bodyPr rtlCol="0" wrap="square">
            <a:spAutoFit/>
          </a:bodyPr>
          <a:p>
            <a:pPr algn="l" indent="-457200" marL="457200">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Deepak K</cp:lastModifiedBy>
  <dcterms:created xsi:type="dcterms:W3CDTF">2024-03-28T06:07:22Z</dcterms:created>
  <dcterms:modified xsi:type="dcterms:W3CDTF">2024-08-31T07:42:20Z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653e71c2794a49379bb0f8de4b0cde82</vt:lpwstr>
  </property>
</Properties>
</file>