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483403-BB04-4783-80C3-E0D629E9A80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83403-BB04-4783-80C3-E0D629E9A80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83403-BB04-4783-80C3-E0D629E9A80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83403-BB04-4783-80C3-E0D629E9A80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483403-BB04-4783-80C3-E0D629E9A80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483403-BB04-4783-80C3-E0D629E9A80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483403-BB04-4783-80C3-E0D629E9A806}"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483403-BB04-4783-80C3-E0D629E9A806}"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83403-BB04-4783-80C3-E0D629E9A806}"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83403-BB04-4783-80C3-E0D629E9A80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83403-BB04-4783-80C3-E0D629E9A80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CFD95-5BF6-4F59-9558-3C00067F67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83403-BB04-4783-80C3-E0D629E9A806}" type="datetimeFigureOut">
              <a:rPr lang="en-US" smtClean="0"/>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CFD95-5BF6-4F59-9558-3C00067F67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dirty="0"/>
              <a:t>What is Continuous Integration?</a:t>
            </a:r>
            <a:br>
              <a:rPr lang="en-US" dirty="0"/>
            </a:br>
            <a:endParaRPr lang="en-US" dirty="0"/>
          </a:p>
        </p:txBody>
      </p:sp>
      <p:sp>
        <p:nvSpPr>
          <p:cNvPr id="3" name="Subtitle 2"/>
          <p:cNvSpPr>
            <a:spLocks noGrp="1"/>
          </p:cNvSpPr>
          <p:nvPr>
            <p:ph type="subTitle" idx="1"/>
          </p:nvPr>
        </p:nvSpPr>
        <p:spPr>
          <a:xfrm>
            <a:off x="762000" y="1600200"/>
            <a:ext cx="7696200" cy="4495800"/>
          </a:xfrm>
        </p:spPr>
        <p:txBody>
          <a:bodyPr>
            <a:normAutofit fontScale="70000" lnSpcReduction="20000"/>
          </a:bodyPr>
          <a:lstStyle/>
          <a:p>
            <a:pPr algn="l"/>
            <a:r>
              <a:rPr lang="en-US" dirty="0">
                <a:solidFill>
                  <a:srgbClr val="002060"/>
                </a:solidFill>
              </a:rPr>
              <a:t>•    Continuous Integration (CI): the practice of frequently merging code changes done by developers</a:t>
            </a:r>
          </a:p>
          <a:p>
            <a:pPr algn="l"/>
            <a:r>
              <a:rPr lang="en-US" dirty="0">
                <a:solidFill>
                  <a:srgbClr val="002060"/>
                </a:solidFill>
              </a:rPr>
              <a:t> </a:t>
            </a:r>
          </a:p>
          <a:p>
            <a:pPr algn="l"/>
            <a:r>
              <a:rPr lang="en-US" dirty="0">
                <a:solidFill>
                  <a:srgbClr val="002060"/>
                </a:solidFill>
              </a:rPr>
              <a:t> </a:t>
            </a:r>
            <a:r>
              <a:rPr lang="en-US" dirty="0" smtClean="0">
                <a:solidFill>
                  <a:srgbClr val="002060"/>
                </a:solidFill>
              </a:rPr>
              <a:t>•  Traditionally</a:t>
            </a:r>
            <a:r>
              <a:rPr lang="en-US" dirty="0">
                <a:solidFill>
                  <a:srgbClr val="002060"/>
                </a:solidFill>
              </a:rPr>
              <a:t>, developers would work separately, perhaps for weeks at a time, and then merge all of their work together at the end in one large effort</a:t>
            </a:r>
          </a:p>
          <a:p>
            <a:pPr algn="l"/>
            <a:r>
              <a:rPr lang="en-US" dirty="0">
                <a:solidFill>
                  <a:srgbClr val="002060"/>
                </a:solidFill>
              </a:rPr>
              <a:t> </a:t>
            </a:r>
          </a:p>
          <a:p>
            <a:pPr algn="l"/>
            <a:r>
              <a:rPr lang="en-US" dirty="0">
                <a:solidFill>
                  <a:srgbClr val="002060"/>
                </a:solidFill>
              </a:rPr>
              <a:t> </a:t>
            </a:r>
            <a:r>
              <a:rPr lang="en-US" dirty="0" smtClean="0">
                <a:solidFill>
                  <a:srgbClr val="002060"/>
                </a:solidFill>
              </a:rPr>
              <a:t>•  Continuous </a:t>
            </a:r>
            <a:r>
              <a:rPr lang="en-US" dirty="0">
                <a:solidFill>
                  <a:srgbClr val="002060"/>
                </a:solidFill>
              </a:rPr>
              <a:t>integration means merging constantly throughout the day, usually with the execution of automated tests to detect any problems caused by the merge</a:t>
            </a:r>
          </a:p>
          <a:p>
            <a:pPr algn="l"/>
            <a:r>
              <a:rPr lang="en-US" dirty="0">
                <a:solidFill>
                  <a:srgbClr val="002060"/>
                </a:solidFill>
              </a:rPr>
              <a:t> </a:t>
            </a:r>
          </a:p>
          <a:p>
            <a:pPr algn="l"/>
            <a:r>
              <a:rPr lang="en-US" dirty="0" smtClean="0">
                <a:solidFill>
                  <a:srgbClr val="002060"/>
                </a:solidFill>
              </a:rPr>
              <a:t>•    </a:t>
            </a:r>
            <a:r>
              <a:rPr lang="en-US" dirty="0">
                <a:solidFill>
                  <a:srgbClr val="002060"/>
                </a:solidFill>
              </a:rPr>
              <a:t>Merging all the time could be a lot of work, so to avoid that it should be automated!</a:t>
            </a:r>
          </a:p>
          <a:p>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a:t>What does Continuous Integration look like?</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solidFill>
                  <a:srgbClr val="002060"/>
                </a:solidFill>
              </a:rPr>
              <a:t>•    Continuous integration is usually done with the help of a CI server.</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When a developer commits a code change, the CI server sees the change and automatically performs a build, also executing automated tests.</a:t>
            </a:r>
          </a:p>
          <a:p>
            <a:pPr>
              <a:buNone/>
            </a:pPr>
            <a:r>
              <a:rPr lang="en-US" dirty="0">
                <a:solidFill>
                  <a:srgbClr val="002060"/>
                </a:solidFill>
              </a:rPr>
              <a:t>  </a:t>
            </a:r>
          </a:p>
          <a:p>
            <a:pPr>
              <a:buNone/>
            </a:pPr>
            <a:r>
              <a:rPr lang="en-US" dirty="0">
                <a:solidFill>
                  <a:srgbClr val="002060"/>
                </a:solidFill>
              </a:rPr>
              <a:t>•    This occurs multiple times a day.</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If there is any problem with the build, the CI server immediately and automatically notifies the developers.</a:t>
            </a:r>
          </a:p>
          <a:p>
            <a:pPr>
              <a:buNone/>
            </a:pPr>
            <a:r>
              <a:rPr lang="en-US" dirty="0">
                <a:solidFill>
                  <a:srgbClr val="002060"/>
                </a:solidFill>
              </a:rPr>
              <a:t>  </a:t>
            </a:r>
          </a:p>
          <a:p>
            <a:pPr>
              <a:buNone/>
            </a:pPr>
            <a:r>
              <a:rPr lang="en-US" dirty="0">
                <a:solidFill>
                  <a:srgbClr val="002060"/>
                </a:solidFill>
              </a:rPr>
              <a:t>•	If anyone commits code that “breaks the build” they are responsible for fixing the problem or rolling back their changes immediately so that other developers can continue working.</a:t>
            </a:r>
          </a:p>
          <a:p>
            <a:pPr>
              <a:buNone/>
            </a:pPr>
            <a:r>
              <a:rPr lang="en-US" dirty="0">
                <a:solidFill>
                  <a:srgbClr val="00206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 Continuous Integration?</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solidFill>
                  <a:srgbClr val="00B050"/>
                </a:solidFill>
              </a:rPr>
              <a:t>Early detection of certain types of bugs </a:t>
            </a:r>
            <a:r>
              <a:rPr lang="en-US" dirty="0">
                <a:solidFill>
                  <a:srgbClr val="002060"/>
                </a:solidFill>
              </a:rPr>
              <a:t>– If code doesn’t compile or an automated test fails, the developers are notified and can fix it immediately. The sooner these bugs are detected, the easier they are to fix!</a:t>
            </a:r>
          </a:p>
          <a:p>
            <a:pPr>
              <a:buNone/>
            </a:pPr>
            <a:r>
              <a:rPr lang="en-US" dirty="0">
                <a:solidFill>
                  <a:srgbClr val="002060"/>
                </a:solidFill>
              </a:rPr>
              <a:t> </a:t>
            </a:r>
          </a:p>
          <a:p>
            <a:pPr>
              <a:buNone/>
            </a:pPr>
            <a:r>
              <a:rPr lang="en-US" dirty="0">
                <a:solidFill>
                  <a:srgbClr val="002060"/>
                </a:solidFill>
              </a:rPr>
              <a:t> </a:t>
            </a:r>
            <a:r>
              <a:rPr lang="en-US" dirty="0" smtClean="0">
                <a:solidFill>
                  <a:srgbClr val="00B050"/>
                </a:solidFill>
              </a:rPr>
              <a:t>Eliminate </a:t>
            </a:r>
            <a:r>
              <a:rPr lang="en-US" dirty="0">
                <a:solidFill>
                  <a:srgbClr val="00B050"/>
                </a:solidFill>
              </a:rPr>
              <a:t>the scramble to integrate just before a big release </a:t>
            </a:r>
            <a:r>
              <a:rPr lang="en-US" dirty="0">
                <a:solidFill>
                  <a:srgbClr val="002060"/>
                </a:solidFill>
              </a:rPr>
              <a:t>– The code is constantly merged, so there is no need to do a big merge at the end.</a:t>
            </a:r>
          </a:p>
          <a:p>
            <a:pPr>
              <a:buNone/>
            </a:pPr>
            <a:r>
              <a:rPr lang="en-US" dirty="0">
                <a:solidFill>
                  <a:srgbClr val="002060"/>
                </a:solidFill>
              </a:rPr>
              <a:t>  </a:t>
            </a:r>
          </a:p>
          <a:p>
            <a:pPr>
              <a:buNone/>
            </a:pPr>
            <a:r>
              <a:rPr lang="en-US" dirty="0">
                <a:solidFill>
                  <a:srgbClr val="00B050"/>
                </a:solidFill>
              </a:rPr>
              <a:t>Makes frequent releases possible </a:t>
            </a:r>
            <a:r>
              <a:rPr lang="en-US" dirty="0">
                <a:solidFill>
                  <a:srgbClr val="002060"/>
                </a:solidFill>
              </a:rPr>
              <a:t>- Code is always in a state that can be deployed to production.</a:t>
            </a:r>
          </a:p>
          <a:p>
            <a:pPr>
              <a:buNone/>
            </a:pPr>
            <a:r>
              <a:rPr lang="en-US" dirty="0">
                <a:solidFill>
                  <a:srgbClr val="002060"/>
                </a:solidFill>
              </a:rPr>
              <a:t>  </a:t>
            </a:r>
          </a:p>
          <a:p>
            <a:pPr>
              <a:buNone/>
            </a:pPr>
            <a:r>
              <a:rPr lang="en-US" dirty="0">
                <a:solidFill>
                  <a:srgbClr val="002060"/>
                </a:solidFill>
              </a:rPr>
              <a:t> </a:t>
            </a:r>
            <a:r>
              <a:rPr lang="en-US" dirty="0" smtClean="0">
                <a:solidFill>
                  <a:srgbClr val="00B050"/>
                </a:solidFill>
              </a:rPr>
              <a:t>Makes </a:t>
            </a:r>
            <a:r>
              <a:rPr lang="en-US" dirty="0">
                <a:solidFill>
                  <a:srgbClr val="00B050"/>
                </a:solidFill>
              </a:rPr>
              <a:t>continuous testing possible </a:t>
            </a:r>
            <a:r>
              <a:rPr lang="en-US" dirty="0">
                <a:solidFill>
                  <a:srgbClr val="002060"/>
                </a:solidFill>
              </a:rPr>
              <a:t>– Since the code can always be run, QA testers can get their hands on it all throughout the development process, not just at the end.</a:t>
            </a:r>
          </a:p>
          <a:p>
            <a:pPr>
              <a:buNone/>
            </a:pPr>
            <a:r>
              <a:rPr lang="en-US" dirty="0">
                <a:solidFill>
                  <a:srgbClr val="002060"/>
                </a:solidFill>
              </a:rPr>
              <a:t> </a:t>
            </a:r>
          </a:p>
          <a:p>
            <a:pPr>
              <a:buNone/>
            </a:pPr>
            <a:r>
              <a:rPr lang="en-US" dirty="0">
                <a:solidFill>
                  <a:srgbClr val="002060"/>
                </a:solidFill>
              </a:rPr>
              <a:t> </a:t>
            </a:r>
            <a:r>
              <a:rPr lang="en-US" dirty="0" smtClean="0">
                <a:solidFill>
                  <a:srgbClr val="00B050"/>
                </a:solidFill>
              </a:rPr>
              <a:t>Encourages </a:t>
            </a:r>
            <a:r>
              <a:rPr lang="en-US" dirty="0">
                <a:solidFill>
                  <a:srgbClr val="00B050"/>
                </a:solidFill>
              </a:rPr>
              <a:t>good coding practices </a:t>
            </a:r>
            <a:r>
              <a:rPr lang="en-US" dirty="0">
                <a:solidFill>
                  <a:srgbClr val="002060"/>
                </a:solidFill>
              </a:rPr>
              <a:t>– Frequent commits encourages simple, modular </a:t>
            </a:r>
            <a:r>
              <a:rPr lang="en-US" dirty="0" smtClean="0">
                <a:solidFill>
                  <a:srgbClr val="002060"/>
                </a:solidFill>
              </a:rPr>
              <a:t>code.</a:t>
            </a:r>
          </a:p>
          <a:p>
            <a:pPr>
              <a:buNone/>
            </a:pPr>
            <a:r>
              <a:rPr lang="en-US" dirty="0" smtClean="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Continuous Delivery?</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solidFill>
                  <a:srgbClr val="002060"/>
                </a:solidFill>
              </a:rPr>
              <a:t>•    Continuous Delivery (CD): the practice of continuously maintaining code in a deployable state</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Regardless of whether or not the decision is made to deploy, the code is always in a state that is able to be deployed.</a:t>
            </a:r>
          </a:p>
          <a:p>
            <a:pPr>
              <a:buNone/>
            </a:pPr>
            <a:r>
              <a:rPr lang="en-US" dirty="0">
                <a:solidFill>
                  <a:srgbClr val="002060"/>
                </a:solidFill>
              </a:rPr>
              <a:t>  </a:t>
            </a:r>
          </a:p>
          <a:p>
            <a:pPr>
              <a:buNone/>
            </a:pPr>
            <a:r>
              <a:rPr lang="en-US" dirty="0">
                <a:solidFill>
                  <a:srgbClr val="002060"/>
                </a:solidFill>
              </a:rPr>
              <a:t>•	Some use the terms continuous delivery and continuous deployment interchangeably, or simply use the abbreviation CD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Continuous Deployment?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solidFill>
                  <a:srgbClr val="002060"/>
                </a:solidFill>
              </a:rPr>
              <a:t>•    Continuous Deployment: the practice of frequently deploying small code changes to production</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Continuous delivery is keeping the code in a deployable state. Continuous deployment is actually doing the deployment frequently</a:t>
            </a:r>
          </a:p>
          <a:p>
            <a:pPr>
              <a:buNone/>
            </a:pPr>
            <a:r>
              <a:rPr lang="en-US" dirty="0">
                <a:solidFill>
                  <a:srgbClr val="002060"/>
                </a:solidFill>
              </a:rPr>
              <a:t>  </a:t>
            </a:r>
          </a:p>
          <a:p>
            <a:pPr>
              <a:buNone/>
            </a:pPr>
            <a:r>
              <a:rPr lang="en-US" dirty="0">
                <a:solidFill>
                  <a:srgbClr val="002060"/>
                </a:solidFill>
              </a:rPr>
              <a:t>•    Some companies that do continuous deployment deploy to production multiple times a day</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There is no standard for how often you should deploy, but in general the more often you deploy the better!</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With continuous deployment, deployments to production are routine and commonplace. They are not a big, scary event</a:t>
            </a:r>
          </a:p>
          <a:p>
            <a:pPr>
              <a:buNone/>
            </a:pPr>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Continuous Delivery and Continuous Deployment look like?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solidFill>
                  <a:srgbClr val="002060"/>
                </a:solidFill>
              </a:rPr>
              <a:t>•	Each version of the code goes through a series of stages such as automated build, automated testing, and manual acceptance testing. The result of this process is an artifact or package that is able to be deployed.</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a:t>
            </a:r>
            <a:r>
              <a:rPr lang="en-US" dirty="0">
                <a:solidFill>
                  <a:srgbClr val="002060"/>
                </a:solidFill>
              </a:rPr>
              <a:t>	When the decision is made to deploy, the deployment is automated. What the automated deployment looks like depends on the architecture, but no matter what the architecture is, the deployment is automated</a:t>
            </a:r>
            <a:r>
              <a:rPr lang="en-US" dirty="0" smtClean="0">
                <a:solidFill>
                  <a:srgbClr val="002060"/>
                </a:solidFill>
              </a:rPr>
              <a:t>.</a:t>
            </a:r>
            <a:endParaRPr lang="en-US" dirty="0">
              <a:solidFill>
                <a:srgbClr val="002060"/>
              </a:solidFill>
            </a:endParaRPr>
          </a:p>
          <a:p>
            <a:pPr>
              <a:buNone/>
            </a:pPr>
            <a:r>
              <a:rPr lang="en-US" dirty="0">
                <a:solidFill>
                  <a:srgbClr val="002060"/>
                </a:solidFill>
              </a:rPr>
              <a:t> </a:t>
            </a:r>
          </a:p>
          <a:p>
            <a:pPr>
              <a:buNone/>
            </a:pPr>
            <a:r>
              <a:rPr lang="en-US" dirty="0">
                <a:solidFill>
                  <a:srgbClr val="002060"/>
                </a:solidFill>
              </a:rPr>
              <a:t>•    If a deployment causes a problem, it is quickly and reliably rolled back using an automated process</a:t>
            </a:r>
          </a:p>
          <a:p>
            <a:pPr>
              <a:buNone/>
            </a:pPr>
            <a:r>
              <a:rPr lang="en-US" dirty="0">
                <a:solidFill>
                  <a:srgbClr val="002060"/>
                </a:solidFill>
              </a:rPr>
              <a:t>(hopefully before a customer even notices the problem!)</a:t>
            </a:r>
          </a:p>
          <a:p>
            <a:pPr>
              <a:buNone/>
            </a:pPr>
            <a:r>
              <a:rPr lang="en-US" dirty="0">
                <a:solidFill>
                  <a:srgbClr val="002060"/>
                </a:solidFill>
              </a:rPr>
              <a:t> </a:t>
            </a:r>
          </a:p>
          <a:p>
            <a:pPr>
              <a:buNone/>
            </a:pPr>
            <a:r>
              <a:rPr lang="en-US" dirty="0">
                <a:solidFill>
                  <a:srgbClr val="002060"/>
                </a:solidFill>
              </a:rPr>
              <a:t>•	Rollbacks aren’t a big deal because the developers can redeploy a fixed version as soon as they have one available.</a:t>
            </a:r>
          </a:p>
          <a:p>
            <a:pPr>
              <a:buNone/>
            </a:pPr>
            <a:r>
              <a:rPr lang="en-US" dirty="0">
                <a:solidFill>
                  <a:srgbClr val="002060"/>
                </a:solidFill>
              </a:rPr>
              <a:t> </a:t>
            </a:r>
          </a:p>
          <a:p>
            <a:pPr>
              <a:buNone/>
            </a:pPr>
            <a:r>
              <a:rPr lang="en-US" dirty="0">
                <a:solidFill>
                  <a:srgbClr val="002060"/>
                </a:solidFill>
              </a:rPr>
              <a:t>•    No one grips their desk in fear during a deployment, even if the deployment does cause a problem.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 Continuous Delivery and Continuous Deployment?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solidFill>
                  <a:srgbClr val="002060"/>
                </a:solidFill>
              </a:rPr>
              <a:t>Faster time-to-market – Get features into the hands of customers more quickly rather than waiting for a lengthy deployment process that doesn’t happen often.</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Fewer </a:t>
            </a:r>
            <a:r>
              <a:rPr lang="en-US" dirty="0">
                <a:solidFill>
                  <a:srgbClr val="002060"/>
                </a:solidFill>
              </a:rPr>
              <a:t>problems caused by the deployment process – Since the deployment process is frequently used, any problems with the process are more easily discovered.</a:t>
            </a:r>
          </a:p>
          <a:p>
            <a:pPr>
              <a:buNone/>
            </a:pPr>
            <a:r>
              <a:rPr lang="en-US" dirty="0">
                <a:solidFill>
                  <a:srgbClr val="002060"/>
                </a:solidFill>
              </a:rPr>
              <a:t> </a:t>
            </a:r>
          </a:p>
          <a:p>
            <a:pPr>
              <a:buNone/>
            </a:pPr>
            <a:r>
              <a:rPr lang="en-US" dirty="0">
                <a:solidFill>
                  <a:srgbClr val="002060"/>
                </a:solidFill>
              </a:rPr>
              <a:t>Lower risk – The more changes are deployed at once, the higher the risk. Frequent deployments of only a few changes are less risky.</a:t>
            </a:r>
          </a:p>
          <a:p>
            <a:pPr>
              <a:buNone/>
            </a:pPr>
            <a:r>
              <a:rPr lang="en-US" dirty="0">
                <a:solidFill>
                  <a:srgbClr val="002060"/>
                </a:solidFill>
              </a:rPr>
              <a:t> </a:t>
            </a:r>
          </a:p>
          <a:p>
            <a:pPr>
              <a:buNone/>
            </a:pPr>
            <a:r>
              <a:rPr lang="en-US" dirty="0">
                <a:solidFill>
                  <a:srgbClr val="002060"/>
                </a:solidFill>
              </a:rPr>
              <a:t>Reliable rollbacks – Robust automation means rollbacks are a reliable way to ensure stability for customers, and rollbacks don’t hurt developers because they can roll forward with a fix as soon as they have one.</a:t>
            </a:r>
          </a:p>
          <a:p>
            <a:pPr>
              <a:buNone/>
            </a:pPr>
            <a:r>
              <a:rPr lang="en-US" dirty="0">
                <a:solidFill>
                  <a:srgbClr val="002060"/>
                </a:solidFill>
              </a:rPr>
              <a:t> </a:t>
            </a:r>
          </a:p>
          <a:p>
            <a:pPr>
              <a:buNone/>
            </a:pPr>
            <a:r>
              <a:rPr lang="en-US" dirty="0">
                <a:solidFill>
                  <a:srgbClr val="002060"/>
                </a:solidFill>
              </a:rPr>
              <a:t> </a:t>
            </a:r>
            <a:r>
              <a:rPr lang="en-US" dirty="0" smtClean="0">
                <a:solidFill>
                  <a:srgbClr val="002060"/>
                </a:solidFill>
              </a:rPr>
              <a:t>Fearless </a:t>
            </a:r>
            <a:r>
              <a:rPr lang="en-US" dirty="0">
                <a:solidFill>
                  <a:srgbClr val="002060"/>
                </a:solidFill>
              </a:rPr>
              <a:t>deployments – Robust automation plus the ability to rollback quickly means deployments are commonplace, everyday events rather than big, scary events.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smtClean="0">
                <a:solidFill>
                  <a:schemeClr val="accent6">
                    <a:lumMod val="50000"/>
                  </a:schemeClr>
                </a:solidFill>
              </a:rPr>
              <a:t>1) In </a:t>
            </a:r>
            <a:r>
              <a:rPr lang="en-US" sz="2000" dirty="0">
                <a:solidFill>
                  <a:schemeClr val="accent6">
                    <a:lumMod val="50000"/>
                  </a:schemeClr>
                </a:solidFill>
              </a:rPr>
              <a:t>Jenkins, what is an Artifact</a:t>
            </a:r>
            <a:r>
              <a:rPr lang="en-US" sz="2000" dirty="0" smtClean="0">
                <a:solidFill>
                  <a:schemeClr val="accent6">
                    <a:lumMod val="50000"/>
                  </a:schemeClr>
                </a:solidFill>
              </a:rPr>
              <a:t>?</a:t>
            </a:r>
          </a:p>
          <a:p>
            <a:pPr>
              <a:buNone/>
            </a:pPr>
            <a:r>
              <a:rPr lang="en-US" sz="2000" dirty="0" smtClean="0"/>
              <a:t>A. A disposable directory on the file system of a Node where work can be done by a Pipeline or Project.</a:t>
            </a:r>
          </a:p>
          <a:p>
            <a:pPr>
              <a:buNone/>
            </a:pPr>
            <a:r>
              <a:rPr lang="en-US" sz="2000" dirty="0" smtClean="0"/>
              <a:t>B. A user-configured description of work which Jenkins should perform.</a:t>
            </a:r>
          </a:p>
          <a:p>
            <a:pPr>
              <a:buNone/>
            </a:pPr>
            <a:r>
              <a:rPr lang="en-US" sz="2000" dirty="0" smtClean="0"/>
              <a:t>C. The primary Jenkins application (</a:t>
            </a:r>
            <a:r>
              <a:rPr lang="en-US" sz="2000" dirty="0" err="1" smtClean="0"/>
              <a:t>jenkins.war</a:t>
            </a:r>
            <a:r>
              <a:rPr lang="en-US" sz="2000" dirty="0" smtClean="0"/>
              <a:t>).</a:t>
            </a:r>
          </a:p>
          <a:p>
            <a:pPr>
              <a:buNone/>
            </a:pPr>
            <a:r>
              <a:rPr lang="en-US" sz="2000" dirty="0" smtClean="0">
                <a:solidFill>
                  <a:schemeClr val="accent6">
                    <a:lumMod val="50000"/>
                  </a:schemeClr>
                </a:solidFill>
              </a:rPr>
              <a:t>D. An immutable file generated during a Build or Pipeline.</a:t>
            </a:r>
            <a:endParaRPr lang="en-US" sz="2000" dirty="0" smtClean="0">
              <a:solidFill>
                <a:schemeClr val="accent6">
                  <a:lumMod val="50000"/>
                </a:schemeClr>
              </a:solidFill>
            </a:endParaRPr>
          </a:p>
          <a:p>
            <a:pPr>
              <a:buNone/>
            </a:pPr>
            <a:r>
              <a:rPr lang="en-US" sz="2000" dirty="0" smtClean="0">
                <a:solidFill>
                  <a:schemeClr val="accent6">
                    <a:lumMod val="50000"/>
                  </a:schemeClr>
                </a:solidFill>
              </a:rPr>
              <a:t>2) How </a:t>
            </a:r>
            <a:r>
              <a:rPr lang="en-US" sz="2000" dirty="0">
                <a:solidFill>
                  <a:schemeClr val="accent6">
                    <a:lumMod val="50000"/>
                  </a:schemeClr>
                </a:solidFill>
              </a:rPr>
              <a:t>often should you be deploying to production with continuous deployment?</a:t>
            </a:r>
          </a:p>
          <a:p>
            <a:pPr marL="457200" indent="-457200">
              <a:buAutoNum type="alphaUcPeriod"/>
            </a:pPr>
            <a:r>
              <a:rPr lang="en-US" sz="2000" dirty="0" smtClean="0"/>
              <a:t>On </a:t>
            </a:r>
            <a:r>
              <a:rPr lang="en-US" sz="2000" dirty="0"/>
              <a:t>every code commit</a:t>
            </a:r>
            <a:r>
              <a:rPr lang="en-US" sz="2000" dirty="0" smtClean="0"/>
              <a:t>. 		B</a:t>
            </a:r>
            <a:r>
              <a:rPr lang="en-US" sz="2000" dirty="0"/>
              <a:t>. Every week</a:t>
            </a:r>
            <a:r>
              <a:rPr lang="en-US" sz="2000" dirty="0" smtClean="0"/>
              <a:t>.</a:t>
            </a:r>
          </a:p>
          <a:p>
            <a:pPr marL="457200" indent="-457200">
              <a:buNone/>
            </a:pPr>
            <a:r>
              <a:rPr lang="en-US" sz="2000" dirty="0" smtClean="0"/>
              <a:t> </a:t>
            </a:r>
            <a:r>
              <a:rPr lang="en-US" sz="2000" dirty="0" smtClean="0">
                <a:solidFill>
                  <a:schemeClr val="accent6">
                    <a:lumMod val="50000"/>
                  </a:schemeClr>
                </a:solidFill>
              </a:rPr>
              <a:t>C</a:t>
            </a:r>
            <a:r>
              <a:rPr lang="en-US" sz="2000" dirty="0">
                <a:solidFill>
                  <a:schemeClr val="accent6">
                    <a:lumMod val="50000"/>
                  </a:schemeClr>
                </a:solidFill>
              </a:rPr>
              <a:t>. There is no set standard</a:t>
            </a:r>
            <a:r>
              <a:rPr lang="en-US" sz="2000" dirty="0" smtClean="0">
                <a:solidFill>
                  <a:schemeClr val="accent6">
                    <a:lumMod val="50000"/>
                  </a:schemeClr>
                </a:solidFill>
              </a:rPr>
              <a:t>.      </a:t>
            </a:r>
            <a:r>
              <a:rPr lang="en-US" sz="2000" dirty="0" smtClean="0"/>
              <a:t>		D</a:t>
            </a:r>
            <a:r>
              <a:rPr lang="en-US" sz="2000" dirty="0"/>
              <a:t>. Every six months</a:t>
            </a:r>
          </a:p>
          <a:p>
            <a:pPr>
              <a:buNone/>
            </a:pPr>
            <a:r>
              <a:rPr lang="en-US" sz="2000" dirty="0" smtClean="0">
                <a:solidFill>
                  <a:schemeClr val="accent6">
                    <a:lumMod val="50000"/>
                  </a:schemeClr>
                </a:solidFill>
              </a:rPr>
              <a:t>3) What </a:t>
            </a:r>
            <a:r>
              <a:rPr lang="en-US" sz="2000" dirty="0">
                <a:solidFill>
                  <a:schemeClr val="accent6">
                    <a:lumMod val="50000"/>
                  </a:schemeClr>
                </a:solidFill>
              </a:rPr>
              <a:t>is </a:t>
            </a:r>
            <a:r>
              <a:rPr lang="en-US" sz="2000" dirty="0" smtClean="0">
                <a:solidFill>
                  <a:schemeClr val="accent6">
                    <a:lumMod val="50000"/>
                  </a:schemeClr>
                </a:solidFill>
              </a:rPr>
              <a:t>Continuous </a:t>
            </a:r>
            <a:r>
              <a:rPr lang="en-US" sz="2000" dirty="0">
                <a:solidFill>
                  <a:schemeClr val="accent6">
                    <a:lumMod val="50000"/>
                  </a:schemeClr>
                </a:solidFill>
              </a:rPr>
              <a:t>Integration</a:t>
            </a:r>
            <a:r>
              <a:rPr lang="en-US" sz="2000" dirty="0" smtClean="0">
                <a:solidFill>
                  <a:schemeClr val="accent6">
                    <a:lumMod val="50000"/>
                  </a:schemeClr>
                </a:solidFill>
              </a:rPr>
              <a:t>?</a:t>
            </a:r>
          </a:p>
          <a:p>
            <a:pPr>
              <a:buNone/>
            </a:pPr>
            <a:r>
              <a:rPr lang="en-US" sz="2000" dirty="0" smtClean="0"/>
              <a:t>A. Writing code constantly. B. A code review process.</a:t>
            </a:r>
          </a:p>
          <a:p>
            <a:pPr>
              <a:buNone/>
            </a:pPr>
            <a:r>
              <a:rPr lang="en-US" sz="2000" dirty="0" smtClean="0"/>
              <a:t>C. Frequent deployment of code. </a:t>
            </a:r>
            <a:r>
              <a:rPr lang="en-US" sz="2000" dirty="0" smtClean="0">
                <a:solidFill>
                  <a:schemeClr val="accent6">
                    <a:lumMod val="50000"/>
                  </a:schemeClr>
                </a:solidFill>
              </a:rPr>
              <a:t>D. Frequent merging of code.</a:t>
            </a:r>
            <a:endParaRPr lang="en-US" sz="2000" dirty="0">
              <a:solidFill>
                <a:schemeClr val="accent6">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buNone/>
            </a:pPr>
            <a:endParaRPr lang="en-US" sz="1800" smtClean="0">
              <a:solidFill>
                <a:schemeClr val="accent6">
                  <a:lumMod val="50000"/>
                </a:schemeClr>
              </a:solidFill>
            </a:endParaRPr>
          </a:p>
          <a:p>
            <a:pPr>
              <a:buNone/>
            </a:pPr>
            <a:r>
              <a:rPr lang="en-US" sz="1800" smtClean="0">
                <a:solidFill>
                  <a:schemeClr val="accent6">
                    <a:lumMod val="50000"/>
                  </a:schemeClr>
                </a:solidFill>
              </a:rPr>
              <a:t>4 </a:t>
            </a:r>
            <a:r>
              <a:rPr lang="en-US" sz="1800" dirty="0" smtClean="0">
                <a:solidFill>
                  <a:schemeClr val="accent6">
                    <a:lumMod val="50000"/>
                  </a:schemeClr>
                </a:solidFill>
              </a:rPr>
              <a:t>)What </a:t>
            </a:r>
            <a:r>
              <a:rPr lang="en-US" sz="1800" dirty="0">
                <a:solidFill>
                  <a:schemeClr val="accent6">
                    <a:lumMod val="50000"/>
                  </a:schemeClr>
                </a:solidFill>
              </a:rPr>
              <a:t>is Continuous Delivery?</a:t>
            </a:r>
          </a:p>
          <a:p>
            <a:pPr>
              <a:buNone/>
            </a:pPr>
            <a:r>
              <a:rPr lang="en-US" sz="1800" dirty="0"/>
              <a:t>A. Throwing code over the wall frequently</a:t>
            </a:r>
            <a:r>
              <a:rPr lang="en-US" sz="1800" dirty="0" smtClean="0"/>
              <a:t>.                 B</a:t>
            </a:r>
            <a:r>
              <a:rPr lang="en-US" sz="1800" dirty="0"/>
              <a:t>. Constantly merging code.</a:t>
            </a:r>
          </a:p>
          <a:p>
            <a:pPr>
              <a:buNone/>
            </a:pPr>
            <a:r>
              <a:rPr lang="en-US" sz="1800" dirty="0">
                <a:solidFill>
                  <a:schemeClr val="accent6">
                    <a:lumMod val="50000"/>
                  </a:schemeClr>
                </a:solidFill>
              </a:rPr>
              <a:t>C. Always maintaining code in a deployable state</a:t>
            </a:r>
            <a:r>
              <a:rPr lang="en-US" sz="1800" dirty="0" smtClean="0">
                <a:solidFill>
                  <a:schemeClr val="accent6">
                    <a:lumMod val="50000"/>
                  </a:schemeClr>
                </a:solidFill>
              </a:rPr>
              <a:t>.</a:t>
            </a:r>
            <a:r>
              <a:rPr lang="en-US" sz="1800" dirty="0" smtClean="0"/>
              <a:t>      D</a:t>
            </a:r>
            <a:r>
              <a:rPr lang="en-US" sz="1800" dirty="0"/>
              <a:t>. Frequent deployments.</a:t>
            </a:r>
          </a:p>
          <a:p>
            <a:pPr>
              <a:buNone/>
            </a:pPr>
            <a:endParaRPr lang="en-US" sz="1900" dirty="0" smtClean="0">
              <a:solidFill>
                <a:schemeClr val="accent6">
                  <a:lumMod val="50000"/>
                </a:schemeClr>
              </a:solidFill>
            </a:endParaRPr>
          </a:p>
          <a:p>
            <a:pPr>
              <a:buNone/>
            </a:pPr>
            <a:r>
              <a:rPr lang="en-US" sz="1900" dirty="0" smtClean="0">
                <a:solidFill>
                  <a:schemeClr val="accent6">
                    <a:lumMod val="50000"/>
                  </a:schemeClr>
                </a:solidFill>
              </a:rPr>
              <a:t>5)What </a:t>
            </a:r>
            <a:r>
              <a:rPr lang="en-US" sz="1900" dirty="0">
                <a:solidFill>
                  <a:schemeClr val="accent6">
                    <a:lumMod val="50000"/>
                  </a:schemeClr>
                </a:solidFill>
              </a:rPr>
              <a:t>does the Fingerprint </a:t>
            </a:r>
            <a:r>
              <a:rPr lang="en-US" sz="1900" dirty="0" err="1">
                <a:solidFill>
                  <a:schemeClr val="accent6">
                    <a:lumMod val="50000"/>
                  </a:schemeClr>
                </a:solidFill>
              </a:rPr>
              <a:t>Plugin</a:t>
            </a:r>
            <a:r>
              <a:rPr lang="en-US" sz="1900" dirty="0">
                <a:solidFill>
                  <a:schemeClr val="accent6">
                    <a:lumMod val="50000"/>
                  </a:schemeClr>
                </a:solidFill>
              </a:rPr>
              <a:t> do?</a:t>
            </a:r>
          </a:p>
          <a:p>
            <a:pPr>
              <a:buNone/>
            </a:pPr>
            <a:r>
              <a:rPr lang="en-US" sz="1800" dirty="0"/>
              <a:t>A. This </a:t>
            </a:r>
            <a:r>
              <a:rPr lang="en-US" sz="1800" dirty="0" err="1"/>
              <a:t>plugin</a:t>
            </a:r>
            <a:r>
              <a:rPr lang="en-US" sz="1800" dirty="0"/>
              <a:t> allows use of </a:t>
            </a:r>
            <a:r>
              <a:rPr lang="en-US" sz="1800" dirty="0" err="1"/>
              <a:t>Git</a:t>
            </a:r>
            <a:r>
              <a:rPr lang="en-US" sz="1800" dirty="0"/>
              <a:t> as a build SCM, including repository browsers for several providers.</a:t>
            </a:r>
          </a:p>
          <a:p>
            <a:pPr>
              <a:buNone/>
            </a:pPr>
            <a:r>
              <a:rPr lang="en-US" sz="1800" dirty="0">
                <a:solidFill>
                  <a:schemeClr val="accent6">
                    <a:lumMod val="50000"/>
                  </a:schemeClr>
                </a:solidFill>
              </a:rPr>
              <a:t>B. Adds the ability to generate fingerprints as build steps instead of waiting for a build to complete.</a:t>
            </a:r>
          </a:p>
          <a:p>
            <a:pPr>
              <a:buNone/>
            </a:pPr>
            <a:r>
              <a:rPr lang="en-US" sz="1800" dirty="0" smtClean="0"/>
              <a:t>C</a:t>
            </a:r>
            <a:r>
              <a:rPr lang="en-US" sz="1800" dirty="0"/>
              <a:t>. Adds a build step to copy artifacts from another project.</a:t>
            </a:r>
          </a:p>
          <a:p>
            <a:pPr>
              <a:buNone/>
            </a:pPr>
            <a:r>
              <a:rPr lang="en-US" sz="1800" dirty="0"/>
              <a:t>D. Allows to build and use </a:t>
            </a:r>
            <a:r>
              <a:rPr lang="en-US" sz="1800" dirty="0" err="1"/>
              <a:t>Docker</a:t>
            </a:r>
            <a:r>
              <a:rPr lang="en-US" sz="1800" dirty="0"/>
              <a:t> containers from pipelines.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367</Words>
  <Application>Microsoft Office PowerPoint</Application>
  <PresentationFormat>On-screen Show (4:3)</PresentationFormat>
  <Paragraphs>90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What is Continuous Integration? </vt:lpstr>
      <vt:lpstr>What does Continuous Integration look like? </vt:lpstr>
      <vt:lpstr>Why do Continuous Integration? </vt:lpstr>
      <vt:lpstr>What is Continuous Delivery? </vt:lpstr>
      <vt:lpstr>What is Continuous Deployment? </vt:lpstr>
      <vt:lpstr>What does Continuous Delivery and Continuous Deployment look like? </vt:lpstr>
      <vt:lpstr>Why do Continuous Delivery and Continuous Deployment? </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Continuous Integration?</dc:title>
  <dc:creator>Windows User</dc:creator>
  <cp:lastModifiedBy>Windows User</cp:lastModifiedBy>
  <cp:revision>3</cp:revision>
  <dcterms:created xsi:type="dcterms:W3CDTF">2018-11-01T17:00:06Z</dcterms:created>
  <dcterms:modified xsi:type="dcterms:W3CDTF">2018-11-01T17:27:19Z</dcterms:modified>
</cp:coreProperties>
</file>