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E05D4-6967-4DCA-BD35-B28CC47CCB8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4F9D-F073-4441-A74F-067825B3A2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</a:t>
            </a:r>
            <a:r>
              <a:rPr lang="en-US" dirty="0" err="1"/>
              <a:t>DevOps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DevOps</a:t>
            </a:r>
            <a:r>
              <a:rPr lang="en-US" dirty="0"/>
              <a:t> = Dev (Development) + Ops (Operations) Different people define </a:t>
            </a:r>
            <a:r>
              <a:rPr lang="en-US" dirty="0" err="1"/>
              <a:t>DevOps</a:t>
            </a:r>
            <a:r>
              <a:rPr lang="en-US" dirty="0"/>
              <a:t> in a variety of ways.</a:t>
            </a:r>
          </a:p>
          <a:p>
            <a:pPr>
              <a:buNone/>
            </a:pPr>
            <a:r>
              <a:rPr lang="en-US" dirty="0"/>
              <a:t>This definition from Wikipedia is a good starting point: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“</a:t>
            </a:r>
            <a:r>
              <a:rPr lang="en-US" dirty="0" err="1"/>
              <a:t>DevOps</a:t>
            </a:r>
            <a:r>
              <a:rPr lang="en-US" dirty="0"/>
              <a:t> is a software engineering culture and practice that aims at unifying software development (Dev) and software operation (Ops)...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err="1"/>
              <a:t>DevOps</a:t>
            </a:r>
            <a:r>
              <a:rPr lang="en-US" dirty="0"/>
              <a:t> aims at shorter development cycles, increased deployment frequency, more dependable releases, in close alignment with business objectives.”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- Wikipedia (Feb. 2018)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DevOps</a:t>
            </a:r>
            <a:r>
              <a:rPr lang="en-US" dirty="0"/>
              <a:t> Is...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DevOps</a:t>
            </a:r>
            <a:r>
              <a:rPr lang="en-US" dirty="0"/>
              <a:t> is first a Culture of </a:t>
            </a:r>
            <a:r>
              <a:rPr lang="en-US" dirty="0" smtClean="0"/>
              <a:t>collaboration between </a:t>
            </a:r>
            <a:r>
              <a:rPr lang="en-US" dirty="0"/>
              <a:t>developers and operations people</a:t>
            </a:r>
          </a:p>
          <a:p>
            <a:r>
              <a:rPr lang="en-US" dirty="0"/>
              <a:t> </a:t>
            </a:r>
            <a:r>
              <a:rPr lang="en-US" dirty="0" smtClean="0"/>
              <a:t>This </a:t>
            </a:r>
            <a:r>
              <a:rPr lang="en-US" dirty="0"/>
              <a:t>culture has given rise to a set of Practices</a:t>
            </a:r>
          </a:p>
          <a:p>
            <a:r>
              <a:rPr lang="en-US" dirty="0"/>
              <a:t>  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/>
              <a:t>is a grassroots movement, by practitioners, for practitioners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•    </a:t>
            </a:r>
            <a:r>
              <a:rPr lang="en-US" dirty="0" err="1"/>
              <a:t>DevOps</a:t>
            </a:r>
            <a:r>
              <a:rPr lang="en-US" dirty="0"/>
              <a:t> Culture – The culture of collaboration between Dev and Ops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•    </a:t>
            </a:r>
            <a:r>
              <a:rPr lang="en-US" dirty="0" err="1"/>
              <a:t>DevOps</a:t>
            </a:r>
            <a:r>
              <a:rPr lang="en-US" dirty="0"/>
              <a:t> Practices – The practices which support the goals of </a:t>
            </a:r>
            <a:r>
              <a:rPr lang="en-US" dirty="0" err="1"/>
              <a:t>DevOps</a:t>
            </a:r>
            <a:r>
              <a:rPr lang="en-US" dirty="0"/>
              <a:t> culture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•    </a:t>
            </a:r>
            <a:r>
              <a:rPr lang="en-US" dirty="0" err="1"/>
              <a:t>DevOps</a:t>
            </a:r>
            <a:r>
              <a:rPr lang="en-US" dirty="0"/>
              <a:t> Tools – The tools that help implement </a:t>
            </a:r>
            <a:r>
              <a:rPr lang="en-US" dirty="0" err="1"/>
              <a:t>DevOps</a:t>
            </a:r>
            <a:r>
              <a:rPr lang="en-US" dirty="0"/>
              <a:t> practices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</a:t>
            </a:r>
            <a:r>
              <a:rPr lang="en-US" dirty="0" err="1"/>
              <a:t>DevOps</a:t>
            </a:r>
            <a:r>
              <a:rPr lang="en-US" dirty="0"/>
              <a:t> and the Cloud – The close relationship between </a:t>
            </a:r>
            <a:r>
              <a:rPr lang="en-US" dirty="0" err="1"/>
              <a:t>DevOps</a:t>
            </a:r>
            <a:r>
              <a:rPr lang="en-US" dirty="0"/>
              <a:t> and the cloud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Goals of </a:t>
            </a:r>
            <a:r>
              <a:rPr lang="en-US" dirty="0" err="1"/>
              <a:t>DevOps</a:t>
            </a:r>
            <a:r>
              <a:rPr lang="en-US" dirty="0"/>
              <a:t> Culture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DevOps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Dev and Ops are playing on the same team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Dev and Ops share the same goals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These goals include things like: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Fast time-to-market (TTM)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Few production failures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•    Immediate recovery from failures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57200"/>
            <a:ext cx="8686800" cy="5791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What </a:t>
            </a:r>
            <a:r>
              <a:rPr lang="en-US" sz="1800" b="1" dirty="0">
                <a:solidFill>
                  <a:schemeClr val="tx1"/>
                </a:solidFill>
              </a:rPr>
              <a:t>does the term </a:t>
            </a:r>
            <a:r>
              <a:rPr lang="en-US" sz="1800" b="1" dirty="0" err="1">
                <a:solidFill>
                  <a:schemeClr val="tx1"/>
                </a:solidFill>
              </a:rPr>
              <a:t>DevOps</a:t>
            </a:r>
            <a:r>
              <a:rPr lang="en-US" sz="1800" b="1" dirty="0">
                <a:solidFill>
                  <a:schemeClr val="tx1"/>
                </a:solidFill>
              </a:rPr>
              <a:t> stand for?</a:t>
            </a:r>
          </a:p>
          <a:p>
            <a:pPr marL="342900" indent="-342900" algn="l">
              <a:buAutoNum type="alphaUcPeriod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Development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Operations  </a:t>
            </a:r>
            <a:r>
              <a:rPr lang="en-US" sz="1800" dirty="0" smtClean="0"/>
              <a:t>B. </a:t>
            </a:r>
            <a:r>
              <a:rPr lang="en-US" sz="1800" dirty="0"/>
              <a:t>Device </a:t>
            </a:r>
            <a:r>
              <a:rPr lang="en-US" sz="1800" dirty="0" smtClean="0"/>
              <a:t>Optimization C</a:t>
            </a:r>
            <a:r>
              <a:rPr lang="en-US" sz="1800" dirty="0"/>
              <a:t>. Development </a:t>
            </a:r>
            <a:r>
              <a:rPr lang="en-US" sz="1800" dirty="0" smtClean="0"/>
              <a:t>Options  D</a:t>
            </a:r>
            <a:r>
              <a:rPr lang="en-US" sz="1800" dirty="0"/>
              <a:t>. Device Operations</a:t>
            </a:r>
          </a:p>
          <a:p>
            <a:pPr algn="l"/>
            <a:endParaRPr lang="en-US" sz="21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100" b="1" dirty="0" smtClean="0">
                <a:solidFill>
                  <a:schemeClr val="tx1"/>
                </a:solidFill>
              </a:rPr>
              <a:t>What </a:t>
            </a:r>
            <a:r>
              <a:rPr lang="en-US" sz="2100" b="1" dirty="0">
                <a:solidFill>
                  <a:schemeClr val="tx1"/>
                </a:solidFill>
              </a:rPr>
              <a:t>movement did </a:t>
            </a:r>
            <a:r>
              <a:rPr lang="en-US" sz="2100" b="1" dirty="0" err="1">
                <a:solidFill>
                  <a:schemeClr val="tx1"/>
                </a:solidFill>
              </a:rPr>
              <a:t>DevOps</a:t>
            </a:r>
            <a:r>
              <a:rPr lang="en-US" sz="2100" b="1" dirty="0">
                <a:solidFill>
                  <a:schemeClr val="tx1"/>
                </a:solidFill>
              </a:rPr>
              <a:t> grow out of?</a:t>
            </a:r>
          </a:p>
          <a:p>
            <a:pPr marL="457200" indent="-457200" algn="l">
              <a:buAutoNum type="alphaUcPeriod"/>
            </a:pP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Agile </a:t>
            </a:r>
            <a:r>
              <a:rPr lang="en-US" sz="2100" dirty="0" smtClean="0"/>
              <a:t>  B. ITIL  C</a:t>
            </a:r>
            <a:r>
              <a:rPr lang="en-US" sz="2100" dirty="0"/>
              <a:t>. </a:t>
            </a:r>
            <a:r>
              <a:rPr lang="en-US" sz="2100" dirty="0" smtClean="0"/>
              <a:t>Scrum D</a:t>
            </a:r>
            <a:r>
              <a:rPr lang="en-US" sz="2100" dirty="0"/>
              <a:t>. </a:t>
            </a:r>
            <a:r>
              <a:rPr lang="en-US" sz="2100" dirty="0" smtClean="0"/>
              <a:t>Waterfall</a:t>
            </a:r>
          </a:p>
          <a:p>
            <a:pPr algn="l"/>
            <a:endParaRPr lang="en-US" sz="21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100" b="1" dirty="0" smtClean="0">
                <a:solidFill>
                  <a:schemeClr val="tx1"/>
                </a:solidFill>
              </a:rPr>
              <a:t>What </a:t>
            </a:r>
            <a:r>
              <a:rPr lang="en-US" sz="2100" b="1" dirty="0">
                <a:solidFill>
                  <a:schemeClr val="tx1"/>
                </a:solidFill>
              </a:rPr>
              <a:t>is </a:t>
            </a:r>
            <a:r>
              <a:rPr lang="en-US" sz="2100" b="1" dirty="0" err="1">
                <a:solidFill>
                  <a:schemeClr val="tx1"/>
                </a:solidFill>
              </a:rPr>
              <a:t>DevOps</a:t>
            </a:r>
            <a:r>
              <a:rPr lang="en-US" sz="2100" b="1" dirty="0">
                <a:solidFill>
                  <a:schemeClr val="tx1"/>
                </a:solidFill>
              </a:rPr>
              <a:t>? </a:t>
            </a:r>
          </a:p>
          <a:p>
            <a:pPr algn="l"/>
            <a:r>
              <a:rPr lang="en-US" sz="1900" dirty="0"/>
              <a:t>A. A set of tools with weird names</a:t>
            </a:r>
            <a:r>
              <a:rPr lang="en-US" sz="1900" dirty="0" smtClean="0"/>
              <a:t>. B</a:t>
            </a:r>
            <a:r>
              <a:rPr lang="en-US" sz="1900" dirty="0"/>
              <a:t>. A technology company.</a:t>
            </a:r>
          </a:p>
          <a:p>
            <a:pPr algn="l"/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C. A grassroots movement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</a:rPr>
              <a:t>.    D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. A culture and a set of practices.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sz="2100" b="1" dirty="0" err="1">
                <a:solidFill>
                  <a:schemeClr val="tx1"/>
                </a:solidFill>
              </a:rPr>
              <a:t>DevOps</a:t>
            </a:r>
            <a:r>
              <a:rPr lang="en-US" sz="2100" b="1" dirty="0">
                <a:solidFill>
                  <a:schemeClr val="tx1"/>
                </a:solidFill>
              </a:rPr>
              <a:t> is...</a:t>
            </a:r>
          </a:p>
          <a:p>
            <a:pPr algn="l"/>
            <a:r>
              <a:rPr lang="en-US" sz="2300" dirty="0"/>
              <a:t>A. A job title</a:t>
            </a:r>
            <a:r>
              <a:rPr lang="en-US" sz="2300" dirty="0" smtClean="0"/>
              <a:t>.    B</a:t>
            </a:r>
            <a:r>
              <a:rPr lang="en-US" sz="2300" dirty="0"/>
              <a:t>. A standard</a:t>
            </a:r>
            <a:r>
              <a:rPr lang="en-US" sz="2300" dirty="0" smtClean="0"/>
              <a:t>.  </a:t>
            </a:r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300" dirty="0">
                <a:solidFill>
                  <a:schemeClr val="accent6">
                    <a:lumMod val="50000"/>
                  </a:schemeClr>
                </a:solidFill>
              </a:rPr>
              <a:t>. None of these</a:t>
            </a:r>
            <a:r>
              <a:rPr lang="en-US" sz="2300" dirty="0" smtClean="0"/>
              <a:t>. D</a:t>
            </a:r>
            <a:r>
              <a:rPr lang="en-US" sz="2300" dirty="0"/>
              <a:t>. A product.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Build Automation?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•	Build automation: automation of the process of preparing code for deployment to a live environment</a:t>
            </a:r>
          </a:p>
          <a:p>
            <a:pPr>
              <a:buNone/>
            </a:pPr>
            <a:r>
              <a:rPr lang="en-US" sz="2000" dirty="0"/>
              <a:t>  </a:t>
            </a:r>
          </a:p>
          <a:p>
            <a:pPr>
              <a:buNone/>
            </a:pPr>
            <a:r>
              <a:rPr lang="en-US" sz="2000" dirty="0"/>
              <a:t>•	Depending on what languages are used, code needs to be compiled, </a:t>
            </a:r>
            <a:r>
              <a:rPr lang="en-US" sz="2000" dirty="0" err="1"/>
              <a:t>linted</a:t>
            </a:r>
            <a:r>
              <a:rPr lang="en-US" sz="2000" dirty="0"/>
              <a:t>, minified, transformed, unit tested, etc.</a:t>
            </a:r>
          </a:p>
          <a:p>
            <a:pPr>
              <a:buNone/>
            </a:pPr>
            <a:r>
              <a:rPr lang="en-US" sz="2000" dirty="0"/>
              <a:t>  </a:t>
            </a:r>
          </a:p>
          <a:p>
            <a:pPr>
              <a:buNone/>
            </a:pPr>
            <a:r>
              <a:rPr lang="en-US" sz="2000" dirty="0"/>
              <a:t>•	Build automation means taking these steps and doing them in a consistent, automated way using a script or tool</a:t>
            </a:r>
          </a:p>
          <a:p>
            <a:pPr>
              <a:buNone/>
            </a:pPr>
            <a:r>
              <a:rPr lang="en-US" sz="2000" dirty="0"/>
              <a:t>  </a:t>
            </a:r>
          </a:p>
          <a:p>
            <a:pPr>
              <a:buNone/>
            </a:pPr>
            <a:r>
              <a:rPr lang="en-US" sz="2000" dirty="0"/>
              <a:t>•	The tools of build automation often differ depending on what programming languages and frameworks are used, but they have one thing in common: automation!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build automation look like?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•  </a:t>
            </a:r>
            <a:r>
              <a:rPr lang="en-US" dirty="0" smtClean="0"/>
              <a:t>Usually, build automation looks like running a command-line tool that builds code using configuration files and/or scripts that are treated as part of the source code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•    </a:t>
            </a:r>
            <a:r>
              <a:rPr lang="en-US" dirty="0"/>
              <a:t>Build automation is independent of an </a:t>
            </a:r>
            <a:r>
              <a:rPr lang="en-US" dirty="0" smtClean="0"/>
              <a:t>IDE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•    </a:t>
            </a:r>
            <a:r>
              <a:rPr lang="en-US" dirty="0"/>
              <a:t>Even if you can build within the IDE, it should be able to work the same way outside of the IDE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•	As much as possible, build automation should be agnostic of the configuration of the machine that it is built on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•    Your code should be able to build on someone else’s machine the same way it builds on yours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build automation?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Build automation is fast - Automation handles tasks that would otherwise need to be done manually.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Build </a:t>
            </a:r>
            <a:r>
              <a:rPr lang="en-US" dirty="0"/>
              <a:t>automation is consistent – The build happens the same way every time, removing problems and confusion that can happen with manual builds.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Build automation is repeatable – The build can be done multiple times with the same result. Any version of the source code can always be transformed into deployable code in a consistent way.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Build automation is portable – The build can be done the same way on any machine. Anyone on the team can build on their machine, as well as on a shared build server. Building code doesn’t depend on specific people or machines.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Build automation is more reliable – There will be fewer problems caused by bad builds.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208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Defining DevOps </vt:lpstr>
      <vt:lpstr>DevOps Is... </vt:lpstr>
      <vt:lpstr>Slide 3</vt:lpstr>
      <vt:lpstr>The Goals of DevOps Culture </vt:lpstr>
      <vt:lpstr>Slide 5</vt:lpstr>
      <vt:lpstr>What is Build Automation? </vt:lpstr>
      <vt:lpstr>What does build automation look like? </vt:lpstr>
      <vt:lpstr>Why do build automation?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2018-11-01T16:26:46Z</dcterms:created>
  <dcterms:modified xsi:type="dcterms:W3CDTF">2018-11-01T16:58:52Z</dcterms:modified>
</cp:coreProperties>
</file>