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Black"/>
      <p:bold r:id="rId21"/>
      <p:boldItalic r:id="rId22"/>
    </p:embeddedFont>
    <p:embeddedFont>
      <p:font typeface="Roboto Thin"/>
      <p:regular r:id="rId23"/>
      <p:bold r:id="rId24"/>
      <p:italic r:id="rId25"/>
      <p:boldItalic r:id="rId26"/>
    </p:embeddedFont>
    <p:embeddedFont>
      <p:font typeface="Roboto"/>
      <p:regular r:id="rId27"/>
      <p:bold r:id="rId28"/>
      <p:italic r:id="rId29"/>
      <p:boldItalic r:id="rId30"/>
    </p:embeddedFont>
    <p:embeddedFont>
      <p:font typeface="Source Sans Pro Light"/>
      <p:regular r:id="rId31"/>
      <p:bold r:id="rId32"/>
      <p:italic r:id="rId33"/>
      <p:boldItalic r:id="rId34"/>
    </p:embeddedFont>
    <p:embeddedFont>
      <p:font typeface="Source Sans Pro SemiBold"/>
      <p:regular r:id="rId35"/>
      <p:bold r:id="rId36"/>
      <p:italic r:id="rId37"/>
      <p:boldItalic r:id="rId38"/>
    </p:embeddedFont>
    <p:embeddedFont>
      <p:font typeface="Didact Gothic"/>
      <p:regular r:id="rId39"/>
    </p:embeddedFont>
    <p:embeddedFont>
      <p:font typeface="Roboto Mono Thin"/>
      <p:regular r:id="rId40"/>
      <p:bold r:id="rId41"/>
      <p:italic r:id="rId42"/>
      <p:boldItalic r:id="rId43"/>
    </p:embeddedFont>
    <p:embeddedFont>
      <p:font typeface="Roboto Light"/>
      <p:regular r:id="rId44"/>
      <p:bold r:id="rId45"/>
      <p:italic r:id="rId46"/>
      <p:boldItalic r:id="rId47"/>
    </p:embeddedFont>
    <p:embeddedFont>
      <p:font typeface="Bree Serif"/>
      <p:regular r:id="rId48"/>
    </p:embeddedFont>
    <p:embeddedFont>
      <p:font typeface="Source Sans Pr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Thin-regular.fntdata"/><Relationship Id="rId42" Type="http://schemas.openxmlformats.org/officeDocument/2006/relationships/font" Target="fonts/RobotoMonoThin-italic.fntdata"/><Relationship Id="rId41" Type="http://schemas.openxmlformats.org/officeDocument/2006/relationships/font" Target="fonts/RobotoMonoThin-bold.fntdata"/><Relationship Id="rId44" Type="http://schemas.openxmlformats.org/officeDocument/2006/relationships/font" Target="fonts/RobotoLight-regular.fntdata"/><Relationship Id="rId43" Type="http://schemas.openxmlformats.org/officeDocument/2006/relationships/font" Target="fonts/RobotoMonoThin-boldItalic.fntdata"/><Relationship Id="rId46" Type="http://schemas.openxmlformats.org/officeDocument/2006/relationships/font" Target="fonts/RobotoLight-italic.fntdata"/><Relationship Id="rId45" Type="http://schemas.openxmlformats.org/officeDocument/2006/relationships/font" Target="fonts/Roboto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reeSerif-regular.fntdata"/><Relationship Id="rId47" Type="http://schemas.openxmlformats.org/officeDocument/2006/relationships/font" Target="fonts/RobotoLight-boldItalic.fntdata"/><Relationship Id="rId49" Type="http://schemas.openxmlformats.org/officeDocument/2006/relationships/font" Target="fonts/SourceSans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Light-regular.fntdata"/><Relationship Id="rId30" Type="http://schemas.openxmlformats.org/officeDocument/2006/relationships/font" Target="fonts/Roboto-boldItalic.fntdata"/><Relationship Id="rId33" Type="http://schemas.openxmlformats.org/officeDocument/2006/relationships/font" Target="fonts/SourceSansProLight-italic.fntdata"/><Relationship Id="rId32" Type="http://schemas.openxmlformats.org/officeDocument/2006/relationships/font" Target="fonts/SourceSansProLight-bold.fntdata"/><Relationship Id="rId35" Type="http://schemas.openxmlformats.org/officeDocument/2006/relationships/font" Target="fonts/SourceSansProSemiBold-regular.fntdata"/><Relationship Id="rId34" Type="http://schemas.openxmlformats.org/officeDocument/2006/relationships/font" Target="fonts/SourceSansProLight-boldItalic.fntdata"/><Relationship Id="rId37" Type="http://schemas.openxmlformats.org/officeDocument/2006/relationships/font" Target="fonts/SourceSansProSemiBold-italic.fntdata"/><Relationship Id="rId36" Type="http://schemas.openxmlformats.org/officeDocument/2006/relationships/font" Target="fonts/SourceSansProSemiBold-bold.fntdata"/><Relationship Id="rId39" Type="http://schemas.openxmlformats.org/officeDocument/2006/relationships/font" Target="fonts/DidactGothic-regular.fntdata"/><Relationship Id="rId38" Type="http://schemas.openxmlformats.org/officeDocument/2006/relationships/font" Target="fonts/SourceSansProSemiBold-boldItalic.fntdata"/><Relationship Id="rId20" Type="http://schemas.openxmlformats.org/officeDocument/2006/relationships/slide" Target="slides/slide16.xml"/><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RobotoThin-bold.fntdata"/><Relationship Id="rId23" Type="http://schemas.openxmlformats.org/officeDocument/2006/relationships/font" Target="fonts/RobotoThin-regular.fntdata"/><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51" Type="http://schemas.openxmlformats.org/officeDocument/2006/relationships/font" Target="fonts/SourceSansPro-italic.fntdata"/><Relationship Id="rId50" Type="http://schemas.openxmlformats.org/officeDocument/2006/relationships/font" Target="fonts/SourceSansPro-bold.fntdata"/><Relationship Id="rId52"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5bb3dc62fd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bb3dc62fd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2f6d6a0bd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2f6d6a0bd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2f73ed5c2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2f73ed5c2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5bb3dc62f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5bb3dc62f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5bb3dc62fd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5bb3dc62fd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5bb3dc62fd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5bb3dc62fd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5d5c1b5e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5d5c1b5e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c99e1ed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c99e1ed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5ba3f769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ba3f769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c99e1ed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c99e1ed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5dc4e38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dc4e38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5d564c3ce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d564c3ce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5dc4e38d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dc4e38d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5bb3dc62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bb3dc62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5bb3dc62fd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bb3dc62fd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5732775" y="3372675"/>
            <a:ext cx="3267900" cy="75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4400" u="sng">
                <a:solidFill>
                  <a:schemeClr val="accent1"/>
                </a:solidFill>
              </a:rPr>
              <a:t>VALUATI</a:t>
            </a:r>
            <a:endParaRPr sz="4400" u="sng">
              <a:solidFill>
                <a:schemeClr val="accent1"/>
              </a:solidFill>
            </a:endParaRPr>
          </a:p>
        </p:txBody>
      </p:sp>
      <p:sp>
        <p:nvSpPr>
          <p:cNvPr id="102" name="Google Shape;102;p18"/>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txBox="1"/>
          <p:nvPr/>
        </p:nvSpPr>
        <p:spPr>
          <a:xfrm>
            <a:off x="5672850" y="4143188"/>
            <a:ext cx="326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latin typeface="Roboto"/>
                <a:ea typeface="Roboto"/>
                <a:cs typeface="Roboto"/>
                <a:sym typeface="Roboto"/>
              </a:rPr>
              <a:t>        </a:t>
            </a:r>
            <a:r>
              <a:rPr b="1" i="1" lang="es" sz="1600">
                <a:solidFill>
                  <a:schemeClr val="accent1"/>
                </a:solidFill>
                <a:latin typeface="Roboto"/>
                <a:ea typeface="Roboto"/>
                <a:cs typeface="Roboto"/>
                <a:sym typeface="Roboto"/>
              </a:rPr>
              <a:t>HACKED THE GROCERS GAP !</a:t>
            </a:r>
            <a:endParaRPr b="1" i="1" sz="1600">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589" name="Shape 589"/>
        <p:cNvGrpSpPr/>
        <p:nvPr/>
      </p:nvGrpSpPr>
      <p:grpSpPr>
        <a:xfrm>
          <a:off x="0" y="0"/>
          <a:ext cx="0" cy="0"/>
          <a:chOff x="0" y="0"/>
          <a:chExt cx="0" cy="0"/>
        </a:xfrm>
      </p:grpSpPr>
      <p:sp>
        <p:nvSpPr>
          <p:cNvPr id="590" name="Google Shape;590;p27"/>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 ANALYSIS</a:t>
            </a:r>
            <a:endParaRPr/>
          </a:p>
        </p:txBody>
      </p:sp>
      <p:cxnSp>
        <p:nvCxnSpPr>
          <p:cNvPr id="591" name="Google Shape;591;p27"/>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592" name="Google Shape;592;p27"/>
          <p:cNvPicPr preferRelativeResize="0"/>
          <p:nvPr/>
        </p:nvPicPr>
        <p:blipFill>
          <a:blip r:embed="rId3">
            <a:alphaModFix/>
          </a:blip>
          <a:stretch>
            <a:fillRect/>
          </a:stretch>
        </p:blipFill>
        <p:spPr>
          <a:xfrm>
            <a:off x="123780" y="1468025"/>
            <a:ext cx="4384719" cy="2941150"/>
          </a:xfrm>
          <a:prstGeom prst="rect">
            <a:avLst/>
          </a:prstGeom>
          <a:noFill/>
          <a:ln>
            <a:noFill/>
          </a:ln>
          <a:effectLst>
            <a:outerShdw blurRad="200025" rotWithShape="0" algn="bl">
              <a:schemeClr val="lt1">
                <a:alpha val="80000"/>
              </a:schemeClr>
            </a:outerShdw>
            <a:reflection blurRad="0" dir="5400000" dist="38100" endA="0" endPos="30000" fadeDir="5400012" kx="0" rotWithShape="0" algn="bl" stPos="0" sy="-100000" ky="0"/>
          </a:effectLst>
        </p:spPr>
      </p:pic>
      <p:pic>
        <p:nvPicPr>
          <p:cNvPr id="593" name="Google Shape;593;p27"/>
          <p:cNvPicPr preferRelativeResize="0"/>
          <p:nvPr/>
        </p:nvPicPr>
        <p:blipFill>
          <a:blip r:embed="rId4">
            <a:alphaModFix/>
          </a:blip>
          <a:stretch>
            <a:fillRect/>
          </a:stretch>
        </p:blipFill>
        <p:spPr>
          <a:xfrm>
            <a:off x="4582575" y="1473775"/>
            <a:ext cx="4450325" cy="2941150"/>
          </a:xfrm>
          <a:prstGeom prst="rect">
            <a:avLst/>
          </a:prstGeom>
          <a:noFill/>
          <a:ln>
            <a:noFill/>
          </a:ln>
          <a:effectLst>
            <a:outerShdw blurRad="200025" rotWithShape="0" algn="bl">
              <a:schemeClr val="lt1">
                <a:alpha val="80000"/>
              </a:schemeClr>
            </a:outerShdw>
            <a:reflection blurRad="0" dir="5400000" dist="38100" endA="0" endPos="30000" fadeDir="5400012" kx="0" rotWithShape="0" algn="bl"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8"/>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SNEAK PEEKS</a:t>
            </a:r>
            <a:endParaRPr/>
          </a:p>
        </p:txBody>
      </p:sp>
      <p:cxnSp>
        <p:nvCxnSpPr>
          <p:cNvPr id="599" name="Google Shape;599;p28"/>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600" name="Google Shape;600;p28"/>
          <p:cNvPicPr preferRelativeResize="0"/>
          <p:nvPr/>
        </p:nvPicPr>
        <p:blipFill>
          <a:blip r:embed="rId3">
            <a:alphaModFix/>
          </a:blip>
          <a:stretch>
            <a:fillRect/>
          </a:stretch>
        </p:blipFill>
        <p:spPr>
          <a:xfrm>
            <a:off x="695325" y="1251150"/>
            <a:ext cx="7922701" cy="376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29"/>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SNEAK PEEKS</a:t>
            </a:r>
            <a:endParaRPr/>
          </a:p>
        </p:txBody>
      </p:sp>
      <p:cxnSp>
        <p:nvCxnSpPr>
          <p:cNvPr id="606" name="Google Shape;606;p29"/>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607" name="Google Shape;607;p29"/>
          <p:cNvPicPr preferRelativeResize="0"/>
          <p:nvPr/>
        </p:nvPicPr>
        <p:blipFill>
          <a:blip r:embed="rId3">
            <a:alphaModFix/>
          </a:blip>
          <a:stretch>
            <a:fillRect/>
          </a:stretch>
        </p:blipFill>
        <p:spPr>
          <a:xfrm>
            <a:off x="480475" y="1251150"/>
            <a:ext cx="8351827" cy="37711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PROJECT STAGES</a:t>
            </a:r>
            <a:endParaRPr/>
          </a:p>
        </p:txBody>
      </p:sp>
      <p:sp>
        <p:nvSpPr>
          <p:cNvPr id="613" name="Google Shape;613;p30"/>
          <p:cNvSpPr/>
          <p:nvPr/>
        </p:nvSpPr>
        <p:spPr>
          <a:xfrm>
            <a:off x="4346435" y="4146005"/>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4402857" y="4191782"/>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4453451" y="4174355"/>
            <a:ext cx="20" cy="68039"/>
          </a:xfrm>
          <a:custGeom>
            <a:rect b="b" l="l" r="r" t="t"/>
            <a:pathLst>
              <a:path extrusionOk="0" h="3432" w="1">
                <a:moveTo>
                  <a:pt x="1" y="0"/>
                </a:moveTo>
                <a:lnTo>
                  <a:pt x="1" y="3432"/>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4453451" y="4174355"/>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highlight>
                <a:srgbClr val="0E2A47"/>
              </a:highlight>
            </a:endParaRPr>
          </a:p>
        </p:txBody>
      </p:sp>
      <p:sp>
        <p:nvSpPr>
          <p:cNvPr id="617" name="Google Shape;617;p30"/>
          <p:cNvSpPr/>
          <p:nvPr/>
        </p:nvSpPr>
        <p:spPr>
          <a:xfrm>
            <a:off x="3124390" y="2917872"/>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2931510" y="2335050"/>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3797852" y="2496843"/>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2689247" y="1962553"/>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4453867" y="3595260"/>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3631915" y="3774044"/>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4412611" y="3774044"/>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4441236" y="3917546"/>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4412611" y="3482435"/>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4791332" y="3482435"/>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3813811" y="3207003"/>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3111523" y="2905421"/>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a:off x="3506441" y="1950519"/>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2676816" y="2310169"/>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4819741" y="2322619"/>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5718021" y="2486475"/>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6074147" y="3592780"/>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5523060" y="3902650"/>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5533230" y="2186975"/>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5533627" y="1961304"/>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5758880" y="1961721"/>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5758880" y="2187391"/>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3533820" y="1402550"/>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4065023" y="1536897"/>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5188093" y="1744357"/>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5168701" y="1888170"/>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3388620" y="1625723"/>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3397343" y="1648125"/>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3518871" y="1670111"/>
            <a:ext cx="46490" cy="113260"/>
          </a:xfrm>
          <a:custGeom>
            <a:rect b="b" l="l" r="r" t="t"/>
            <a:pathLst>
              <a:path extrusionOk="0" fill="none" h="5713" w="2345">
                <a:moveTo>
                  <a:pt x="1" y="0"/>
                </a:moveTo>
                <a:lnTo>
                  <a:pt x="1" y="4332"/>
                </a:lnTo>
                <a:lnTo>
                  <a:pt x="2344" y="5713"/>
                </a:lnTo>
              </a:path>
            </a:pathLst>
          </a:custGeom>
          <a:solidFill>
            <a:schemeClr val="accent1"/>
          </a:solidFill>
          <a:ln cap="rnd"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4503232" y="1735237"/>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4090908" y="3286641"/>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3659095" y="2851081"/>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5968770" y="3373753"/>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5968770" y="3373753"/>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2564388" y="2131385"/>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2564388" y="2106504"/>
            <a:ext cx="191668" cy="136059"/>
          </a:xfrm>
          <a:custGeom>
            <a:rect b="b" l="l" r="r" t="t"/>
            <a:pathLst>
              <a:path extrusionOk="0" h="6863" w="9668">
                <a:moveTo>
                  <a:pt x="6926" y="0"/>
                </a:moveTo>
                <a:lnTo>
                  <a:pt x="1" y="6863"/>
                </a:lnTo>
                <a:lnTo>
                  <a:pt x="1" y="6863"/>
                </a:lnTo>
                <a:lnTo>
                  <a:pt x="9667" y="816"/>
                </a:lnTo>
                <a:lnTo>
                  <a:pt x="69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5990143" y="2710870"/>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4602378" y="2749456"/>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4581224" y="2861865"/>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4527716" y="2249186"/>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4529778" y="2228866"/>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4531443" y="2208545"/>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4515266" y="2310010"/>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4520658" y="2289432"/>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4524802" y="2269527"/>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4494529" y="2367821"/>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4502399" y="2348749"/>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4509041" y="2328428"/>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4465485" y="2422162"/>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4476686" y="2405112"/>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4485806" y="2386496"/>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4429819" y="2473192"/>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4442250" y="2456598"/>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4454700" y="2440381"/>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4386680" y="2517580"/>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4402024" y="2504258"/>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4415704" y="2488537"/>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4338148" y="2556577"/>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4354741" y="2543710"/>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4370919" y="2531676"/>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4284620" y="2587682"/>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4302879" y="2577730"/>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4321138" y="2567362"/>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4227801" y="2610918"/>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4246872" y="2604613"/>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4265964" y="2596386"/>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4167651" y="2626679"/>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4187555" y="2621703"/>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4207896" y="2617143"/>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4106252" y="2633320"/>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4126989" y="2631655"/>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4147330" y="2629573"/>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4044457" y="2629573"/>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4064778" y="2631655"/>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4085515" y="2632904"/>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3983059" y="2617143"/>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4003379" y="2622535"/>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4023720" y="2626679"/>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3924574" y="2595969"/>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3944062" y="2604276"/>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3963570" y="2610918"/>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3869817" y="2567362"/>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3887660" y="2578563"/>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3905899" y="2587682"/>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3819620" y="2531260"/>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3835797" y="2544126"/>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3851974" y="2556160"/>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3774815" y="2488537"/>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3788930" y="2503881"/>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3803859" y="2517580"/>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3737068" y="2440004"/>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3749101" y="2456598"/>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3761968" y="2472775"/>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3706378" y="2386496"/>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3715914" y="2404755"/>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3726283" y="2422994"/>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3684392" y="2329657"/>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3690617" y="2348749"/>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3698488" y="2367821"/>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3670296" y="2269527"/>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3674440" y="2289432"/>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a:off x="3678583" y="2309753"/>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3665717" y="2208128"/>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3666133" y="2228866"/>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3667798" y="2249186"/>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3667798" y="1770070"/>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3647894" y="2192784"/>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4085099" y="2614645"/>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4512371" y="2192784"/>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3741231" y="1848895"/>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4693638" y="2067648"/>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4706901" y="2079801"/>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2986268" y="2696781"/>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3010732" y="2720412"/>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3010732" y="2769361"/>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3116519" y="2724992"/>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3116519" y="274239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3116519" y="275940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3116519" y="2776419"/>
            <a:ext cx="133165" cy="20"/>
          </a:xfrm>
          <a:custGeom>
            <a:rect b="b" l="l" r="r" t="t"/>
            <a:pathLst>
              <a:path extrusionOk="0" fill="none" h="1" w="6717">
                <a:moveTo>
                  <a:pt x="0" y="1"/>
                </a:moveTo>
                <a:lnTo>
                  <a:pt x="6717" y="1"/>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3116519" y="279342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3116519" y="2810439"/>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3116519" y="282786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3116519" y="2844875"/>
            <a:ext cx="133165" cy="20"/>
          </a:xfrm>
          <a:custGeom>
            <a:rect b="b" l="l" r="r" t="t"/>
            <a:pathLst>
              <a:path extrusionOk="0" fill="none" h="1" w="6717">
                <a:moveTo>
                  <a:pt x="0" y="0"/>
                </a:moveTo>
                <a:lnTo>
                  <a:pt x="6717" y="0"/>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3126888" y="2623764"/>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3126888" y="2635798"/>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3126888" y="264741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3126888" y="2589348"/>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3126888" y="260054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3126888" y="2612147"/>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3126888" y="2554079"/>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3126888" y="256528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3126888" y="257731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3126888" y="251882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3126888" y="2530427"/>
            <a:ext cx="4163" cy="7078"/>
          </a:xfrm>
          <a:custGeom>
            <a:rect b="b" l="l" r="r" t="t"/>
            <a:pathLst>
              <a:path extrusionOk="0" h="357" w="210">
                <a:moveTo>
                  <a:pt x="0" y="1"/>
                </a:moveTo>
                <a:lnTo>
                  <a:pt x="209" y="1"/>
                </a:lnTo>
                <a:lnTo>
                  <a:pt x="209" y="357"/>
                </a:lnTo>
                <a:lnTo>
                  <a:pt x="0"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3126888" y="254204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3126888" y="248356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3126888" y="249559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3126888" y="250679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3126888" y="2448727"/>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3126888" y="246032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3126888" y="2471943"/>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3125639" y="2413458"/>
            <a:ext cx="4580" cy="6661"/>
          </a:xfrm>
          <a:custGeom>
            <a:rect b="b" l="l" r="r" t="t"/>
            <a:pathLst>
              <a:path extrusionOk="0" h="336" w="231">
                <a:moveTo>
                  <a:pt x="42" y="335"/>
                </a:moveTo>
                <a:lnTo>
                  <a:pt x="231" y="335"/>
                </a:lnTo>
                <a:lnTo>
                  <a:pt x="210" y="1"/>
                </a:lnTo>
                <a:lnTo>
                  <a:pt x="0" y="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3126888" y="2425492"/>
            <a:ext cx="3331" cy="6245"/>
          </a:xfrm>
          <a:custGeom>
            <a:rect b="b" l="l" r="r" t="t"/>
            <a:pathLst>
              <a:path extrusionOk="0" h="315" w="168">
                <a:moveTo>
                  <a:pt x="0" y="314"/>
                </a:moveTo>
                <a:lnTo>
                  <a:pt x="168" y="314"/>
                </a:lnTo>
                <a:lnTo>
                  <a:pt x="168" y="0"/>
                </a:lnTo>
                <a:lnTo>
                  <a:pt x="0" y="0"/>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3126888" y="2436694"/>
            <a:ext cx="4163" cy="7058"/>
          </a:xfrm>
          <a:custGeom>
            <a:rect b="b" l="l" r="r" t="t"/>
            <a:pathLst>
              <a:path extrusionOk="0" h="356" w="210">
                <a:moveTo>
                  <a:pt x="0" y="0"/>
                </a:moveTo>
                <a:lnTo>
                  <a:pt x="209" y="0"/>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3122724" y="2378209"/>
            <a:ext cx="4599" cy="7474"/>
          </a:xfrm>
          <a:custGeom>
            <a:rect b="b" l="l" r="r" t="t"/>
            <a:pathLst>
              <a:path extrusionOk="0" h="377" w="232">
                <a:moveTo>
                  <a:pt x="22" y="377"/>
                </a:moveTo>
                <a:lnTo>
                  <a:pt x="231" y="335"/>
                </a:lnTo>
                <a:lnTo>
                  <a:pt x="189" y="0"/>
                </a:lnTo>
                <a:lnTo>
                  <a:pt x="1" y="2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3124390" y="2390223"/>
            <a:ext cx="4580" cy="6661"/>
          </a:xfrm>
          <a:custGeom>
            <a:rect b="b" l="l" r="r" t="t"/>
            <a:pathLst>
              <a:path extrusionOk="0" h="336" w="231">
                <a:moveTo>
                  <a:pt x="42" y="336"/>
                </a:moveTo>
                <a:lnTo>
                  <a:pt x="231" y="315"/>
                </a:lnTo>
                <a:lnTo>
                  <a:pt x="168" y="1"/>
                </a:lnTo>
                <a:lnTo>
                  <a:pt x="1" y="2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3125222" y="2401424"/>
            <a:ext cx="4163" cy="7078"/>
          </a:xfrm>
          <a:custGeom>
            <a:rect b="b" l="l" r="r" t="t"/>
            <a:pathLst>
              <a:path extrusionOk="0" h="357" w="210">
                <a:moveTo>
                  <a:pt x="21" y="356"/>
                </a:moveTo>
                <a:lnTo>
                  <a:pt x="210" y="356"/>
                </a:lnTo>
                <a:lnTo>
                  <a:pt x="210" y="1"/>
                </a:lnTo>
                <a:lnTo>
                  <a:pt x="0" y="4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3114437" y="2344189"/>
            <a:ext cx="5412" cy="7058"/>
          </a:xfrm>
          <a:custGeom>
            <a:rect b="b" l="l" r="r" t="t"/>
            <a:pathLst>
              <a:path extrusionOk="0" h="356" w="273">
                <a:moveTo>
                  <a:pt x="105" y="356"/>
                </a:moveTo>
                <a:lnTo>
                  <a:pt x="272" y="314"/>
                </a:lnTo>
                <a:lnTo>
                  <a:pt x="210" y="0"/>
                </a:lnTo>
                <a:lnTo>
                  <a:pt x="0" y="4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3117332" y="2355390"/>
            <a:ext cx="5412" cy="7474"/>
          </a:xfrm>
          <a:custGeom>
            <a:rect b="b" l="l" r="r" t="t"/>
            <a:pathLst>
              <a:path extrusionOk="0" h="377" w="273">
                <a:moveTo>
                  <a:pt x="85" y="377"/>
                </a:moveTo>
                <a:lnTo>
                  <a:pt x="273" y="314"/>
                </a:lnTo>
                <a:lnTo>
                  <a:pt x="189"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3120663" y="2367008"/>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3102404" y="2311002"/>
            <a:ext cx="6245" cy="7078"/>
          </a:xfrm>
          <a:custGeom>
            <a:rect b="b" l="l" r="r" t="t"/>
            <a:pathLst>
              <a:path extrusionOk="0" h="357" w="315">
                <a:moveTo>
                  <a:pt x="126" y="356"/>
                </a:moveTo>
                <a:lnTo>
                  <a:pt x="315" y="272"/>
                </a:lnTo>
                <a:lnTo>
                  <a:pt x="168"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3106547" y="2321786"/>
            <a:ext cx="6245" cy="7078"/>
          </a:xfrm>
          <a:custGeom>
            <a:rect b="b" l="l" r="r" t="t"/>
            <a:pathLst>
              <a:path extrusionOk="0" h="357" w="315">
                <a:moveTo>
                  <a:pt x="126" y="356"/>
                </a:moveTo>
                <a:lnTo>
                  <a:pt x="315" y="314"/>
                </a:lnTo>
                <a:lnTo>
                  <a:pt x="189" y="0"/>
                </a:lnTo>
                <a:lnTo>
                  <a:pt x="1"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3110710" y="2332571"/>
            <a:ext cx="5829" cy="7494"/>
          </a:xfrm>
          <a:custGeom>
            <a:rect b="b" l="l" r="r" t="t"/>
            <a:pathLst>
              <a:path extrusionOk="0" h="378" w="294">
                <a:moveTo>
                  <a:pt x="105" y="377"/>
                </a:moveTo>
                <a:lnTo>
                  <a:pt x="293" y="314"/>
                </a:lnTo>
                <a:lnTo>
                  <a:pt x="188" y="0"/>
                </a:lnTo>
                <a:lnTo>
                  <a:pt x="0"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3085810" y="2279896"/>
            <a:ext cx="6661" cy="7058"/>
          </a:xfrm>
          <a:custGeom>
            <a:rect b="b" l="l" r="r" t="t"/>
            <a:pathLst>
              <a:path extrusionOk="0" h="356" w="336">
                <a:moveTo>
                  <a:pt x="147" y="356"/>
                </a:moveTo>
                <a:lnTo>
                  <a:pt x="335" y="272"/>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3091619" y="2290264"/>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3097427" y="2299800"/>
            <a:ext cx="6245" cy="7890"/>
          </a:xfrm>
          <a:custGeom>
            <a:rect b="b" l="l" r="r" t="t"/>
            <a:pathLst>
              <a:path extrusionOk="0" h="398" w="315">
                <a:moveTo>
                  <a:pt x="126" y="398"/>
                </a:moveTo>
                <a:lnTo>
                  <a:pt x="314" y="314"/>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3065489" y="2250852"/>
            <a:ext cx="7494" cy="7078"/>
          </a:xfrm>
          <a:custGeom>
            <a:rect b="b" l="l" r="r" t="t"/>
            <a:pathLst>
              <a:path extrusionOk="0" h="357" w="378">
                <a:moveTo>
                  <a:pt x="210" y="356"/>
                </a:moveTo>
                <a:lnTo>
                  <a:pt x="377" y="252"/>
                </a:lnTo>
                <a:lnTo>
                  <a:pt x="168" y="0"/>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3072963" y="2259971"/>
            <a:ext cx="6641" cy="7494"/>
          </a:xfrm>
          <a:custGeom>
            <a:rect b="b" l="l" r="r" t="t"/>
            <a:pathLst>
              <a:path extrusionOk="0" h="378" w="335">
                <a:moveTo>
                  <a:pt x="188" y="377"/>
                </a:moveTo>
                <a:lnTo>
                  <a:pt x="335" y="273"/>
                </a:lnTo>
                <a:lnTo>
                  <a:pt x="147" y="1"/>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3079585" y="2269527"/>
            <a:ext cx="6661" cy="7474"/>
          </a:xfrm>
          <a:custGeom>
            <a:rect b="b" l="l" r="r" t="t"/>
            <a:pathLst>
              <a:path extrusionOk="0" h="377" w="336">
                <a:moveTo>
                  <a:pt x="189" y="377"/>
                </a:moveTo>
                <a:lnTo>
                  <a:pt x="336" y="272"/>
                </a:lnTo>
                <a:lnTo>
                  <a:pt x="168"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3042254" y="2224306"/>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3050561" y="2233009"/>
            <a:ext cx="7058" cy="7494"/>
          </a:xfrm>
          <a:custGeom>
            <a:rect b="b" l="l" r="r" t="t"/>
            <a:pathLst>
              <a:path extrusionOk="0" h="378" w="356">
                <a:moveTo>
                  <a:pt x="209" y="377"/>
                </a:moveTo>
                <a:lnTo>
                  <a:pt x="356" y="231"/>
                </a:lnTo>
                <a:lnTo>
                  <a:pt x="126" y="1"/>
                </a:lnTo>
                <a:lnTo>
                  <a:pt x="0"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3058431" y="2241316"/>
            <a:ext cx="7078" cy="7890"/>
          </a:xfrm>
          <a:custGeom>
            <a:rect b="b" l="l" r="r" t="t"/>
            <a:pathLst>
              <a:path extrusionOk="0" h="398" w="357">
                <a:moveTo>
                  <a:pt x="210" y="398"/>
                </a:moveTo>
                <a:lnTo>
                  <a:pt x="356" y="272"/>
                </a:lnTo>
                <a:lnTo>
                  <a:pt x="126" y="0"/>
                </a:lnTo>
                <a:lnTo>
                  <a:pt x="1"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3015708" y="2201487"/>
            <a:ext cx="7494" cy="7078"/>
          </a:xfrm>
          <a:custGeom>
            <a:rect b="b" l="l" r="r" t="t"/>
            <a:pathLst>
              <a:path extrusionOk="0" h="357" w="378">
                <a:moveTo>
                  <a:pt x="273" y="356"/>
                </a:moveTo>
                <a:lnTo>
                  <a:pt x="377" y="210"/>
                </a:lnTo>
                <a:lnTo>
                  <a:pt x="105" y="1"/>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3024828" y="2208545"/>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3033551" y="2216415"/>
            <a:ext cx="7890" cy="7494"/>
          </a:xfrm>
          <a:custGeom>
            <a:rect b="b" l="l" r="r" t="t"/>
            <a:pathLst>
              <a:path extrusionOk="0" h="378" w="398">
                <a:moveTo>
                  <a:pt x="251" y="377"/>
                </a:moveTo>
                <a:lnTo>
                  <a:pt x="398" y="231"/>
                </a:lnTo>
                <a:lnTo>
                  <a:pt x="126" y="1"/>
                </a:lnTo>
                <a:lnTo>
                  <a:pt x="0" y="16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2986664" y="2182415"/>
            <a:ext cx="7494" cy="6641"/>
          </a:xfrm>
          <a:custGeom>
            <a:rect b="b" l="l" r="r" t="t"/>
            <a:pathLst>
              <a:path extrusionOk="0" h="335" w="378">
                <a:moveTo>
                  <a:pt x="273" y="335"/>
                </a:moveTo>
                <a:lnTo>
                  <a:pt x="378" y="147"/>
                </a:lnTo>
                <a:lnTo>
                  <a:pt x="85" y="0"/>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2996636" y="2188620"/>
            <a:ext cx="7890" cy="6245"/>
          </a:xfrm>
          <a:custGeom>
            <a:rect b="b" l="l" r="r" t="t"/>
            <a:pathLst>
              <a:path extrusionOk="0" h="315" w="398">
                <a:moveTo>
                  <a:pt x="272" y="315"/>
                </a:moveTo>
                <a:lnTo>
                  <a:pt x="398" y="147"/>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3006588" y="2194846"/>
            <a:ext cx="7058" cy="6661"/>
          </a:xfrm>
          <a:custGeom>
            <a:rect b="b" l="l" r="r" t="t"/>
            <a:pathLst>
              <a:path extrusionOk="0" h="336" w="356">
                <a:moveTo>
                  <a:pt x="251" y="336"/>
                </a:moveTo>
                <a:lnTo>
                  <a:pt x="356" y="168"/>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2955142" y="2166634"/>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2965927" y="2171214"/>
            <a:ext cx="7494" cy="6225"/>
          </a:xfrm>
          <a:custGeom>
            <a:rect b="b" l="l" r="r" t="t"/>
            <a:pathLst>
              <a:path extrusionOk="0" h="314" w="378">
                <a:moveTo>
                  <a:pt x="294" y="314"/>
                </a:moveTo>
                <a:lnTo>
                  <a:pt x="377" y="168"/>
                </a:lnTo>
                <a:lnTo>
                  <a:pt x="84"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2976296" y="2176606"/>
            <a:ext cx="7910" cy="6225"/>
          </a:xfrm>
          <a:custGeom>
            <a:rect b="b" l="l" r="r" t="t"/>
            <a:pathLst>
              <a:path extrusionOk="0" h="314" w="399">
                <a:moveTo>
                  <a:pt x="294" y="314"/>
                </a:moveTo>
                <a:lnTo>
                  <a:pt x="398" y="147"/>
                </a:lnTo>
                <a:lnTo>
                  <a:pt x="85"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2921955" y="2155453"/>
            <a:ext cx="7494" cy="5412"/>
          </a:xfrm>
          <a:custGeom>
            <a:rect b="b" l="l" r="r" t="t"/>
            <a:pathLst>
              <a:path extrusionOk="0" h="273" w="378">
                <a:moveTo>
                  <a:pt x="315" y="272"/>
                </a:moveTo>
                <a:lnTo>
                  <a:pt x="378" y="105"/>
                </a:lnTo>
                <a:lnTo>
                  <a:pt x="64" y="0"/>
                </a:lnTo>
                <a:lnTo>
                  <a:pt x="1"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2933572" y="2158347"/>
            <a:ext cx="7078" cy="6245"/>
          </a:xfrm>
          <a:custGeom>
            <a:rect b="b" l="l" r="r" t="t"/>
            <a:pathLst>
              <a:path extrusionOk="0" h="315" w="357">
                <a:moveTo>
                  <a:pt x="315" y="314"/>
                </a:moveTo>
                <a:lnTo>
                  <a:pt x="356" y="126"/>
                </a:lnTo>
                <a:lnTo>
                  <a:pt x="43" y="0"/>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2944357" y="2162491"/>
            <a:ext cx="7078" cy="5829"/>
          </a:xfrm>
          <a:custGeom>
            <a:rect b="b" l="l" r="r" t="t"/>
            <a:pathLst>
              <a:path extrusionOk="0" h="294" w="357">
                <a:moveTo>
                  <a:pt x="315" y="294"/>
                </a:moveTo>
                <a:lnTo>
                  <a:pt x="356" y="105"/>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a:off x="2887954" y="2148395"/>
            <a:ext cx="7058" cy="4996"/>
          </a:xfrm>
          <a:custGeom>
            <a:rect b="b" l="l" r="r" t="t"/>
            <a:pathLst>
              <a:path extrusionOk="0" h="252" w="356">
                <a:moveTo>
                  <a:pt x="335" y="251"/>
                </a:moveTo>
                <a:lnTo>
                  <a:pt x="356" y="63"/>
                </a:lnTo>
                <a:lnTo>
                  <a:pt x="21" y="0"/>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2899572" y="2150060"/>
            <a:ext cx="7058" cy="5412"/>
          </a:xfrm>
          <a:custGeom>
            <a:rect b="b" l="l" r="r" t="t"/>
            <a:pathLst>
              <a:path extrusionOk="0" h="273" w="356">
                <a:moveTo>
                  <a:pt x="314" y="272"/>
                </a:moveTo>
                <a:lnTo>
                  <a:pt x="356" y="63"/>
                </a:lnTo>
                <a:lnTo>
                  <a:pt x="42" y="0"/>
                </a:lnTo>
                <a:lnTo>
                  <a:pt x="0"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2910753" y="2152538"/>
            <a:ext cx="7078" cy="5412"/>
          </a:xfrm>
          <a:custGeom>
            <a:rect b="b" l="l" r="r" t="t"/>
            <a:pathLst>
              <a:path extrusionOk="0" h="273" w="357">
                <a:moveTo>
                  <a:pt x="336" y="273"/>
                </a:moveTo>
                <a:lnTo>
                  <a:pt x="357" y="84"/>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2853102" y="2145897"/>
            <a:ext cx="6661" cy="4183"/>
          </a:xfrm>
          <a:custGeom>
            <a:rect b="b" l="l" r="r" t="t"/>
            <a:pathLst>
              <a:path extrusionOk="0" h="211" w="336">
                <a:moveTo>
                  <a:pt x="335" y="210"/>
                </a:moveTo>
                <a:lnTo>
                  <a:pt x="335" y="1"/>
                </a:lnTo>
                <a:lnTo>
                  <a:pt x="1" y="1"/>
                </a:lnTo>
                <a:lnTo>
                  <a:pt x="1" y="189"/>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2865136" y="2146313"/>
            <a:ext cx="6661" cy="4163"/>
          </a:xfrm>
          <a:custGeom>
            <a:rect b="b" l="l" r="r" t="t"/>
            <a:pathLst>
              <a:path extrusionOk="0" h="210" w="336">
                <a:moveTo>
                  <a:pt x="314" y="210"/>
                </a:moveTo>
                <a:lnTo>
                  <a:pt x="335" y="1"/>
                </a:lnTo>
                <a:lnTo>
                  <a:pt x="0" y="1"/>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2875921" y="2147562"/>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5746723" y="2232937"/>
            <a:ext cx="36184" cy="36238"/>
          </a:xfrm>
          <a:custGeom>
            <a:rect b="b" l="l" r="r" t="t"/>
            <a:pathLst>
              <a:path extrusionOk="0" h="629" w="628">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5698497" y="2158214"/>
            <a:ext cx="132635" cy="26559"/>
          </a:xfrm>
          <a:custGeom>
            <a:rect b="b" l="l" r="r" t="t"/>
            <a:pathLst>
              <a:path extrusionOk="0" fill="none" h="461" w="2302">
                <a:moveTo>
                  <a:pt x="2302" y="461"/>
                </a:moveTo>
                <a:cubicBezTo>
                  <a:pt x="2009" y="168"/>
                  <a:pt x="1590" y="1"/>
                  <a:pt x="1151" y="1"/>
                </a:cubicBezTo>
                <a:cubicBezTo>
                  <a:pt x="712" y="1"/>
                  <a:pt x="293" y="168"/>
                  <a:pt x="0"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5727421" y="2198024"/>
            <a:ext cx="74787" cy="15728"/>
          </a:xfrm>
          <a:custGeom>
            <a:rect b="b" l="l" r="r" t="t"/>
            <a:pathLst>
              <a:path extrusionOk="0" fill="none" h="273" w="1298">
                <a:moveTo>
                  <a:pt x="0" y="272"/>
                </a:moveTo>
                <a:cubicBezTo>
                  <a:pt x="147" y="105"/>
                  <a:pt x="377" y="0"/>
                  <a:pt x="649" y="0"/>
                </a:cubicBezTo>
                <a:cubicBezTo>
                  <a:pt x="900" y="0"/>
                  <a:pt x="1151" y="105"/>
                  <a:pt x="1298"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5727421" y="2198024"/>
            <a:ext cx="74787" cy="15728"/>
          </a:xfrm>
          <a:custGeom>
            <a:rect b="b" l="l" r="r" t="t"/>
            <a:pathLst>
              <a:path extrusionOk="0" fill="none" h="273" w="1298">
                <a:moveTo>
                  <a:pt x="1298" y="272"/>
                </a:moveTo>
                <a:cubicBezTo>
                  <a:pt x="1151" y="105"/>
                  <a:pt x="900" y="0"/>
                  <a:pt x="649" y="0"/>
                </a:cubicBezTo>
                <a:cubicBezTo>
                  <a:pt x="377" y="0"/>
                  <a:pt x="147" y="105"/>
                  <a:pt x="0"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5667153" y="2117252"/>
            <a:ext cx="192903" cy="38600"/>
          </a:xfrm>
          <a:custGeom>
            <a:rect b="b" l="l" r="r" t="t"/>
            <a:pathLst>
              <a:path extrusionOk="0" fill="none" h="670" w="3348">
                <a:moveTo>
                  <a:pt x="3348" y="670"/>
                </a:moveTo>
                <a:cubicBezTo>
                  <a:pt x="2929" y="251"/>
                  <a:pt x="2323" y="0"/>
                  <a:pt x="1674" y="0"/>
                </a:cubicBezTo>
                <a:cubicBezTo>
                  <a:pt x="1004" y="0"/>
                  <a:pt x="440" y="251"/>
                  <a:pt x="0" y="670"/>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5698497" y="2158214"/>
            <a:ext cx="132635" cy="26559"/>
          </a:xfrm>
          <a:custGeom>
            <a:rect b="b" l="l" r="r" t="t"/>
            <a:pathLst>
              <a:path extrusionOk="0" fill="none" h="461" w="2302">
                <a:moveTo>
                  <a:pt x="0" y="461"/>
                </a:moveTo>
                <a:cubicBezTo>
                  <a:pt x="293" y="168"/>
                  <a:pt x="712" y="1"/>
                  <a:pt x="1151" y="1"/>
                </a:cubicBezTo>
                <a:cubicBezTo>
                  <a:pt x="1590" y="1"/>
                  <a:pt x="2009" y="168"/>
                  <a:pt x="2302"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6084509" y="300000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6084509" y="298755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6084509" y="297512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6084509" y="3037339"/>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6084509" y="302488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6084509" y="301245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6084509" y="307508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6084509" y="3062636"/>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6084509" y="305020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6084509" y="311241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6084509" y="3099986"/>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6084509" y="3087536"/>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6084509" y="314974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6084509" y="313731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6084509" y="3124867"/>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6084509" y="318709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6084509" y="3174648"/>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6084509" y="316219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6084509" y="3224846"/>
            <a:ext cx="4163" cy="7058"/>
          </a:xfrm>
          <a:custGeom>
            <a:rect b="b" l="l" r="r" t="t"/>
            <a:pathLst>
              <a:path extrusionOk="0" h="356"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6084509" y="321239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6084509" y="3199945"/>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6084509" y="3262177"/>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6084509" y="324972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6084509" y="3237276"/>
            <a:ext cx="4163" cy="7078"/>
          </a:xfrm>
          <a:custGeom>
            <a:rect b="b" l="l" r="r" t="t"/>
            <a:pathLst>
              <a:path extrusionOk="0" h="357" w="210">
                <a:moveTo>
                  <a:pt x="1" y="1"/>
                </a:moveTo>
                <a:lnTo>
                  <a:pt x="210" y="1"/>
                </a:lnTo>
                <a:lnTo>
                  <a:pt x="210" y="357"/>
                </a:lnTo>
                <a:lnTo>
                  <a:pt x="1"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6084509" y="3299507"/>
            <a:ext cx="4163" cy="7078"/>
          </a:xfrm>
          <a:custGeom>
            <a:rect b="b" l="l" r="r" t="t"/>
            <a:pathLst>
              <a:path extrusionOk="0" h="357"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6084509" y="3287057"/>
            <a:ext cx="4163" cy="7078"/>
          </a:xfrm>
          <a:custGeom>
            <a:rect b="b" l="l" r="r" t="t"/>
            <a:pathLst>
              <a:path extrusionOk="0" h="357" w="210">
                <a:moveTo>
                  <a:pt x="1" y="1"/>
                </a:moveTo>
                <a:lnTo>
                  <a:pt x="210" y="1"/>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6084509" y="327460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5104312" y="3467506"/>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4929672" y="2717518"/>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4960778" y="2748624"/>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5018429" y="2924386"/>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5018429" y="2873067"/>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5018429" y="2973335"/>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5018429" y="3074415"/>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5018429" y="3126948"/>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5018429" y="3176372"/>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5519115" y="3734651"/>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5535708" y="3815538"/>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5499210" y="3718890"/>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5559776" y="3694406"/>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5603748" y="3718890"/>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4298319" y="4289322"/>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4482078" y="4900692"/>
            <a:ext cx="263851" cy="116175"/>
          </a:xfrm>
          <a:custGeom>
            <a:rect b="b" l="l" r="r" t="t"/>
            <a:pathLst>
              <a:path extrusionOk="0" h="5860" w="13309">
                <a:moveTo>
                  <a:pt x="1" y="5859"/>
                </a:moveTo>
                <a:lnTo>
                  <a:pt x="13308" y="1"/>
                </a:lnTo>
              </a:path>
            </a:pathLst>
          </a:custGeom>
          <a:solidFill>
            <a:srgbClr val="AA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4461341" y="4823949"/>
            <a:ext cx="397828" cy="385378"/>
          </a:xfrm>
          <a:custGeom>
            <a:rect b="b" l="l" r="r" t="t"/>
            <a:pathLst>
              <a:path extrusionOk="0" h="19439" w="20067">
                <a:moveTo>
                  <a:pt x="12241" y="1"/>
                </a:moveTo>
                <a:lnTo>
                  <a:pt x="0" y="5336"/>
                </a:lnTo>
                <a:lnTo>
                  <a:pt x="5169" y="19439"/>
                </a:lnTo>
                <a:lnTo>
                  <a:pt x="20066" y="19439"/>
                </a:lnTo>
                <a:lnTo>
                  <a:pt x="1224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4482078" y="4900692"/>
            <a:ext cx="392020" cy="319004"/>
          </a:xfrm>
          <a:custGeom>
            <a:rect b="b" l="l" r="r" t="t"/>
            <a:pathLst>
              <a:path extrusionOk="0" h="16091" w="19774">
                <a:moveTo>
                  <a:pt x="13329" y="1"/>
                </a:moveTo>
                <a:lnTo>
                  <a:pt x="1" y="5859"/>
                </a:lnTo>
                <a:lnTo>
                  <a:pt x="3746" y="16091"/>
                </a:lnTo>
                <a:lnTo>
                  <a:pt x="19773" y="16091"/>
                </a:lnTo>
                <a:lnTo>
                  <a:pt x="133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4491198" y="4953784"/>
            <a:ext cx="23671" cy="23671"/>
          </a:xfrm>
          <a:custGeom>
            <a:rect b="b" l="l" r="r" t="t"/>
            <a:pathLst>
              <a:path extrusionOk="0" h="1194" w="1194">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4023900" y="2166598"/>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43"/>
              </a:solidFill>
            </a:endParaRPr>
          </a:p>
        </p:txBody>
      </p:sp>
      <p:sp>
        <p:nvSpPr>
          <p:cNvPr id="850" name="Google Shape;850;p30"/>
          <p:cNvSpPr txBox="1"/>
          <p:nvPr>
            <p:ph idx="4294967295" type="subTitle"/>
          </p:nvPr>
        </p:nvSpPr>
        <p:spPr>
          <a:xfrm>
            <a:off x="6527425" y="1729400"/>
            <a:ext cx="1454700" cy="131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900"/>
              <a:t>Finding dataset for the products, analysing the data, generating </a:t>
            </a:r>
            <a:r>
              <a:rPr lang="es" sz="900"/>
              <a:t>comparisons and </a:t>
            </a:r>
            <a:r>
              <a:rPr lang="es" sz="900"/>
              <a:t> then finally training the machine learning model</a:t>
            </a:r>
            <a:endParaRPr sz="900">
              <a:solidFill>
                <a:srgbClr val="FFFFFF"/>
              </a:solidFill>
            </a:endParaRPr>
          </a:p>
        </p:txBody>
      </p:sp>
      <p:sp>
        <p:nvSpPr>
          <p:cNvPr id="851" name="Google Shape;851;p30"/>
          <p:cNvSpPr txBox="1"/>
          <p:nvPr>
            <p:ph idx="4294967295" type="ctrTitle"/>
          </p:nvPr>
        </p:nvSpPr>
        <p:spPr>
          <a:xfrm>
            <a:off x="6527425" y="1508275"/>
            <a:ext cx="1254600" cy="2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900">
                <a:solidFill>
                  <a:srgbClr val="FFFFFF"/>
                </a:solidFill>
              </a:rPr>
              <a:t>STEP 2</a:t>
            </a:r>
            <a:endParaRPr sz="900">
              <a:solidFill>
                <a:srgbClr val="FFFFFF"/>
              </a:solidFill>
            </a:endParaRPr>
          </a:p>
        </p:txBody>
      </p:sp>
      <p:sp>
        <p:nvSpPr>
          <p:cNvPr id="852" name="Google Shape;852;p30"/>
          <p:cNvSpPr txBox="1"/>
          <p:nvPr>
            <p:ph idx="4294967295" type="subTitle"/>
          </p:nvPr>
        </p:nvSpPr>
        <p:spPr>
          <a:xfrm>
            <a:off x="602125" y="3362550"/>
            <a:ext cx="1800300" cy="744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s" sz="900"/>
              <a:t>Creating an easy to use web application containing all the necessary interfaces that will be required</a:t>
            </a:r>
            <a:endParaRPr sz="900">
              <a:solidFill>
                <a:srgbClr val="FFFFFF"/>
              </a:solidFill>
            </a:endParaRPr>
          </a:p>
        </p:txBody>
      </p:sp>
      <p:sp>
        <p:nvSpPr>
          <p:cNvPr id="853" name="Google Shape;853;p30"/>
          <p:cNvSpPr txBox="1"/>
          <p:nvPr>
            <p:ph idx="4294967295" type="ctrTitle"/>
          </p:nvPr>
        </p:nvSpPr>
        <p:spPr>
          <a:xfrm>
            <a:off x="1228825" y="3131900"/>
            <a:ext cx="1173600" cy="196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900">
                <a:solidFill>
                  <a:srgbClr val="FFFFFF"/>
                </a:solidFill>
              </a:rPr>
              <a:t>STEP 1</a:t>
            </a:r>
            <a:endParaRPr sz="900">
              <a:solidFill>
                <a:srgbClr val="FFFFFF"/>
              </a:solidFill>
            </a:endParaRPr>
          </a:p>
        </p:txBody>
      </p:sp>
      <p:sp>
        <p:nvSpPr>
          <p:cNvPr id="854" name="Google Shape;854;p30"/>
          <p:cNvSpPr txBox="1"/>
          <p:nvPr>
            <p:ph idx="4294967295" type="subTitle"/>
          </p:nvPr>
        </p:nvSpPr>
        <p:spPr>
          <a:xfrm>
            <a:off x="6527425" y="3639175"/>
            <a:ext cx="1992000" cy="74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900"/>
              <a:t>Displaying our results on the website and deploying the ML model on the website to generate predictions for the end users</a:t>
            </a:r>
            <a:endParaRPr sz="900">
              <a:solidFill>
                <a:srgbClr val="FFFFFF"/>
              </a:solidFill>
            </a:endParaRPr>
          </a:p>
        </p:txBody>
      </p:sp>
      <p:sp>
        <p:nvSpPr>
          <p:cNvPr id="855" name="Google Shape;855;p30"/>
          <p:cNvSpPr txBox="1"/>
          <p:nvPr>
            <p:ph idx="4294967295" type="ctrTitle"/>
          </p:nvPr>
        </p:nvSpPr>
        <p:spPr>
          <a:xfrm>
            <a:off x="6527425" y="3408488"/>
            <a:ext cx="2076000" cy="1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900">
                <a:solidFill>
                  <a:srgbClr val="FFFFFF"/>
                </a:solidFill>
              </a:rPr>
              <a:t>STEP 3</a:t>
            </a:r>
            <a:endParaRPr sz="900">
              <a:solidFill>
                <a:srgbClr val="FFFFFF"/>
              </a:solidFill>
            </a:endParaRPr>
          </a:p>
        </p:txBody>
      </p:sp>
      <p:cxnSp>
        <p:nvCxnSpPr>
          <p:cNvPr id="856" name="Google Shape;856;p30"/>
          <p:cNvCxnSpPr>
            <a:endCxn id="852" idx="2"/>
          </p:cNvCxnSpPr>
          <p:nvPr/>
        </p:nvCxnSpPr>
        <p:spPr>
          <a:xfrm flipH="1">
            <a:off x="1502275" y="3830550"/>
            <a:ext cx="1992000" cy="276000"/>
          </a:xfrm>
          <a:prstGeom prst="bentConnector4">
            <a:avLst>
              <a:gd fmla="val 27406" name="adj1"/>
              <a:gd fmla="val 186277" name="adj2"/>
            </a:avLst>
          </a:prstGeom>
          <a:noFill/>
          <a:ln cap="flat" cmpd="sng" w="28575">
            <a:solidFill>
              <a:srgbClr val="FFFFFF"/>
            </a:solidFill>
            <a:prstDash val="solid"/>
            <a:round/>
            <a:headEnd len="med" w="med" type="oval"/>
            <a:tailEnd len="med" w="med" type="oval"/>
          </a:ln>
        </p:spPr>
      </p:cxnSp>
      <p:cxnSp>
        <p:nvCxnSpPr>
          <p:cNvPr id="857" name="Google Shape;857;p30"/>
          <p:cNvCxnSpPr/>
          <p:nvPr/>
        </p:nvCxnSpPr>
        <p:spPr>
          <a:xfrm flipH="1">
            <a:off x="5734150" y="1671125"/>
            <a:ext cx="840900" cy="824700"/>
          </a:xfrm>
          <a:prstGeom prst="bentConnector3">
            <a:avLst>
              <a:gd fmla="val 50000" name="adj1"/>
            </a:avLst>
          </a:prstGeom>
          <a:noFill/>
          <a:ln cap="flat" cmpd="sng" w="28575">
            <a:solidFill>
              <a:srgbClr val="FFFFFF"/>
            </a:solidFill>
            <a:prstDash val="solid"/>
            <a:round/>
            <a:headEnd len="med" w="med" type="oval"/>
            <a:tailEnd len="med" w="med" type="oval"/>
          </a:ln>
        </p:spPr>
      </p:cxnSp>
      <p:cxnSp>
        <p:nvCxnSpPr>
          <p:cNvPr id="858" name="Google Shape;858;p30"/>
          <p:cNvCxnSpPr>
            <a:endCxn id="854" idx="2"/>
          </p:cNvCxnSpPr>
          <p:nvPr/>
        </p:nvCxnSpPr>
        <p:spPr>
          <a:xfrm>
            <a:off x="5887525" y="3967075"/>
            <a:ext cx="1635900" cy="416100"/>
          </a:xfrm>
          <a:prstGeom prst="bentConnector4">
            <a:avLst>
              <a:gd fmla="val 19558" name="adj1"/>
              <a:gd fmla="val 157228" name="adj2"/>
            </a:avLst>
          </a:prstGeom>
          <a:noFill/>
          <a:ln cap="flat" cmpd="sng" w="28575">
            <a:solidFill>
              <a:srgbClr val="FFFFFF"/>
            </a:solidFill>
            <a:prstDash val="solid"/>
            <a:round/>
            <a:headEnd len="med" w="med" type="oval"/>
            <a:tailEnd len="med" w="med" type="oval"/>
          </a:ln>
        </p:spPr>
      </p:cxnSp>
      <p:cxnSp>
        <p:nvCxnSpPr>
          <p:cNvPr id="859" name="Google Shape;859;p30"/>
          <p:cNvCxnSpPr/>
          <p:nvPr/>
        </p:nvCxnSpPr>
        <p:spPr>
          <a:xfrm>
            <a:off x="311700" y="1191700"/>
            <a:ext cx="8520600" cy="0"/>
          </a:xfrm>
          <a:prstGeom prst="straightConnector1">
            <a:avLst/>
          </a:prstGeom>
          <a:noFill/>
          <a:ln cap="flat" cmpd="sng" w="9525">
            <a:solidFill>
              <a:srgbClr val="48FFD5"/>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31"/>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FUTURE SCOPE</a:t>
            </a:r>
            <a:endParaRPr/>
          </a:p>
        </p:txBody>
      </p:sp>
      <p:sp>
        <p:nvSpPr>
          <p:cNvPr id="865" name="Google Shape;865;p31"/>
          <p:cNvSpPr/>
          <p:nvPr/>
        </p:nvSpPr>
        <p:spPr>
          <a:xfrm>
            <a:off x="2293016" y="2645636"/>
            <a:ext cx="4557964" cy="779241"/>
          </a:xfrm>
          <a:custGeom>
            <a:rect b="b" l="l" r="r" t="t"/>
            <a:pathLst>
              <a:path extrusionOk="0" h="48817" w="285542">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2707594" y="2718904"/>
            <a:ext cx="632722" cy="632706"/>
          </a:xfrm>
          <a:custGeom>
            <a:rect b="b" l="l" r="r" t="t"/>
            <a:pathLst>
              <a:path extrusionOk="0" h="39637" w="39638">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2963999" y="2667282"/>
            <a:ext cx="119894" cy="57465"/>
          </a:xfrm>
          <a:custGeom>
            <a:rect b="b" l="l" r="r" t="t"/>
            <a:pathLst>
              <a:path extrusionOk="0" h="3600" w="7511">
                <a:moveTo>
                  <a:pt x="3756" y="1"/>
                </a:moveTo>
                <a:lnTo>
                  <a:pt x="1" y="3599"/>
                </a:lnTo>
                <a:lnTo>
                  <a:pt x="7511" y="3599"/>
                </a:lnTo>
                <a:lnTo>
                  <a:pt x="375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2959003" y="2002124"/>
            <a:ext cx="129887" cy="129871"/>
          </a:xfrm>
          <a:custGeom>
            <a:rect b="b" l="l" r="r" t="t"/>
            <a:pathLst>
              <a:path extrusionOk="0" h="8136" w="8137">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2987320" y="2030426"/>
            <a:ext cx="73268" cy="73268"/>
          </a:xfrm>
          <a:custGeom>
            <a:rect b="b" l="l" r="r" t="t"/>
            <a:pathLst>
              <a:path extrusionOk="0" h="4590" w="459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3023938" y="2122003"/>
            <a:ext cx="16" cy="617717"/>
          </a:xfrm>
          <a:custGeom>
            <a:rect b="b" l="l" r="r" t="t"/>
            <a:pathLst>
              <a:path extrusionOk="0" fill="none" h="38698" w="1">
                <a:moveTo>
                  <a:pt x="1" y="38698"/>
                </a:moveTo>
                <a:lnTo>
                  <a:pt x="1" y="0"/>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2793344"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2793344"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31"/>
          <p:cNvGrpSpPr/>
          <p:nvPr/>
        </p:nvGrpSpPr>
        <p:grpSpPr>
          <a:xfrm>
            <a:off x="2905736" y="2888729"/>
            <a:ext cx="235606" cy="294716"/>
            <a:chOff x="2905736" y="2888729"/>
            <a:chExt cx="235606" cy="294716"/>
          </a:xfrm>
        </p:grpSpPr>
        <p:sp>
          <p:nvSpPr>
            <p:cNvPr id="874" name="Google Shape;874;p31"/>
            <p:cNvSpPr/>
            <p:nvPr/>
          </p:nvSpPr>
          <p:spPr>
            <a:xfrm>
              <a:off x="2956513" y="2888729"/>
              <a:ext cx="184830" cy="184830"/>
            </a:xfrm>
            <a:custGeom>
              <a:rect b="b" l="l" r="r" t="t"/>
              <a:pathLst>
                <a:path extrusionOk="0" h="11579" w="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2978158" y="2928683"/>
              <a:ext cx="123231" cy="105400"/>
            </a:xfrm>
            <a:custGeom>
              <a:rect b="b" l="l" r="r" t="t"/>
              <a:pathLst>
                <a:path extrusionOk="0" h="6603" w="772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2905736" y="3051898"/>
              <a:ext cx="130717" cy="131547"/>
            </a:xfrm>
            <a:custGeom>
              <a:rect b="b" l="l" r="r" t="t"/>
              <a:pathLst>
                <a:path extrusionOk="0" h="8241" w="8189">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2923215" y="3081030"/>
              <a:ext cx="84936" cy="72550"/>
            </a:xfrm>
            <a:custGeom>
              <a:rect b="b" l="l" r="r" t="t"/>
              <a:pathLst>
                <a:path extrusionOk="0" h="4545" w="5321">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31"/>
          <p:cNvSpPr/>
          <p:nvPr/>
        </p:nvSpPr>
        <p:spPr>
          <a:xfrm>
            <a:off x="4780532" y="2718904"/>
            <a:ext cx="633552" cy="632706"/>
          </a:xfrm>
          <a:custGeom>
            <a:rect b="b" l="l" r="r" t="t"/>
            <a:pathLst>
              <a:path extrusionOk="0" h="39637" w="3969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5036937" y="2667282"/>
            <a:ext cx="120724" cy="57465"/>
          </a:xfrm>
          <a:custGeom>
            <a:rect b="b" l="l" r="r" t="t"/>
            <a:pathLst>
              <a:path extrusionOk="0" h="3600" w="7563">
                <a:moveTo>
                  <a:pt x="3808" y="1"/>
                </a:moveTo>
                <a:lnTo>
                  <a:pt x="1" y="3599"/>
                </a:lnTo>
                <a:lnTo>
                  <a:pt x="7563" y="3599"/>
                </a:lnTo>
                <a:lnTo>
                  <a:pt x="380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flipH="1">
            <a:off x="5088985" y="2348321"/>
            <a:ext cx="72450" cy="408914"/>
          </a:xfrm>
          <a:custGeom>
            <a:rect b="b" l="l" r="r" t="t"/>
            <a:pathLst>
              <a:path extrusionOk="0" fill="none" h="43237" w="1">
                <a:moveTo>
                  <a:pt x="1" y="43236"/>
                </a:moveTo>
                <a:lnTo>
                  <a:pt x="1" y="1"/>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4867112"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4867112"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3744055" y="2718904"/>
            <a:ext cx="632722" cy="632706"/>
          </a:xfrm>
          <a:custGeom>
            <a:rect b="b" l="l" r="r" t="t"/>
            <a:pathLst>
              <a:path extrusionOk="0" h="39637" w="39638">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3998800" y="3344938"/>
            <a:ext cx="119910" cy="57465"/>
          </a:xfrm>
          <a:custGeom>
            <a:rect b="b" l="l" r="r" t="t"/>
            <a:pathLst>
              <a:path extrusionOk="0" h="3600" w="7512">
                <a:moveTo>
                  <a:pt x="1" y="0"/>
                </a:moveTo>
                <a:lnTo>
                  <a:pt x="3756" y="3599"/>
                </a:lnTo>
                <a:lnTo>
                  <a:pt x="751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flipH="1">
            <a:off x="3987971" y="3306737"/>
            <a:ext cx="72450" cy="589232"/>
          </a:xfrm>
          <a:custGeom>
            <a:rect b="b" l="l" r="r" t="t"/>
            <a:pathLst>
              <a:path extrusionOk="0" fill="none" h="47148" w="1">
                <a:moveTo>
                  <a:pt x="0" y="47148"/>
                </a:moveTo>
                <a:lnTo>
                  <a:pt x="0" y="1"/>
                </a:lnTo>
              </a:path>
            </a:pathLst>
          </a:custGeom>
          <a:solidFill>
            <a:schemeClr val="accent1"/>
          </a:solidFill>
          <a:ln cap="flat"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3995461" y="3810875"/>
            <a:ext cx="130723" cy="129900"/>
          </a:xfrm>
          <a:custGeom>
            <a:rect b="b" l="l" r="r" t="t"/>
            <a:pathLst>
              <a:path extrusionOk="0" h="4538" w="4539">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3830635" y="2804639"/>
            <a:ext cx="460390" cy="460390"/>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3830635" y="2804639"/>
            <a:ext cx="460390" cy="460390"/>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6068402" y="3937673"/>
            <a:ext cx="130733" cy="130717"/>
          </a:xfrm>
          <a:custGeom>
            <a:rect b="b" l="l" r="r" t="t"/>
            <a:pathLst>
              <a:path extrusionOk="0" h="8189" w="819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5816993" y="2718904"/>
            <a:ext cx="633552" cy="632706"/>
          </a:xfrm>
          <a:custGeom>
            <a:rect b="b" l="l" r="r" t="t"/>
            <a:pathLst>
              <a:path extrusionOk="0" h="39637" w="3969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6072568" y="3344938"/>
            <a:ext cx="119894" cy="57465"/>
          </a:xfrm>
          <a:custGeom>
            <a:rect b="b" l="l" r="r" t="t"/>
            <a:pathLst>
              <a:path extrusionOk="0" h="3600" w="7511">
                <a:moveTo>
                  <a:pt x="1" y="0"/>
                </a:moveTo>
                <a:lnTo>
                  <a:pt x="3756" y="3599"/>
                </a:lnTo>
                <a:lnTo>
                  <a:pt x="751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6134184" y="3161784"/>
            <a:ext cx="16" cy="840841"/>
          </a:xfrm>
          <a:custGeom>
            <a:rect b="b" l="l" r="r" t="t"/>
            <a:pathLst>
              <a:path extrusionOk="0" fill="none" h="52676" w="1">
                <a:moveTo>
                  <a:pt x="0" y="52676"/>
                </a:moveTo>
                <a:lnTo>
                  <a:pt x="0" y="1"/>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6097550" y="3965975"/>
            <a:ext cx="72438" cy="72454"/>
          </a:xfrm>
          <a:custGeom>
            <a:rect b="b" l="l" r="r" t="t"/>
            <a:pathLst>
              <a:path extrusionOk="0" h="4539" w="4538">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5903573" y="2804639"/>
            <a:ext cx="460390" cy="460390"/>
          </a:xfrm>
          <a:custGeom>
            <a:rect b="b" l="l" r="r" t="t"/>
            <a:pathLst>
              <a:path extrusionOk="0" h="28842" w="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5903573" y="2804639"/>
            <a:ext cx="460390" cy="460390"/>
          </a:xfrm>
          <a:custGeom>
            <a:rect b="b" l="l" r="r" t="t"/>
            <a:pathLst>
              <a:path extrusionOk="0" h="28842" w="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txBox="1"/>
          <p:nvPr>
            <p:ph idx="4294967295" type="subTitle"/>
          </p:nvPr>
        </p:nvSpPr>
        <p:spPr>
          <a:xfrm>
            <a:off x="2688500" y="4118775"/>
            <a:ext cx="2400600" cy="60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1000">
                <a:latin typeface="Source Sans Pro Light"/>
                <a:ea typeface="Source Sans Pro Light"/>
                <a:cs typeface="Source Sans Pro Light"/>
                <a:sym typeface="Source Sans Pro Light"/>
              </a:rPr>
              <a:t>Making the app available to businesses for registering their sales information and generating privatised predictions for them</a:t>
            </a:r>
            <a:endParaRPr sz="1000">
              <a:solidFill>
                <a:srgbClr val="FFFFFF"/>
              </a:solidFill>
              <a:latin typeface="Source Sans Pro Light"/>
              <a:ea typeface="Source Sans Pro Light"/>
              <a:cs typeface="Source Sans Pro Light"/>
              <a:sym typeface="Source Sans Pro Light"/>
            </a:endParaRPr>
          </a:p>
        </p:txBody>
      </p:sp>
      <p:sp>
        <p:nvSpPr>
          <p:cNvPr id="897" name="Google Shape;897;p31"/>
          <p:cNvSpPr txBox="1"/>
          <p:nvPr>
            <p:ph idx="4294967295" type="ctrTitle"/>
          </p:nvPr>
        </p:nvSpPr>
        <p:spPr>
          <a:xfrm>
            <a:off x="2675363" y="1755525"/>
            <a:ext cx="697200" cy="1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000"/>
              <a:t>STAGE</a:t>
            </a:r>
            <a:r>
              <a:rPr lang="es" sz="1000">
                <a:solidFill>
                  <a:srgbClr val="FFFFFF"/>
                </a:solidFill>
              </a:rPr>
              <a:t> 1</a:t>
            </a:r>
            <a:endParaRPr sz="1000">
              <a:solidFill>
                <a:srgbClr val="FFFFFF"/>
              </a:solidFill>
            </a:endParaRPr>
          </a:p>
        </p:txBody>
      </p:sp>
      <p:sp>
        <p:nvSpPr>
          <p:cNvPr id="898" name="Google Shape;898;p31"/>
          <p:cNvSpPr txBox="1"/>
          <p:nvPr>
            <p:ph idx="4294967295" type="ctrTitle"/>
          </p:nvPr>
        </p:nvSpPr>
        <p:spPr>
          <a:xfrm>
            <a:off x="3365425" y="3937663"/>
            <a:ext cx="1390800" cy="2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000"/>
              <a:t>STAGE </a:t>
            </a:r>
            <a:r>
              <a:rPr lang="es" sz="1000">
                <a:solidFill>
                  <a:srgbClr val="FFFFFF"/>
                </a:solidFill>
              </a:rPr>
              <a:t>2</a:t>
            </a:r>
            <a:endParaRPr sz="1000">
              <a:solidFill>
                <a:srgbClr val="FFFFFF"/>
              </a:solidFill>
            </a:endParaRPr>
          </a:p>
        </p:txBody>
      </p:sp>
      <p:sp>
        <p:nvSpPr>
          <p:cNvPr id="899" name="Google Shape;899;p31"/>
          <p:cNvSpPr txBox="1"/>
          <p:nvPr>
            <p:ph idx="4294967295" type="ctrTitle"/>
          </p:nvPr>
        </p:nvSpPr>
        <p:spPr>
          <a:xfrm>
            <a:off x="4776600" y="2006813"/>
            <a:ext cx="697200" cy="1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000"/>
              <a:t>STAGE</a:t>
            </a:r>
            <a:r>
              <a:rPr lang="es" sz="1000">
                <a:solidFill>
                  <a:srgbClr val="FFFFFF"/>
                </a:solidFill>
              </a:rPr>
              <a:t> 3</a:t>
            </a:r>
            <a:endParaRPr sz="1000">
              <a:solidFill>
                <a:srgbClr val="FFFFFF"/>
              </a:solidFill>
            </a:endParaRPr>
          </a:p>
        </p:txBody>
      </p:sp>
      <p:sp>
        <p:nvSpPr>
          <p:cNvPr id="900" name="Google Shape;900;p31"/>
          <p:cNvSpPr txBox="1"/>
          <p:nvPr>
            <p:ph idx="4294967295" type="ctrTitle"/>
          </p:nvPr>
        </p:nvSpPr>
        <p:spPr>
          <a:xfrm>
            <a:off x="5785575" y="4007625"/>
            <a:ext cx="697200" cy="1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000"/>
              <a:t>STAGE</a:t>
            </a:r>
            <a:r>
              <a:rPr lang="es" sz="1000">
                <a:solidFill>
                  <a:srgbClr val="FFFFFF"/>
                </a:solidFill>
              </a:rPr>
              <a:t> 4</a:t>
            </a:r>
            <a:endParaRPr sz="1000">
              <a:solidFill>
                <a:srgbClr val="FFFFFF"/>
              </a:solidFill>
            </a:endParaRPr>
          </a:p>
        </p:txBody>
      </p:sp>
      <p:sp>
        <p:nvSpPr>
          <p:cNvPr id="901" name="Google Shape;901;p31"/>
          <p:cNvSpPr txBox="1"/>
          <p:nvPr>
            <p:ph idx="4294967295" type="subTitle"/>
          </p:nvPr>
        </p:nvSpPr>
        <p:spPr>
          <a:xfrm>
            <a:off x="4140875" y="1385250"/>
            <a:ext cx="2964600" cy="77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600"/>
              </a:spcAft>
              <a:buSzPts val="852"/>
              <a:buNone/>
            </a:pPr>
            <a:r>
              <a:rPr lang="es" sz="975"/>
              <a:t>Extend the machine learning model to provide recommended products and profit recommendations and that too specifically for each registered business, providing privacy</a:t>
            </a:r>
            <a:endParaRPr sz="975">
              <a:solidFill>
                <a:srgbClr val="FFFFFF"/>
              </a:solidFill>
            </a:endParaRPr>
          </a:p>
        </p:txBody>
      </p:sp>
      <p:sp>
        <p:nvSpPr>
          <p:cNvPr id="902" name="Google Shape;902;p31"/>
          <p:cNvSpPr txBox="1"/>
          <p:nvPr>
            <p:ph idx="4294967295" type="subTitle"/>
          </p:nvPr>
        </p:nvSpPr>
        <p:spPr>
          <a:xfrm>
            <a:off x="5227575" y="4189725"/>
            <a:ext cx="2466600" cy="6903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600"/>
              </a:spcAft>
              <a:buNone/>
            </a:pPr>
            <a:r>
              <a:rPr lang="es" sz="1000"/>
              <a:t>Provide </a:t>
            </a:r>
            <a:r>
              <a:rPr lang="es" sz="1000"/>
              <a:t>opportunities</a:t>
            </a:r>
            <a:r>
              <a:rPr lang="es" sz="1000"/>
              <a:t> for discussion and collaboration among different businesses and promote competition with the help of combined sale predictions</a:t>
            </a:r>
            <a:endParaRPr sz="1000">
              <a:solidFill>
                <a:srgbClr val="FFFFFF"/>
              </a:solidFill>
            </a:endParaRPr>
          </a:p>
        </p:txBody>
      </p:sp>
      <p:sp>
        <p:nvSpPr>
          <p:cNvPr id="903" name="Google Shape;903;p31"/>
          <p:cNvSpPr txBox="1"/>
          <p:nvPr>
            <p:ph idx="4294967295" type="subTitle"/>
          </p:nvPr>
        </p:nvSpPr>
        <p:spPr>
          <a:xfrm>
            <a:off x="2031725" y="1392450"/>
            <a:ext cx="2259300" cy="40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1000">
                <a:latin typeface="Source Sans Pro"/>
                <a:ea typeface="Source Sans Pro"/>
                <a:cs typeface="Source Sans Pro"/>
                <a:sym typeface="Source Sans Pro"/>
              </a:rPr>
              <a:t>Creating dynamic graphs that provide </a:t>
            </a:r>
            <a:r>
              <a:rPr lang="es" sz="1000">
                <a:latin typeface="Source Sans Pro"/>
                <a:ea typeface="Source Sans Pro"/>
                <a:cs typeface="Source Sans Pro"/>
                <a:sym typeface="Source Sans Pro"/>
              </a:rPr>
              <a:t>instantaneous</a:t>
            </a:r>
            <a:r>
              <a:rPr lang="es" sz="1000">
                <a:latin typeface="Source Sans Pro"/>
                <a:ea typeface="Source Sans Pro"/>
                <a:cs typeface="Source Sans Pro"/>
                <a:sym typeface="Source Sans Pro"/>
              </a:rPr>
              <a:t> analytical results</a:t>
            </a:r>
            <a:endParaRPr sz="1000">
              <a:solidFill>
                <a:srgbClr val="FFFFFF"/>
              </a:solidFill>
              <a:latin typeface="Source Sans Pro"/>
              <a:ea typeface="Source Sans Pro"/>
              <a:cs typeface="Source Sans Pro"/>
              <a:sym typeface="Source Sans Pro"/>
            </a:endParaRPr>
          </a:p>
        </p:txBody>
      </p:sp>
      <p:sp>
        <p:nvSpPr>
          <p:cNvPr id="904" name="Google Shape;904;p31"/>
          <p:cNvSpPr txBox="1"/>
          <p:nvPr>
            <p:ph idx="4294967295" type="ctrTitle"/>
          </p:nvPr>
        </p:nvSpPr>
        <p:spPr>
          <a:xfrm>
            <a:off x="1309675" y="2827625"/>
            <a:ext cx="885600" cy="196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000">
                <a:solidFill>
                  <a:srgbClr val="FFFFFF"/>
                </a:solidFill>
              </a:rPr>
              <a:t>BETA</a:t>
            </a:r>
            <a:endParaRPr sz="1000">
              <a:solidFill>
                <a:srgbClr val="FFFFFF"/>
              </a:solidFill>
            </a:endParaRPr>
          </a:p>
          <a:p>
            <a:pPr indent="0" lvl="0" marL="0" rtl="0" algn="r">
              <a:spcBef>
                <a:spcPts val="0"/>
              </a:spcBef>
              <a:spcAft>
                <a:spcPts val="0"/>
              </a:spcAft>
              <a:buNone/>
            </a:pPr>
            <a:r>
              <a:rPr lang="es" sz="1000"/>
              <a:t>RELEASE</a:t>
            </a:r>
            <a:endParaRPr sz="1000">
              <a:solidFill>
                <a:srgbClr val="FFFFFF"/>
              </a:solidFill>
            </a:endParaRPr>
          </a:p>
        </p:txBody>
      </p:sp>
      <p:sp>
        <p:nvSpPr>
          <p:cNvPr id="905" name="Google Shape;905;p31"/>
          <p:cNvSpPr txBox="1"/>
          <p:nvPr>
            <p:ph idx="4294967295" type="ctrTitle"/>
          </p:nvPr>
        </p:nvSpPr>
        <p:spPr>
          <a:xfrm>
            <a:off x="6967550" y="2827625"/>
            <a:ext cx="885600" cy="1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FFFFFF"/>
                </a:solidFill>
              </a:rPr>
              <a:t>FINAL</a:t>
            </a:r>
            <a:endParaRPr sz="1000">
              <a:solidFill>
                <a:srgbClr val="FFFFFF"/>
              </a:solidFill>
            </a:endParaRPr>
          </a:p>
          <a:p>
            <a:pPr indent="0" lvl="0" marL="0" rtl="0" algn="l">
              <a:spcBef>
                <a:spcPts val="0"/>
              </a:spcBef>
              <a:spcAft>
                <a:spcPts val="0"/>
              </a:spcAft>
              <a:buNone/>
            </a:pPr>
            <a:r>
              <a:rPr lang="es" sz="1000"/>
              <a:t>VERSIÓN</a:t>
            </a:r>
            <a:endParaRPr sz="1000">
              <a:solidFill>
                <a:srgbClr val="FFFFFF"/>
              </a:solidFill>
            </a:endParaRPr>
          </a:p>
        </p:txBody>
      </p:sp>
      <p:grpSp>
        <p:nvGrpSpPr>
          <p:cNvPr id="906" name="Google Shape;906;p31"/>
          <p:cNvGrpSpPr/>
          <p:nvPr/>
        </p:nvGrpSpPr>
        <p:grpSpPr>
          <a:xfrm>
            <a:off x="4985744" y="2902518"/>
            <a:ext cx="222293" cy="237986"/>
            <a:chOff x="5029650" y="894850"/>
            <a:chExt cx="1559950" cy="1670075"/>
          </a:xfrm>
        </p:grpSpPr>
        <p:sp>
          <p:nvSpPr>
            <p:cNvPr id="907" name="Google Shape;907;p31"/>
            <p:cNvSpPr/>
            <p:nvPr/>
          </p:nvSpPr>
          <p:spPr>
            <a:xfrm>
              <a:off x="5029650" y="2203275"/>
              <a:ext cx="243300" cy="361650"/>
            </a:xfrm>
            <a:custGeom>
              <a:rect b="b" l="l" r="r" t="t"/>
              <a:pathLst>
                <a:path extrusionOk="0" h="14466" w="9732">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5356750" y="1941900"/>
              <a:ext cx="241675" cy="623025"/>
            </a:xfrm>
            <a:custGeom>
              <a:rect b="b" l="l" r="r" t="t"/>
              <a:pathLst>
                <a:path extrusionOk="0" h="24921" w="9667">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1"/>
            <p:cNvSpPr/>
            <p:nvPr/>
          </p:nvSpPr>
          <p:spPr>
            <a:xfrm>
              <a:off x="5836725" y="894850"/>
              <a:ext cx="752875" cy="1670075"/>
            </a:xfrm>
            <a:custGeom>
              <a:rect b="b" l="l" r="r" t="t"/>
              <a:pathLst>
                <a:path extrusionOk="0" h="66803" w="30115">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1"/>
            <p:cNvSpPr/>
            <p:nvPr/>
          </p:nvSpPr>
          <p:spPr>
            <a:xfrm>
              <a:off x="5680575" y="1678900"/>
              <a:ext cx="243300" cy="886025"/>
            </a:xfrm>
            <a:custGeom>
              <a:rect b="b" l="l" r="r" t="t"/>
              <a:pathLst>
                <a:path extrusionOk="0" h="35441" w="9732">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31"/>
          <p:cNvGrpSpPr/>
          <p:nvPr/>
        </p:nvGrpSpPr>
        <p:grpSpPr>
          <a:xfrm>
            <a:off x="6035044" y="2913719"/>
            <a:ext cx="196025" cy="243061"/>
            <a:chOff x="736175" y="1051000"/>
            <a:chExt cx="1678300" cy="2081000"/>
          </a:xfrm>
        </p:grpSpPr>
        <p:sp>
          <p:nvSpPr>
            <p:cNvPr id="912" name="Google Shape;912;p31"/>
            <p:cNvSpPr/>
            <p:nvPr/>
          </p:nvSpPr>
          <p:spPr>
            <a:xfrm>
              <a:off x="849600" y="1051000"/>
              <a:ext cx="1449800" cy="1414800"/>
            </a:xfrm>
            <a:custGeom>
              <a:rect b="b" l="l" r="r" t="t"/>
              <a:pathLst>
                <a:path extrusionOk="0" h="56592" w="57992">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
            <p:cNvSpPr/>
            <p:nvPr/>
          </p:nvSpPr>
          <p:spPr>
            <a:xfrm>
              <a:off x="736175" y="2326550"/>
              <a:ext cx="677250" cy="795600"/>
            </a:xfrm>
            <a:custGeom>
              <a:rect b="b" l="l" r="r" t="t"/>
              <a:pathLst>
                <a:path extrusionOk="0" h="31824" w="2709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1"/>
            <p:cNvSpPr/>
            <p:nvPr/>
          </p:nvSpPr>
          <p:spPr>
            <a:xfrm>
              <a:off x="1727350" y="2349550"/>
              <a:ext cx="687125" cy="782450"/>
            </a:xfrm>
            <a:custGeom>
              <a:rect b="b" l="l" r="r" t="t"/>
              <a:pathLst>
                <a:path extrusionOk="0" h="31298" w="27485">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1"/>
            <p:cNvSpPr/>
            <p:nvPr/>
          </p:nvSpPr>
          <p:spPr>
            <a:xfrm>
              <a:off x="1291750" y="1488225"/>
              <a:ext cx="565475" cy="535900"/>
            </a:xfrm>
            <a:custGeom>
              <a:rect b="b" l="l" r="r" t="t"/>
              <a:pathLst>
                <a:path extrusionOk="0" h="21436" w="22619">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31"/>
          <p:cNvGrpSpPr/>
          <p:nvPr/>
        </p:nvGrpSpPr>
        <p:grpSpPr>
          <a:xfrm>
            <a:off x="3979968" y="2921659"/>
            <a:ext cx="160902" cy="226360"/>
            <a:chOff x="2790850" y="955650"/>
            <a:chExt cx="1984000" cy="2791125"/>
          </a:xfrm>
        </p:grpSpPr>
        <p:sp>
          <p:nvSpPr>
            <p:cNvPr id="917" name="Google Shape;917;p31"/>
            <p:cNvSpPr/>
            <p:nvPr/>
          </p:nvSpPr>
          <p:spPr>
            <a:xfrm>
              <a:off x="3259325" y="955650"/>
              <a:ext cx="1048750" cy="1364350"/>
            </a:xfrm>
            <a:custGeom>
              <a:rect b="b" l="l" r="r" t="t"/>
              <a:pathLst>
                <a:path extrusionOk="0" h="54574" w="4195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1"/>
            <p:cNvSpPr/>
            <p:nvPr/>
          </p:nvSpPr>
          <p:spPr>
            <a:xfrm>
              <a:off x="2790850" y="2370925"/>
              <a:ext cx="1984000" cy="1375850"/>
            </a:xfrm>
            <a:custGeom>
              <a:rect b="b" l="l" r="r" t="t"/>
              <a:pathLst>
                <a:path extrusionOk="0" h="55034" w="7936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19" name="Google Shape;919;p31"/>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920" name="Google Shape;920;p31"/>
          <p:cNvSpPr/>
          <p:nvPr/>
        </p:nvSpPr>
        <p:spPr>
          <a:xfrm rot="10800000">
            <a:off x="5031529" y="2298449"/>
            <a:ext cx="130717" cy="129871"/>
          </a:xfrm>
          <a:custGeom>
            <a:rect b="b" l="l" r="r" t="t"/>
            <a:pathLst>
              <a:path extrusionOk="0" h="8136" w="8189">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32"/>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THE TEAM</a:t>
            </a:r>
            <a:endParaRPr/>
          </a:p>
        </p:txBody>
      </p:sp>
      <p:sp>
        <p:nvSpPr>
          <p:cNvPr id="926" name="Google Shape;926;p32"/>
          <p:cNvSpPr txBox="1"/>
          <p:nvPr>
            <p:ph idx="4294967295" type="subTitle"/>
          </p:nvPr>
        </p:nvSpPr>
        <p:spPr>
          <a:xfrm>
            <a:off x="633775" y="1723332"/>
            <a:ext cx="2534400" cy="57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100"/>
              <a:t>Hey! I Am Suvi. Alongside Web Development, I Love To Sketch And I'm a Sports And Fitness Freak!</a:t>
            </a:r>
            <a:endParaRPr sz="1100">
              <a:solidFill>
                <a:srgbClr val="FFFFFF"/>
              </a:solidFill>
            </a:endParaRPr>
          </a:p>
        </p:txBody>
      </p:sp>
      <p:sp>
        <p:nvSpPr>
          <p:cNvPr id="927" name="Google Shape;927;p32"/>
          <p:cNvSpPr txBox="1"/>
          <p:nvPr>
            <p:ph idx="4294967295" type="subTitle"/>
          </p:nvPr>
        </p:nvSpPr>
        <p:spPr>
          <a:xfrm>
            <a:off x="633775" y="2958373"/>
            <a:ext cx="2534400" cy="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t>Hi, I Am A Web Developer With A Strong Will To Learn New Techs, Looking Forward To Work For Something Big</a:t>
            </a:r>
            <a:endParaRPr sz="1100"/>
          </a:p>
          <a:p>
            <a:pPr indent="0" lvl="0" marL="0" rtl="0" algn="l">
              <a:spcBef>
                <a:spcPts val="1600"/>
              </a:spcBef>
              <a:spcAft>
                <a:spcPts val="1600"/>
              </a:spcAft>
              <a:buNone/>
            </a:pPr>
            <a:r>
              <a:t/>
            </a:r>
            <a:endParaRPr sz="1100"/>
          </a:p>
        </p:txBody>
      </p:sp>
      <p:sp>
        <p:nvSpPr>
          <p:cNvPr id="928" name="Google Shape;928;p32"/>
          <p:cNvSpPr txBox="1"/>
          <p:nvPr>
            <p:ph idx="4294967295" type="subTitle"/>
          </p:nvPr>
        </p:nvSpPr>
        <p:spPr>
          <a:xfrm>
            <a:off x="633775" y="4116500"/>
            <a:ext cx="2534400" cy="57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100"/>
              <a:t>Data Science, ML Enthusiast And Extremely Passionate About Every Field Of Mathematics</a:t>
            </a:r>
            <a:endParaRPr sz="1100">
              <a:solidFill>
                <a:srgbClr val="FFFFFF"/>
              </a:solidFill>
            </a:endParaRPr>
          </a:p>
        </p:txBody>
      </p:sp>
      <p:sp>
        <p:nvSpPr>
          <p:cNvPr id="929" name="Google Shape;929;p32"/>
          <p:cNvSpPr txBox="1"/>
          <p:nvPr>
            <p:ph idx="4294967295" type="ctrTitle"/>
          </p:nvPr>
        </p:nvSpPr>
        <p:spPr>
          <a:xfrm>
            <a:off x="633791" y="1496176"/>
            <a:ext cx="2253000" cy="2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SUVIDHI</a:t>
            </a:r>
            <a:endParaRPr sz="1200">
              <a:solidFill>
                <a:srgbClr val="FFFFFF"/>
              </a:solidFill>
            </a:endParaRPr>
          </a:p>
        </p:txBody>
      </p:sp>
      <p:sp>
        <p:nvSpPr>
          <p:cNvPr id="930" name="Google Shape;930;p32"/>
          <p:cNvSpPr txBox="1"/>
          <p:nvPr>
            <p:ph idx="4294967295" type="ctrTitle"/>
          </p:nvPr>
        </p:nvSpPr>
        <p:spPr>
          <a:xfrm>
            <a:off x="633791" y="2731216"/>
            <a:ext cx="2253000" cy="2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HARSHPREET SINGH JOHAR</a:t>
            </a:r>
            <a:endParaRPr sz="1200">
              <a:solidFill>
                <a:srgbClr val="FFFFFF"/>
              </a:solidFill>
            </a:endParaRPr>
          </a:p>
        </p:txBody>
      </p:sp>
      <p:sp>
        <p:nvSpPr>
          <p:cNvPr id="931" name="Google Shape;931;p32"/>
          <p:cNvSpPr txBox="1"/>
          <p:nvPr>
            <p:ph idx="4294967295" type="ctrTitle"/>
          </p:nvPr>
        </p:nvSpPr>
        <p:spPr>
          <a:xfrm>
            <a:off x="633791" y="3889344"/>
            <a:ext cx="2253000" cy="2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UTTAM MITTAL</a:t>
            </a:r>
            <a:endParaRPr sz="1200">
              <a:solidFill>
                <a:srgbClr val="FFFFFF"/>
              </a:solidFill>
            </a:endParaRPr>
          </a:p>
        </p:txBody>
      </p:sp>
      <p:cxnSp>
        <p:nvCxnSpPr>
          <p:cNvPr id="932" name="Google Shape;932;p32"/>
          <p:cNvCxnSpPr/>
          <p:nvPr/>
        </p:nvCxnSpPr>
        <p:spPr>
          <a:xfrm>
            <a:off x="311700" y="1191700"/>
            <a:ext cx="8520600" cy="0"/>
          </a:xfrm>
          <a:prstGeom prst="straightConnector1">
            <a:avLst/>
          </a:prstGeom>
          <a:noFill/>
          <a:ln cap="flat" cmpd="sng" w="9525">
            <a:solidFill>
              <a:srgbClr val="48FFD5"/>
            </a:solidFill>
            <a:prstDash val="solid"/>
            <a:round/>
            <a:headEnd len="med" w="med" type="none"/>
            <a:tailEnd len="med" w="med" type="none"/>
          </a:ln>
        </p:spPr>
      </p:cxnSp>
      <p:sp>
        <p:nvSpPr>
          <p:cNvPr id="933" name="Google Shape;933;p32"/>
          <p:cNvSpPr txBox="1"/>
          <p:nvPr>
            <p:ph idx="4294967295" type="subTitle"/>
          </p:nvPr>
        </p:nvSpPr>
        <p:spPr>
          <a:xfrm>
            <a:off x="6297909" y="3053618"/>
            <a:ext cx="2534400" cy="57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100"/>
              <a:t>I am an Open Source Contributor Who Is Hunting Enthusiasts And I Love Coding And Gaming OwO</a:t>
            </a:r>
            <a:endParaRPr sz="1100">
              <a:solidFill>
                <a:srgbClr val="FFFFFF"/>
              </a:solidFill>
            </a:endParaRPr>
          </a:p>
        </p:txBody>
      </p:sp>
      <p:sp>
        <p:nvSpPr>
          <p:cNvPr id="934" name="Google Shape;934;p32"/>
          <p:cNvSpPr txBox="1"/>
          <p:nvPr>
            <p:ph idx="4294967295" type="subTitle"/>
          </p:nvPr>
        </p:nvSpPr>
        <p:spPr>
          <a:xfrm>
            <a:off x="6297899" y="4002925"/>
            <a:ext cx="2676900" cy="57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100"/>
              <a:t>Full Time Competitive Programmer, Part Time Web Developer (✿◡‿◡)</a:t>
            </a:r>
            <a:endParaRPr sz="1100">
              <a:solidFill>
                <a:srgbClr val="FFFFFF"/>
              </a:solidFill>
            </a:endParaRPr>
          </a:p>
        </p:txBody>
      </p:sp>
      <p:sp>
        <p:nvSpPr>
          <p:cNvPr id="935" name="Google Shape;935;p32"/>
          <p:cNvSpPr txBox="1"/>
          <p:nvPr>
            <p:ph idx="4294967295" type="ctrTitle"/>
          </p:nvPr>
        </p:nvSpPr>
        <p:spPr>
          <a:xfrm>
            <a:off x="6297925" y="2826461"/>
            <a:ext cx="2253000" cy="2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MANJOT SINGH OBEROI</a:t>
            </a:r>
            <a:endParaRPr sz="1200">
              <a:solidFill>
                <a:srgbClr val="FFFFFF"/>
              </a:solidFill>
            </a:endParaRPr>
          </a:p>
        </p:txBody>
      </p:sp>
      <p:sp>
        <p:nvSpPr>
          <p:cNvPr id="936" name="Google Shape;936;p32"/>
          <p:cNvSpPr txBox="1"/>
          <p:nvPr>
            <p:ph idx="4294967295" type="ctrTitle"/>
          </p:nvPr>
        </p:nvSpPr>
        <p:spPr>
          <a:xfrm>
            <a:off x="6297925" y="3775777"/>
            <a:ext cx="2253000" cy="2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ISHWARENDRA JHA</a:t>
            </a:r>
            <a:endParaRPr sz="1200">
              <a:solidFill>
                <a:srgbClr val="FFFFFF"/>
              </a:solidFill>
            </a:endParaRPr>
          </a:p>
        </p:txBody>
      </p:sp>
      <p:pic>
        <p:nvPicPr>
          <p:cNvPr id="937" name="Google Shape;937;p32"/>
          <p:cNvPicPr preferRelativeResize="0"/>
          <p:nvPr/>
        </p:nvPicPr>
        <p:blipFill>
          <a:blip r:embed="rId3">
            <a:alphaModFix/>
          </a:blip>
          <a:stretch>
            <a:fillRect/>
          </a:stretch>
        </p:blipFill>
        <p:spPr>
          <a:xfrm>
            <a:off x="3320575" y="1610900"/>
            <a:ext cx="2824935" cy="3162118"/>
          </a:xfrm>
          <a:prstGeom prst="rect">
            <a:avLst/>
          </a:prstGeom>
          <a:noFill/>
          <a:ln>
            <a:noFill/>
          </a:ln>
          <a:effectLst>
            <a:reflection blurRad="0" dir="5400000" dist="38100" endA="0" endPos="10000" fadeDir="5400012" kx="0" rotWithShape="0" algn="bl" stPos="0" sy="-100000" ky="0"/>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941" name="Shape 941"/>
        <p:cNvGrpSpPr/>
        <p:nvPr/>
      </p:nvGrpSpPr>
      <p:grpSpPr>
        <a:xfrm>
          <a:off x="0" y="0"/>
          <a:ext cx="0" cy="0"/>
          <a:chOff x="0" y="0"/>
          <a:chExt cx="0" cy="0"/>
        </a:xfrm>
      </p:grpSpPr>
      <p:sp>
        <p:nvSpPr>
          <p:cNvPr id="942" name="Google Shape;942;p33"/>
          <p:cNvSpPr txBox="1"/>
          <p:nvPr>
            <p:ph type="ctrTitle"/>
          </p:nvPr>
        </p:nvSpPr>
        <p:spPr>
          <a:xfrm>
            <a:off x="3986575" y="1429225"/>
            <a:ext cx="3936900" cy="13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5400"/>
              <a:t>THANKS! </a:t>
            </a:r>
            <a:endParaRPr sz="5400"/>
          </a:p>
        </p:txBody>
      </p:sp>
      <p:grpSp>
        <p:nvGrpSpPr>
          <p:cNvPr id="943" name="Google Shape;943;p33"/>
          <p:cNvGrpSpPr/>
          <p:nvPr/>
        </p:nvGrpSpPr>
        <p:grpSpPr>
          <a:xfrm flipH="1">
            <a:off x="-4531426" y="-117297"/>
            <a:ext cx="7324051" cy="5378088"/>
            <a:chOff x="238125" y="262775"/>
            <a:chExt cx="7092825" cy="5151425"/>
          </a:xfrm>
        </p:grpSpPr>
        <p:sp>
          <p:nvSpPr>
            <p:cNvPr id="944" name="Google Shape;944;p33"/>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45" name="Google Shape;945;p33"/>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46" name="Google Shape;946;p33"/>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47" name="Google Shape;947;p33"/>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48" name="Google Shape;948;p33"/>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49" name="Google Shape;949;p33"/>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50" name="Google Shape;950;p33"/>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51" name="Google Shape;951;p33"/>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52" name="Google Shape;952;p33"/>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53" name="Google Shape;953;p33"/>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54" name="Google Shape;954;p33"/>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55" name="Google Shape;955;p33"/>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56" name="Google Shape;956;p33"/>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57" name="Google Shape;957;p33"/>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58" name="Google Shape;958;p33"/>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59" name="Google Shape;959;p33"/>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60" name="Google Shape;960;p33"/>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61" name="Google Shape;961;p33"/>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62" name="Google Shape;962;p33"/>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63" name="Google Shape;963;p33"/>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64" name="Google Shape;964;p33"/>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65" name="Google Shape;965;p33"/>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66" name="Google Shape;966;p33"/>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67" name="Google Shape;967;p33"/>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68" name="Google Shape;968;p33"/>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69" name="Google Shape;969;p33"/>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70" name="Google Shape;970;p33"/>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71" name="Google Shape;971;p33"/>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72" name="Google Shape;972;p33"/>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73" name="Google Shape;973;p33"/>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74" name="Google Shape;974;p33"/>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75" name="Google Shape;975;p33"/>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76" name="Google Shape;976;p33"/>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77" name="Google Shape;977;p33"/>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78" name="Google Shape;978;p33"/>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79" name="Google Shape;979;p33"/>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80" name="Google Shape;980;p33"/>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81" name="Google Shape;981;p33"/>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82" name="Google Shape;982;p33"/>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83" name="Google Shape;983;p33"/>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84" name="Google Shape;984;p33"/>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85" name="Google Shape;985;p33"/>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86" name="Google Shape;986;p33"/>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87" name="Google Shape;987;p33"/>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88" name="Google Shape;988;p33"/>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89" name="Google Shape;989;p33"/>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90" name="Google Shape;990;p33"/>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91" name="Google Shape;991;p33"/>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92" name="Google Shape;992;p33"/>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93" name="Google Shape;993;p33"/>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94" name="Google Shape;994;p33"/>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95" name="Google Shape;995;p33"/>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96" name="Google Shape;996;p33"/>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97" name="Google Shape;997;p33"/>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98" name="Google Shape;998;p33"/>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999" name="Google Shape;999;p33"/>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00" name="Google Shape;1000;p33"/>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01" name="Google Shape;1001;p33"/>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02" name="Google Shape;1002;p33"/>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03" name="Google Shape;1003;p33"/>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04" name="Google Shape;1004;p33"/>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05" name="Google Shape;1005;p33"/>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06" name="Google Shape;1006;p33"/>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07" name="Google Shape;1007;p33"/>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08" name="Google Shape;1008;p33"/>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09" name="Google Shape;1009;p33"/>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10" name="Google Shape;1010;p33"/>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11" name="Google Shape;1011;p33"/>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12" name="Google Shape;1012;p33"/>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13" name="Google Shape;1013;p33"/>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14" name="Google Shape;1014;p33"/>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15" name="Google Shape;1015;p33"/>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16" name="Google Shape;1016;p33"/>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17" name="Google Shape;1017;p33"/>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18" name="Google Shape;1018;p33"/>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19" name="Google Shape;1019;p33"/>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20" name="Google Shape;1020;p33"/>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21" name="Google Shape;1021;p33"/>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22" name="Google Shape;1022;p33"/>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23" name="Google Shape;1023;p33"/>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24" name="Google Shape;1024;p33"/>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25" name="Google Shape;1025;p33"/>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26" name="Google Shape;1026;p33"/>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27" name="Google Shape;1027;p33"/>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28" name="Google Shape;1028;p33"/>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29" name="Google Shape;1029;p33"/>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30" name="Google Shape;1030;p33"/>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31" name="Google Shape;1031;p33"/>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32" name="Google Shape;1032;p33"/>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33" name="Google Shape;1033;p33"/>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34" name="Google Shape;1034;p33"/>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35" name="Google Shape;1035;p33"/>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36" name="Google Shape;1036;p33"/>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37" name="Google Shape;1037;p33"/>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38" name="Google Shape;1038;p33"/>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39" name="Google Shape;1039;p33"/>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40" name="Google Shape;1040;p33"/>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41" name="Google Shape;1041;p33"/>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42" name="Google Shape;1042;p33"/>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43" name="Google Shape;1043;p33"/>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44" name="Google Shape;1044;p33"/>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45" name="Google Shape;1045;p33"/>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46" name="Google Shape;1046;p33"/>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47" name="Google Shape;1047;p33"/>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48" name="Google Shape;1048;p33"/>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49" name="Google Shape;1049;p33"/>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50" name="Google Shape;1050;p33"/>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51" name="Google Shape;1051;p33"/>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52" name="Google Shape;1052;p33"/>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53" name="Google Shape;1053;p33"/>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54" name="Google Shape;1054;p33"/>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55" name="Google Shape;1055;p33"/>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56" name="Google Shape;1056;p33"/>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57" name="Google Shape;1057;p33"/>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58" name="Google Shape;1058;p33"/>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59" name="Google Shape;1059;p33"/>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60" name="Google Shape;1060;p33"/>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61" name="Google Shape;1061;p33"/>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62" name="Google Shape;1062;p33"/>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63" name="Google Shape;1063;p33"/>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64" name="Google Shape;1064;p33"/>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65" name="Google Shape;1065;p33"/>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66" name="Google Shape;1066;p33"/>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67" name="Google Shape;1067;p33"/>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68" name="Google Shape;1068;p33"/>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69" name="Google Shape;1069;p33"/>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70" name="Google Shape;1070;p33"/>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71" name="Google Shape;1071;p33"/>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72" name="Google Shape;1072;p33"/>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73" name="Google Shape;1073;p33"/>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74" name="Google Shape;1074;p33"/>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75" name="Google Shape;1075;p33"/>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76" name="Google Shape;1076;p33"/>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77" name="Google Shape;1077;p33"/>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78" name="Google Shape;1078;p33"/>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79" name="Google Shape;1079;p33"/>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80" name="Google Shape;1080;p33"/>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81" name="Google Shape;1081;p33"/>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82" name="Google Shape;1082;p33"/>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1083" name="Google Shape;1083;p33"/>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TABLE OF CONTENTS</a:t>
            </a:r>
            <a:endParaRPr/>
          </a:p>
        </p:txBody>
      </p:sp>
      <p:sp>
        <p:nvSpPr>
          <p:cNvPr id="211" name="Google Shape;211;p19"/>
          <p:cNvSpPr txBox="1"/>
          <p:nvPr>
            <p:ph idx="1" type="subTitle"/>
          </p:nvPr>
        </p:nvSpPr>
        <p:spPr>
          <a:xfrm>
            <a:off x="6488200" y="1942000"/>
            <a:ext cx="20100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accent1"/>
                </a:solidFill>
              </a:rPr>
              <a:t>Glimpse of UI/UX</a:t>
            </a:r>
            <a:endParaRPr>
              <a:solidFill>
                <a:schemeClr val="accent1"/>
              </a:solidFill>
            </a:endParaRPr>
          </a:p>
          <a:p>
            <a:pPr indent="-285750" lvl="0" marL="457200" rtl="0" algn="l">
              <a:spcBef>
                <a:spcPts val="0"/>
              </a:spcBef>
              <a:spcAft>
                <a:spcPts val="0"/>
              </a:spcAft>
              <a:buClr>
                <a:schemeClr val="accent1"/>
              </a:buClr>
              <a:buSzPts val="900"/>
              <a:buChar char="-"/>
            </a:pPr>
            <a:r>
              <a:rPr lang="es">
                <a:solidFill>
                  <a:schemeClr val="accent1"/>
                </a:solidFill>
              </a:rPr>
              <a:t>Landing Page</a:t>
            </a:r>
            <a:endParaRPr>
              <a:solidFill>
                <a:schemeClr val="accent1"/>
              </a:solidFill>
            </a:endParaRPr>
          </a:p>
          <a:p>
            <a:pPr indent="-285750" lvl="0" marL="457200" rtl="0" algn="l">
              <a:spcBef>
                <a:spcPts val="0"/>
              </a:spcBef>
              <a:spcAft>
                <a:spcPts val="0"/>
              </a:spcAft>
              <a:buClr>
                <a:schemeClr val="accent1"/>
              </a:buClr>
              <a:buSzPts val="900"/>
              <a:buChar char="-"/>
            </a:pPr>
            <a:r>
              <a:rPr lang="es">
                <a:solidFill>
                  <a:schemeClr val="accent1"/>
                </a:solidFill>
              </a:rPr>
              <a:t>Predictor</a:t>
            </a:r>
            <a:endParaRPr>
              <a:solidFill>
                <a:schemeClr val="accent1"/>
              </a:solidFill>
            </a:endParaRPr>
          </a:p>
        </p:txBody>
      </p:sp>
      <p:sp>
        <p:nvSpPr>
          <p:cNvPr id="212" name="Google Shape;212;p19"/>
          <p:cNvSpPr txBox="1"/>
          <p:nvPr>
            <p:ph idx="2" type="title"/>
          </p:nvPr>
        </p:nvSpPr>
        <p:spPr>
          <a:xfrm>
            <a:off x="5244100" y="172135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04</a:t>
            </a:r>
            <a:endParaRPr>
              <a:solidFill>
                <a:schemeClr val="accent1"/>
              </a:solidFill>
            </a:endParaRPr>
          </a:p>
        </p:txBody>
      </p:sp>
      <p:sp>
        <p:nvSpPr>
          <p:cNvPr id="213" name="Google Shape;213;p19"/>
          <p:cNvSpPr txBox="1"/>
          <p:nvPr>
            <p:ph idx="3" type="subTitle"/>
          </p:nvPr>
        </p:nvSpPr>
        <p:spPr>
          <a:xfrm>
            <a:off x="6591625" y="2943550"/>
            <a:ext cx="21510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accent1"/>
                </a:solidFill>
              </a:rPr>
              <a:t>The milestones reached during the mvp development and the future milestones we hope to achieve</a:t>
            </a:r>
            <a:endParaRPr>
              <a:solidFill>
                <a:schemeClr val="accent1"/>
              </a:solidFill>
            </a:endParaRPr>
          </a:p>
        </p:txBody>
      </p:sp>
      <p:sp>
        <p:nvSpPr>
          <p:cNvPr id="214" name="Google Shape;214;p19"/>
          <p:cNvSpPr txBox="1"/>
          <p:nvPr>
            <p:ph idx="4" type="title"/>
          </p:nvPr>
        </p:nvSpPr>
        <p:spPr>
          <a:xfrm>
            <a:off x="5326350" y="26233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05</a:t>
            </a:r>
            <a:endParaRPr>
              <a:solidFill>
                <a:schemeClr val="accent1"/>
              </a:solidFill>
            </a:endParaRPr>
          </a:p>
        </p:txBody>
      </p:sp>
      <p:sp>
        <p:nvSpPr>
          <p:cNvPr id="215" name="Google Shape;215;p19"/>
          <p:cNvSpPr txBox="1"/>
          <p:nvPr>
            <p:ph idx="5" type="subTitle"/>
          </p:nvPr>
        </p:nvSpPr>
        <p:spPr>
          <a:xfrm>
            <a:off x="6591625" y="383240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accent1"/>
                </a:solidFill>
              </a:rPr>
              <a:t>Meet the creators of Valuati</a:t>
            </a:r>
            <a:endParaRPr>
              <a:solidFill>
                <a:schemeClr val="accent1"/>
              </a:solidFill>
            </a:endParaRPr>
          </a:p>
        </p:txBody>
      </p:sp>
      <p:sp>
        <p:nvSpPr>
          <p:cNvPr id="216" name="Google Shape;216;p19"/>
          <p:cNvSpPr txBox="1"/>
          <p:nvPr>
            <p:ph idx="6" type="title"/>
          </p:nvPr>
        </p:nvSpPr>
        <p:spPr>
          <a:xfrm>
            <a:off x="5326350" y="3520025"/>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06</a:t>
            </a:r>
            <a:endParaRPr>
              <a:solidFill>
                <a:schemeClr val="accent1"/>
              </a:solidFill>
            </a:endParaRPr>
          </a:p>
        </p:txBody>
      </p:sp>
      <p:sp>
        <p:nvSpPr>
          <p:cNvPr id="217" name="Google Shape;217;p19"/>
          <p:cNvSpPr txBox="1"/>
          <p:nvPr>
            <p:ph idx="7" type="subTitle"/>
          </p:nvPr>
        </p:nvSpPr>
        <p:spPr>
          <a:xfrm>
            <a:off x="802725" y="194200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accent1"/>
                </a:solidFill>
              </a:rPr>
              <a:t>The problem that we aim to solve through this project</a:t>
            </a:r>
            <a:endParaRPr>
              <a:solidFill>
                <a:schemeClr val="accent1"/>
              </a:solidFill>
            </a:endParaRPr>
          </a:p>
        </p:txBody>
      </p:sp>
      <p:sp>
        <p:nvSpPr>
          <p:cNvPr id="218" name="Google Shape;218;p19"/>
          <p:cNvSpPr txBox="1"/>
          <p:nvPr>
            <p:ph idx="8" type="title"/>
          </p:nvPr>
        </p:nvSpPr>
        <p:spPr>
          <a:xfrm>
            <a:off x="2904550" y="17213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01</a:t>
            </a:r>
            <a:endParaRPr>
              <a:solidFill>
                <a:schemeClr val="accent1"/>
              </a:solidFill>
            </a:endParaRPr>
          </a:p>
        </p:txBody>
      </p:sp>
      <p:sp>
        <p:nvSpPr>
          <p:cNvPr id="219" name="Google Shape;219;p19"/>
          <p:cNvSpPr txBox="1"/>
          <p:nvPr>
            <p:ph idx="9" type="subTitle"/>
          </p:nvPr>
        </p:nvSpPr>
        <p:spPr>
          <a:xfrm>
            <a:off x="884975" y="2871925"/>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solidFill>
                  <a:schemeClr val="accent1"/>
                </a:solidFill>
              </a:rPr>
              <a:t>Description of our idea and our approach towards solving the given problem</a:t>
            </a:r>
            <a:endParaRPr>
              <a:solidFill>
                <a:schemeClr val="accent1"/>
              </a:solidFill>
            </a:endParaRPr>
          </a:p>
        </p:txBody>
      </p:sp>
      <p:sp>
        <p:nvSpPr>
          <p:cNvPr id="220" name="Google Shape;220;p19"/>
          <p:cNvSpPr txBox="1"/>
          <p:nvPr>
            <p:ph idx="13" type="title"/>
          </p:nvPr>
        </p:nvSpPr>
        <p:spPr>
          <a:xfrm>
            <a:off x="2986800" y="262330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02</a:t>
            </a:r>
            <a:endParaRPr>
              <a:solidFill>
                <a:schemeClr val="accent1"/>
              </a:solidFill>
            </a:endParaRPr>
          </a:p>
        </p:txBody>
      </p:sp>
      <p:sp>
        <p:nvSpPr>
          <p:cNvPr id="221" name="Google Shape;221;p19"/>
          <p:cNvSpPr txBox="1"/>
          <p:nvPr>
            <p:ph idx="14" type="subTitle"/>
          </p:nvPr>
        </p:nvSpPr>
        <p:spPr>
          <a:xfrm>
            <a:off x="884975" y="3760775"/>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solidFill>
                  <a:schemeClr val="accent1"/>
                </a:solidFill>
              </a:rPr>
              <a:t>The different languages, frameworks and tools for the development of this project</a:t>
            </a:r>
            <a:endParaRPr>
              <a:solidFill>
                <a:schemeClr val="accent1"/>
              </a:solidFill>
            </a:endParaRPr>
          </a:p>
        </p:txBody>
      </p:sp>
      <p:sp>
        <p:nvSpPr>
          <p:cNvPr id="222" name="Google Shape;222;p19"/>
          <p:cNvSpPr txBox="1"/>
          <p:nvPr>
            <p:ph idx="15" type="title"/>
          </p:nvPr>
        </p:nvSpPr>
        <p:spPr>
          <a:xfrm>
            <a:off x="2986800" y="3520025"/>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03</a:t>
            </a:r>
            <a:endParaRPr>
              <a:solidFill>
                <a:schemeClr val="accent1"/>
              </a:solidFill>
            </a:endParaRPr>
          </a:p>
        </p:txBody>
      </p:sp>
      <p:sp>
        <p:nvSpPr>
          <p:cNvPr id="223" name="Google Shape;223;p19"/>
          <p:cNvSpPr txBox="1"/>
          <p:nvPr>
            <p:ph idx="16" type="ctrTitle"/>
          </p:nvPr>
        </p:nvSpPr>
        <p:spPr>
          <a:xfrm>
            <a:off x="311702" y="1870875"/>
            <a:ext cx="2484900" cy="196200"/>
          </a:xfrm>
          <a:prstGeom prst="rect">
            <a:avLst/>
          </a:prstGeom>
        </p:spPr>
        <p:txBody>
          <a:bodyPr anchorCtr="0" anchor="b" bIns="91425" lIns="91425" spcFirstLastPara="1" rIns="91425" wrap="square" tIns="91425">
            <a:noAutofit/>
          </a:bodyPr>
          <a:lstStyle/>
          <a:p>
            <a:pPr indent="0" lvl="0" marL="457200" rtl="0" algn="r">
              <a:spcBef>
                <a:spcPts val="0"/>
              </a:spcBef>
              <a:spcAft>
                <a:spcPts val="0"/>
              </a:spcAft>
              <a:buNone/>
            </a:pPr>
            <a:r>
              <a:rPr lang="es"/>
              <a:t>PROBLEM STATEMENT</a:t>
            </a:r>
            <a:endParaRPr/>
          </a:p>
        </p:txBody>
      </p:sp>
      <p:sp>
        <p:nvSpPr>
          <p:cNvPr id="224" name="Google Shape;224;p19"/>
          <p:cNvSpPr txBox="1"/>
          <p:nvPr>
            <p:ph idx="17" type="ctrTitle"/>
          </p:nvPr>
        </p:nvSpPr>
        <p:spPr>
          <a:xfrm>
            <a:off x="802713" y="2800288"/>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ABOUT THE PROJECT</a:t>
            </a:r>
            <a:endParaRPr/>
          </a:p>
        </p:txBody>
      </p:sp>
      <p:sp>
        <p:nvSpPr>
          <p:cNvPr id="225" name="Google Shape;225;p19"/>
          <p:cNvSpPr txBox="1"/>
          <p:nvPr>
            <p:ph idx="18" type="ctrTitle"/>
          </p:nvPr>
        </p:nvSpPr>
        <p:spPr>
          <a:xfrm>
            <a:off x="802713" y="3689225"/>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TECH STACK USED</a:t>
            </a:r>
            <a:endParaRPr/>
          </a:p>
        </p:txBody>
      </p:sp>
      <p:sp>
        <p:nvSpPr>
          <p:cNvPr id="226" name="Google Shape;226;p19"/>
          <p:cNvSpPr txBox="1"/>
          <p:nvPr>
            <p:ph idx="19" type="ctrTitle"/>
          </p:nvPr>
        </p:nvSpPr>
        <p:spPr>
          <a:xfrm>
            <a:off x="6501488" y="187086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SNEAK PEEKS</a:t>
            </a:r>
            <a:endParaRPr/>
          </a:p>
        </p:txBody>
      </p:sp>
      <p:sp>
        <p:nvSpPr>
          <p:cNvPr id="227" name="Google Shape;227;p19"/>
          <p:cNvSpPr txBox="1"/>
          <p:nvPr>
            <p:ph idx="20" type="ctrTitle"/>
          </p:nvPr>
        </p:nvSpPr>
        <p:spPr>
          <a:xfrm>
            <a:off x="6604913" y="287191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PROJECT STAGES AND FUTURE </a:t>
            </a:r>
            <a:r>
              <a:rPr lang="es"/>
              <a:t>SCOPE</a:t>
            </a:r>
            <a:endParaRPr/>
          </a:p>
        </p:txBody>
      </p:sp>
      <p:sp>
        <p:nvSpPr>
          <p:cNvPr id="228" name="Google Shape;228;p19"/>
          <p:cNvSpPr txBox="1"/>
          <p:nvPr>
            <p:ph idx="21" type="ctrTitle"/>
          </p:nvPr>
        </p:nvSpPr>
        <p:spPr>
          <a:xfrm>
            <a:off x="6604913" y="3760850"/>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OUR TEAM</a:t>
            </a:r>
            <a:endParaRPr/>
          </a:p>
        </p:txBody>
      </p:sp>
      <p:grpSp>
        <p:nvGrpSpPr>
          <p:cNvPr id="229" name="Google Shape;229;p19"/>
          <p:cNvGrpSpPr/>
          <p:nvPr/>
        </p:nvGrpSpPr>
        <p:grpSpPr>
          <a:xfrm>
            <a:off x="3674831" y="1835963"/>
            <a:ext cx="428915" cy="426116"/>
            <a:chOff x="6226275" y="3911538"/>
            <a:chExt cx="900325" cy="894450"/>
          </a:xfrm>
        </p:grpSpPr>
        <p:sp>
          <p:nvSpPr>
            <p:cNvPr id="230" name="Google Shape;230;p19"/>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9"/>
          <p:cNvSpPr/>
          <p:nvPr/>
        </p:nvSpPr>
        <p:spPr>
          <a:xfrm>
            <a:off x="3757069" y="2748113"/>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9"/>
          <p:cNvGrpSpPr/>
          <p:nvPr/>
        </p:nvGrpSpPr>
        <p:grpSpPr>
          <a:xfrm>
            <a:off x="5268707" y="2746789"/>
            <a:ext cx="432964" cy="431586"/>
            <a:chOff x="5812000" y="2553488"/>
            <a:chExt cx="769850" cy="767400"/>
          </a:xfrm>
        </p:grpSpPr>
        <p:sp>
          <p:nvSpPr>
            <p:cNvPr id="240" name="Google Shape;240;p19"/>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9"/>
          <p:cNvSpPr/>
          <p:nvPr/>
        </p:nvSpPr>
        <p:spPr>
          <a:xfrm>
            <a:off x="5268705" y="3657866"/>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5164850" y="1907944"/>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966"/>
              </a:solidFill>
            </a:endParaRPr>
          </a:p>
        </p:txBody>
      </p:sp>
      <p:cxnSp>
        <p:nvCxnSpPr>
          <p:cNvPr id="248" name="Google Shape;248;p19"/>
          <p:cNvCxnSpPr/>
          <p:nvPr/>
        </p:nvCxnSpPr>
        <p:spPr>
          <a:xfrm flipH="1" rot="10800000">
            <a:off x="311700" y="1174600"/>
            <a:ext cx="9044100" cy="17100"/>
          </a:xfrm>
          <a:prstGeom prst="straightConnector1">
            <a:avLst/>
          </a:prstGeom>
          <a:noFill/>
          <a:ln cap="flat" cmpd="sng" w="9525">
            <a:solidFill>
              <a:srgbClr val="48FFD5"/>
            </a:solidFill>
            <a:prstDash val="solid"/>
            <a:round/>
            <a:headEnd len="med" w="med" type="none"/>
            <a:tailEnd len="med" w="med" type="none"/>
          </a:ln>
        </p:spPr>
      </p:cxnSp>
      <p:grpSp>
        <p:nvGrpSpPr>
          <p:cNvPr id="249" name="Google Shape;249;p19"/>
          <p:cNvGrpSpPr/>
          <p:nvPr/>
        </p:nvGrpSpPr>
        <p:grpSpPr>
          <a:xfrm>
            <a:off x="3757070" y="3689229"/>
            <a:ext cx="428933" cy="426100"/>
            <a:chOff x="-45674075" y="3586425"/>
            <a:chExt cx="300900" cy="265450"/>
          </a:xfrm>
        </p:grpSpPr>
        <p:sp>
          <p:nvSpPr>
            <p:cNvPr id="250" name="Google Shape;250;p19"/>
            <p:cNvSpPr/>
            <p:nvPr/>
          </p:nvSpPr>
          <p:spPr>
            <a:xfrm>
              <a:off x="-45674075" y="3586425"/>
              <a:ext cx="300125" cy="70925"/>
            </a:xfrm>
            <a:custGeom>
              <a:rect b="b" l="l" r="r" t="t"/>
              <a:pathLst>
                <a:path extrusionOk="0" h="2837" w="12005">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45673275" y="3675425"/>
              <a:ext cx="300100" cy="176450"/>
            </a:xfrm>
            <a:custGeom>
              <a:rect b="b" l="l" r="r" t="t"/>
              <a:pathLst>
                <a:path extrusionOk="0" h="7058" w="12004">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ctrTitle"/>
          </p:nvPr>
        </p:nvSpPr>
        <p:spPr>
          <a:xfrm>
            <a:off x="4042850" y="306925"/>
            <a:ext cx="5080200" cy="127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 STATEMENT</a:t>
            </a:r>
            <a:endParaRPr/>
          </a:p>
        </p:txBody>
      </p:sp>
      <p:sp>
        <p:nvSpPr>
          <p:cNvPr id="257" name="Google Shape;257;p20"/>
          <p:cNvSpPr txBox="1"/>
          <p:nvPr>
            <p:ph idx="1" type="subTitle"/>
          </p:nvPr>
        </p:nvSpPr>
        <p:spPr>
          <a:xfrm>
            <a:off x="4042850" y="1756825"/>
            <a:ext cx="4974300" cy="275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Source Sans Pro"/>
              <a:buChar char="●"/>
            </a:pPr>
            <a:r>
              <a:rPr lang="es" sz="1500">
                <a:latin typeface="Source Sans Pro"/>
                <a:ea typeface="Source Sans Pro"/>
                <a:cs typeface="Source Sans Pro"/>
                <a:sym typeface="Source Sans Pro"/>
              </a:rPr>
              <a:t>Although supermarkets house a lot of products coming from different product markets, the sales of all categories are not the same.</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a:p>
            <a:pPr indent="-323850" lvl="0" marL="914400" rtl="0" algn="l">
              <a:spcBef>
                <a:spcPts val="0"/>
              </a:spcBef>
              <a:spcAft>
                <a:spcPts val="0"/>
              </a:spcAft>
              <a:buSzPts val="1500"/>
              <a:buFont typeface="Source Sans Pro"/>
              <a:buChar char="❖"/>
            </a:pPr>
            <a:r>
              <a:rPr lang="es" sz="1500">
                <a:latin typeface="Source Sans Pro"/>
                <a:ea typeface="Source Sans Pro"/>
                <a:cs typeface="Source Sans Pro"/>
                <a:sym typeface="Source Sans Pro"/>
              </a:rPr>
              <a:t>How to know these categories?</a:t>
            </a:r>
            <a:endParaRPr sz="1500">
              <a:latin typeface="Source Sans Pro"/>
              <a:ea typeface="Source Sans Pro"/>
              <a:cs typeface="Source Sans Pro"/>
              <a:sym typeface="Source Sans Pro"/>
            </a:endParaRPr>
          </a:p>
          <a:p>
            <a:pPr indent="-323850" lvl="0" marL="914400" rtl="0" algn="l">
              <a:spcBef>
                <a:spcPts val="0"/>
              </a:spcBef>
              <a:spcAft>
                <a:spcPts val="0"/>
              </a:spcAft>
              <a:buSzPts val="1500"/>
              <a:buFont typeface="Source Sans Pro"/>
              <a:buChar char="❖"/>
            </a:pPr>
            <a:r>
              <a:rPr lang="es" sz="1500">
                <a:latin typeface="Source Sans Pro"/>
                <a:ea typeface="Source Sans Pro"/>
                <a:cs typeface="Source Sans Pro"/>
                <a:sym typeface="Source Sans Pro"/>
              </a:rPr>
              <a:t>Do these categories need to be replaced?</a:t>
            </a:r>
            <a:endParaRPr sz="1500">
              <a:latin typeface="Source Sans Pro"/>
              <a:ea typeface="Source Sans Pro"/>
              <a:cs typeface="Source Sans Pro"/>
              <a:sym typeface="Source Sans Pro"/>
            </a:endParaRPr>
          </a:p>
          <a:p>
            <a:pPr indent="-323850" lvl="0" marL="914400" rtl="0" algn="l">
              <a:spcBef>
                <a:spcPts val="0"/>
              </a:spcBef>
              <a:spcAft>
                <a:spcPts val="0"/>
              </a:spcAft>
              <a:buSzPts val="1500"/>
              <a:buFont typeface="Source Sans Pro"/>
              <a:buChar char="❖"/>
            </a:pPr>
            <a:r>
              <a:rPr lang="es" sz="1500">
                <a:latin typeface="Source Sans Pro"/>
                <a:ea typeface="Source Sans Pro"/>
                <a:cs typeface="Source Sans Pro"/>
                <a:sym typeface="Source Sans Pro"/>
              </a:rPr>
              <a:t>Is there any solution to improving sales and maximising profit?</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b="1" lang="es" sz="1500">
                <a:latin typeface="Source Sans Pro"/>
                <a:ea typeface="Source Sans Pro"/>
                <a:cs typeface="Source Sans Pro"/>
                <a:sym typeface="Source Sans Pro"/>
              </a:rPr>
              <a:t>This is where we will come in!</a:t>
            </a:r>
            <a:endParaRPr b="1" sz="1500">
              <a:latin typeface="Source Sans Pro"/>
              <a:ea typeface="Source Sans Pro"/>
              <a:cs typeface="Source Sans Pro"/>
              <a:sym typeface="Source Sans Pro"/>
            </a:endParaRPr>
          </a:p>
        </p:txBody>
      </p:sp>
      <p:cxnSp>
        <p:nvCxnSpPr>
          <p:cNvPr id="258" name="Google Shape;258;p20"/>
          <p:cNvCxnSpPr/>
          <p:nvPr/>
        </p:nvCxnSpPr>
        <p:spPr>
          <a:xfrm>
            <a:off x="3926425" y="1582225"/>
            <a:ext cx="5333100" cy="0"/>
          </a:xfrm>
          <a:prstGeom prst="straightConnector1">
            <a:avLst/>
          </a:prstGeom>
          <a:noFill/>
          <a:ln cap="flat" cmpd="sng" w="9525">
            <a:solidFill>
              <a:schemeClr val="accent1"/>
            </a:solidFill>
            <a:prstDash val="solid"/>
            <a:round/>
            <a:headEnd len="med" w="med" type="none"/>
            <a:tailEnd len="med" w="med" type="none"/>
          </a:ln>
        </p:spPr>
      </p:cxnSp>
      <p:grpSp>
        <p:nvGrpSpPr>
          <p:cNvPr id="259" name="Google Shape;259;p20"/>
          <p:cNvGrpSpPr/>
          <p:nvPr/>
        </p:nvGrpSpPr>
        <p:grpSpPr>
          <a:xfrm>
            <a:off x="285751" y="1185319"/>
            <a:ext cx="2785661" cy="1980240"/>
            <a:chOff x="160325" y="221250"/>
            <a:chExt cx="7199950" cy="5116900"/>
          </a:xfrm>
        </p:grpSpPr>
        <p:sp>
          <p:nvSpPr>
            <p:cNvPr id="260" name="Google Shape;260;p20"/>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WHAT WE ARE WORKING ON</a:t>
            </a:r>
            <a:endParaRPr/>
          </a:p>
        </p:txBody>
      </p:sp>
      <p:sp>
        <p:nvSpPr>
          <p:cNvPr id="269" name="Google Shape;269;p21"/>
          <p:cNvSpPr txBox="1"/>
          <p:nvPr>
            <p:ph idx="1" type="subTitle"/>
          </p:nvPr>
        </p:nvSpPr>
        <p:spPr>
          <a:xfrm>
            <a:off x="791704" y="3408707"/>
            <a:ext cx="20454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300">
                <a:latin typeface="Source Sans Pro SemiBold"/>
                <a:ea typeface="Source Sans Pro SemiBold"/>
                <a:cs typeface="Source Sans Pro SemiBold"/>
                <a:sym typeface="Source Sans Pro SemiBold"/>
              </a:rPr>
              <a:t>A platform that is secure. No private data of the business will be breached</a:t>
            </a:r>
            <a:endParaRPr sz="1300">
              <a:latin typeface="Source Sans Pro SemiBold"/>
              <a:ea typeface="Source Sans Pro SemiBold"/>
              <a:cs typeface="Source Sans Pro SemiBold"/>
              <a:sym typeface="Source Sans Pro SemiBold"/>
            </a:endParaRPr>
          </a:p>
        </p:txBody>
      </p:sp>
      <p:sp>
        <p:nvSpPr>
          <p:cNvPr id="270" name="Google Shape;270;p21"/>
          <p:cNvSpPr txBox="1"/>
          <p:nvPr>
            <p:ph idx="2" type="subTitle"/>
          </p:nvPr>
        </p:nvSpPr>
        <p:spPr>
          <a:xfrm>
            <a:off x="6212350" y="3416869"/>
            <a:ext cx="2348700" cy="117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300">
                <a:latin typeface="Source Sans Pro SemiBold"/>
                <a:ea typeface="Source Sans Pro SemiBold"/>
                <a:cs typeface="Source Sans Pro SemiBold"/>
                <a:sym typeface="Source Sans Pro SemiBold"/>
              </a:rPr>
              <a:t>The predictions generated should be fast as well as reliable enough to be used by real world businesses</a:t>
            </a:r>
            <a:endParaRPr sz="1300">
              <a:latin typeface="Source Sans Pro SemiBold"/>
              <a:ea typeface="Source Sans Pro SemiBold"/>
              <a:cs typeface="Source Sans Pro SemiBold"/>
              <a:sym typeface="Source Sans Pro SemiBold"/>
            </a:endParaRPr>
          </a:p>
        </p:txBody>
      </p:sp>
      <p:sp>
        <p:nvSpPr>
          <p:cNvPr id="271" name="Google Shape;271;p21"/>
          <p:cNvSpPr txBox="1"/>
          <p:nvPr>
            <p:ph idx="3" type="subTitle"/>
          </p:nvPr>
        </p:nvSpPr>
        <p:spPr>
          <a:xfrm>
            <a:off x="3231250" y="3408698"/>
            <a:ext cx="2695800" cy="10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300">
                <a:latin typeface="Source Sans Pro SemiBold"/>
                <a:ea typeface="Source Sans Pro SemiBold"/>
                <a:cs typeface="Source Sans Pro SemiBold"/>
                <a:sym typeface="Source Sans Pro SemiBold"/>
              </a:rPr>
              <a:t>It should be easily </a:t>
            </a:r>
            <a:r>
              <a:rPr lang="es" sz="1300">
                <a:latin typeface="Source Sans Pro SemiBold"/>
                <a:ea typeface="Source Sans Pro SemiBold"/>
                <a:cs typeface="Source Sans Pro SemiBold"/>
                <a:sym typeface="Source Sans Pro SemiBold"/>
              </a:rPr>
              <a:t>accessible</a:t>
            </a:r>
            <a:r>
              <a:rPr lang="es" sz="1300">
                <a:latin typeface="Source Sans Pro SemiBold"/>
                <a:ea typeface="Source Sans Pro SemiBold"/>
                <a:cs typeface="Source Sans Pro SemiBold"/>
                <a:sym typeface="Source Sans Pro SemiBold"/>
              </a:rPr>
              <a:t> for small businesses without needing any prior knowledge of the platform</a:t>
            </a:r>
            <a:endParaRPr sz="1300">
              <a:latin typeface="Source Sans Pro SemiBold"/>
              <a:ea typeface="Source Sans Pro SemiBold"/>
              <a:cs typeface="Source Sans Pro SemiBold"/>
              <a:sym typeface="Source Sans Pro SemiBold"/>
            </a:endParaRPr>
          </a:p>
        </p:txBody>
      </p:sp>
      <p:sp>
        <p:nvSpPr>
          <p:cNvPr id="272" name="Google Shape;272;p21"/>
          <p:cNvSpPr txBox="1"/>
          <p:nvPr>
            <p:ph type="ctrTitle"/>
          </p:nvPr>
        </p:nvSpPr>
        <p:spPr>
          <a:xfrm>
            <a:off x="690700" y="3217322"/>
            <a:ext cx="2247600" cy="35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400" u="sng"/>
              <a:t>SECURE</a:t>
            </a:r>
            <a:endParaRPr sz="1400" u="sng"/>
          </a:p>
        </p:txBody>
      </p:sp>
      <p:sp>
        <p:nvSpPr>
          <p:cNvPr id="273" name="Google Shape;273;p21"/>
          <p:cNvSpPr txBox="1"/>
          <p:nvPr>
            <p:ph idx="4" type="ctrTitle"/>
          </p:nvPr>
        </p:nvSpPr>
        <p:spPr>
          <a:xfrm>
            <a:off x="6212351" y="3335006"/>
            <a:ext cx="2247600" cy="24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400" u="sng"/>
              <a:t>FAST AND RELIABLE</a:t>
            </a:r>
            <a:endParaRPr sz="1400" u="sng"/>
          </a:p>
        </p:txBody>
      </p:sp>
      <p:sp>
        <p:nvSpPr>
          <p:cNvPr id="274" name="Google Shape;274;p21"/>
          <p:cNvSpPr txBox="1"/>
          <p:nvPr>
            <p:ph idx="5" type="ctrTitle"/>
          </p:nvPr>
        </p:nvSpPr>
        <p:spPr>
          <a:xfrm>
            <a:off x="3451536" y="3326831"/>
            <a:ext cx="2247600" cy="24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400" u="sng"/>
              <a:t>ACCESSIBLE</a:t>
            </a:r>
            <a:endParaRPr sz="1400" u="sng"/>
          </a:p>
        </p:txBody>
      </p:sp>
      <p:sp>
        <p:nvSpPr>
          <p:cNvPr id="275" name="Google Shape;275;p21"/>
          <p:cNvSpPr/>
          <p:nvPr/>
        </p:nvSpPr>
        <p:spPr>
          <a:xfrm>
            <a:off x="1275884" y="1839836"/>
            <a:ext cx="1077189" cy="1036748"/>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1"/>
          <p:cNvGrpSpPr/>
          <p:nvPr/>
        </p:nvGrpSpPr>
        <p:grpSpPr>
          <a:xfrm>
            <a:off x="4036701" y="1839816"/>
            <a:ext cx="1077194" cy="1036748"/>
            <a:chOff x="6666900" y="628300"/>
            <a:chExt cx="5236725" cy="4370775"/>
          </a:xfrm>
        </p:grpSpPr>
        <p:sp>
          <p:nvSpPr>
            <p:cNvPr id="277" name="Google Shape;277;p21"/>
            <p:cNvSpPr/>
            <p:nvPr/>
          </p:nvSpPr>
          <p:spPr>
            <a:xfrm>
              <a:off x="6666900" y="628300"/>
              <a:ext cx="5236725" cy="4370775"/>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8826600" y="2050775"/>
              <a:ext cx="917300" cy="917300"/>
            </a:xfrm>
            <a:custGeom>
              <a:rect b="b" l="l" r="r" t="t"/>
              <a:pathLst>
                <a:path extrusionOk="0" h="36692" w="36692">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8248175" y="1305300"/>
              <a:ext cx="2071425" cy="2406175"/>
            </a:xfrm>
            <a:custGeom>
              <a:rect b="b" l="l" r="r" t="t"/>
              <a:pathLst>
                <a:path extrusionOk="0" h="96247" w="82857">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21"/>
          <p:cNvGrpSpPr/>
          <p:nvPr/>
        </p:nvGrpSpPr>
        <p:grpSpPr>
          <a:xfrm>
            <a:off x="6792947" y="1839823"/>
            <a:ext cx="1085573" cy="1045052"/>
            <a:chOff x="12618250" y="628300"/>
            <a:chExt cx="5236725" cy="4370775"/>
          </a:xfrm>
        </p:grpSpPr>
        <p:sp>
          <p:nvSpPr>
            <p:cNvPr id="281" name="Google Shape;281;p21"/>
            <p:cNvSpPr/>
            <p:nvPr/>
          </p:nvSpPr>
          <p:spPr>
            <a:xfrm>
              <a:off x="12618250" y="628300"/>
              <a:ext cx="5236725" cy="4370775"/>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14145450" y="1440150"/>
              <a:ext cx="2050900" cy="2127575"/>
            </a:xfrm>
            <a:custGeom>
              <a:rect b="b" l="l" r="r" t="t"/>
              <a:pathLst>
                <a:path extrusionOk="0" h="85103" w="82036">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1"/>
          <p:cNvSpPr/>
          <p:nvPr/>
        </p:nvSpPr>
        <p:spPr>
          <a:xfrm>
            <a:off x="1645991" y="2012446"/>
            <a:ext cx="337101" cy="518346"/>
          </a:xfrm>
          <a:custGeom>
            <a:rect b="b" l="l" r="r" t="t"/>
            <a:pathLst>
              <a:path extrusionOk="0" h="208800" w="156609">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21"/>
          <p:cNvCxnSpPr/>
          <p:nvPr/>
        </p:nvCxnSpPr>
        <p:spPr>
          <a:xfrm flipH="1" rot="10800000">
            <a:off x="311700" y="1185400"/>
            <a:ext cx="8948700" cy="630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type="ctrTitle"/>
          </p:nvPr>
        </p:nvSpPr>
        <p:spPr>
          <a:xfrm>
            <a:off x="4275675" y="529175"/>
            <a:ext cx="4265100" cy="81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500">
                <a:solidFill>
                  <a:srgbClr val="FFFFFF"/>
                </a:solidFill>
              </a:rPr>
              <a:t>ABOUT THE PROJECT</a:t>
            </a:r>
            <a:endParaRPr sz="3500">
              <a:solidFill>
                <a:srgbClr val="FFFFFF"/>
              </a:solidFill>
            </a:endParaRPr>
          </a:p>
        </p:txBody>
      </p:sp>
      <p:sp>
        <p:nvSpPr>
          <p:cNvPr id="290" name="Google Shape;290;p22"/>
          <p:cNvSpPr txBox="1"/>
          <p:nvPr>
            <p:ph idx="1" type="subTitle"/>
          </p:nvPr>
        </p:nvSpPr>
        <p:spPr>
          <a:xfrm>
            <a:off x="4159250" y="1431425"/>
            <a:ext cx="4857300" cy="354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s" sz="1500">
                <a:latin typeface="Source Sans Pro"/>
                <a:ea typeface="Source Sans Pro"/>
                <a:cs typeface="Source Sans Pro"/>
                <a:sym typeface="Source Sans Pro"/>
              </a:rPr>
              <a:t>Valuati </a:t>
            </a:r>
            <a:r>
              <a:rPr lang="es" sz="1500">
                <a:latin typeface="Source Sans Pro Light"/>
                <a:ea typeface="Source Sans Pro Light"/>
                <a:cs typeface="Source Sans Pro Light"/>
                <a:sym typeface="Source Sans Pro Light"/>
              </a:rPr>
              <a:t>is a web application built </a:t>
            </a:r>
            <a:r>
              <a:rPr lang="es" sz="1500">
                <a:latin typeface="Source Sans Pro Light"/>
                <a:ea typeface="Source Sans Pro Light"/>
                <a:cs typeface="Source Sans Pro Light"/>
                <a:sym typeface="Source Sans Pro Light"/>
              </a:rPr>
              <a:t>using</a:t>
            </a:r>
            <a:r>
              <a:rPr lang="es" sz="1500">
                <a:latin typeface="Source Sans Pro Light"/>
                <a:ea typeface="Source Sans Pro Light"/>
                <a:cs typeface="Source Sans Pro Light"/>
                <a:sym typeface="Source Sans Pro Light"/>
              </a:rPr>
              <a:t> React.js.</a:t>
            </a:r>
            <a:endParaRPr sz="1500">
              <a:latin typeface="Source Sans Pro Light"/>
              <a:ea typeface="Source Sans Pro Light"/>
              <a:cs typeface="Source Sans Pro Light"/>
              <a:sym typeface="Source Sans Pro Light"/>
            </a:endParaRPr>
          </a:p>
          <a:p>
            <a:pPr indent="0" lvl="0" marL="457200" rtl="0" algn="l">
              <a:spcBef>
                <a:spcPts val="0"/>
              </a:spcBef>
              <a:spcAft>
                <a:spcPts val="0"/>
              </a:spcAft>
              <a:buNone/>
            </a:pPr>
            <a:r>
              <a:rPr lang="es" sz="1500">
                <a:latin typeface="Source Sans Pro Light"/>
                <a:ea typeface="Source Sans Pro Light"/>
                <a:cs typeface="Source Sans Pro Light"/>
                <a:sym typeface="Source Sans Pro Light"/>
              </a:rPr>
              <a:t> </a:t>
            </a:r>
            <a:endParaRPr sz="1500">
              <a:latin typeface="Source Sans Pro Light"/>
              <a:ea typeface="Source Sans Pro Light"/>
              <a:cs typeface="Source Sans Pro Light"/>
              <a:sym typeface="Source Sans Pro Light"/>
            </a:endParaRPr>
          </a:p>
          <a:p>
            <a:pPr indent="-323850" lvl="0" marL="457200" rtl="0" algn="l">
              <a:spcBef>
                <a:spcPts val="0"/>
              </a:spcBef>
              <a:spcAft>
                <a:spcPts val="0"/>
              </a:spcAft>
              <a:buSzPts val="1500"/>
              <a:buFont typeface="Source Sans Pro Light"/>
              <a:buChar char="●"/>
            </a:pPr>
            <a:r>
              <a:rPr lang="es" sz="1500">
                <a:latin typeface="Source Sans Pro Light"/>
                <a:ea typeface="Source Sans Pro Light"/>
                <a:cs typeface="Source Sans Pro Light"/>
                <a:sym typeface="Source Sans Pro Light"/>
              </a:rPr>
              <a:t>This app provides some key insights of the supermarket identifying those product segments with less sales</a:t>
            </a:r>
            <a:r>
              <a:rPr lang="es" sz="1500">
                <a:latin typeface="Source Sans Pro Light"/>
                <a:ea typeface="Source Sans Pro Light"/>
                <a:cs typeface="Source Sans Pro Light"/>
                <a:sym typeface="Source Sans Pro Light"/>
              </a:rPr>
              <a:t>. </a:t>
            </a:r>
            <a:endParaRPr sz="1500">
              <a:latin typeface="Source Sans Pro Light"/>
              <a:ea typeface="Source Sans Pro Light"/>
              <a:cs typeface="Source Sans Pro Light"/>
              <a:sym typeface="Source Sans Pro Light"/>
            </a:endParaRPr>
          </a:p>
          <a:p>
            <a:pPr indent="0" lvl="0" marL="457200" rtl="0" algn="l">
              <a:spcBef>
                <a:spcPts val="0"/>
              </a:spcBef>
              <a:spcAft>
                <a:spcPts val="0"/>
              </a:spcAft>
              <a:buNone/>
            </a:pPr>
            <a:r>
              <a:t/>
            </a:r>
            <a:endParaRPr sz="1500">
              <a:latin typeface="Source Sans Pro Light"/>
              <a:ea typeface="Source Sans Pro Light"/>
              <a:cs typeface="Source Sans Pro Light"/>
              <a:sym typeface="Source Sans Pro Light"/>
            </a:endParaRPr>
          </a:p>
          <a:p>
            <a:pPr indent="-323850" lvl="0" marL="457200" rtl="0" algn="l">
              <a:spcBef>
                <a:spcPts val="0"/>
              </a:spcBef>
              <a:spcAft>
                <a:spcPts val="0"/>
              </a:spcAft>
              <a:buSzPts val="1500"/>
              <a:buFont typeface="Source Sans Pro Light"/>
              <a:buChar char="●"/>
            </a:pPr>
            <a:r>
              <a:rPr lang="es" sz="1500">
                <a:latin typeface="Source Sans Pro Light"/>
                <a:ea typeface="Source Sans Pro Light"/>
                <a:cs typeface="Source Sans Pro Light"/>
                <a:sym typeface="Source Sans Pro Light"/>
              </a:rPr>
              <a:t>The analysis and prediction of sale of products is carried out with the help of a machine learning model. On the basis of previous records, we analyse and recommend the items to be retained or replaced in the supermarket to get the maximum profit considering quantity and margins.</a:t>
            </a:r>
            <a:endParaRPr sz="1500">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1100"/>
              <a:buFont typeface="Arial"/>
              <a:buNone/>
            </a:pPr>
            <a:r>
              <a:t/>
            </a:r>
            <a:endParaRPr sz="1500">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500">
              <a:latin typeface="Source Sans Pro Light"/>
              <a:ea typeface="Source Sans Pro Light"/>
              <a:cs typeface="Source Sans Pro Light"/>
              <a:sym typeface="Source Sans Pro Light"/>
            </a:endParaRPr>
          </a:p>
        </p:txBody>
      </p:sp>
      <p:cxnSp>
        <p:nvCxnSpPr>
          <p:cNvPr id="291" name="Google Shape;291;p22"/>
          <p:cNvCxnSpPr/>
          <p:nvPr/>
        </p:nvCxnSpPr>
        <p:spPr>
          <a:xfrm>
            <a:off x="4159250" y="1308025"/>
            <a:ext cx="5276700" cy="0"/>
          </a:xfrm>
          <a:prstGeom prst="straightConnector1">
            <a:avLst/>
          </a:prstGeom>
          <a:noFill/>
          <a:ln cap="flat" cmpd="sng" w="9525">
            <a:solidFill>
              <a:schemeClr val="accent1"/>
            </a:solidFill>
            <a:prstDash val="solid"/>
            <a:round/>
            <a:headEnd len="med" w="med" type="none"/>
            <a:tailEnd len="med" w="med" type="none"/>
          </a:ln>
        </p:spPr>
      </p:cxnSp>
      <p:sp>
        <p:nvSpPr>
          <p:cNvPr id="292" name="Google Shape;292;p22"/>
          <p:cNvSpPr/>
          <p:nvPr/>
        </p:nvSpPr>
        <p:spPr>
          <a:xfrm>
            <a:off x="1265671" y="1871992"/>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1368954" y="2034098"/>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1708207" y="3703037"/>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1704110" y="1935613"/>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1563889" y="3323424"/>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1638440" y="3426019"/>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1639127" y="3486218"/>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1723260" y="3516310"/>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2160338" y="3486218"/>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2190431" y="3123693"/>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2190431" y="3066244"/>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2282770" y="3066244"/>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2656226" y="3066244"/>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2685632" y="3149001"/>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2685632" y="3467741"/>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985229" y="2119605"/>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1048837" y="2119605"/>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1116555" y="2119605"/>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1145975" y="2211257"/>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1146648" y="2707142"/>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1235579" y="2737248"/>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1946239" y="2737248"/>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920931" y="2690054"/>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923669" y="3681151"/>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1036533" y="3651733"/>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1066626" y="3280327"/>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1066626" y="3221503"/>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1152807" y="3221503"/>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2052258" y="3221503"/>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2082350" y="3331631"/>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2011222" y="3326160"/>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1838173" y="3049830"/>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1838173" y="2590869"/>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1838860" y="2534093"/>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927089" y="2534093"/>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2861417" y="2504001"/>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2891523" y="2392512"/>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2891523" y="2339847"/>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1785507" y="3049142"/>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2123399" y="1682529"/>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2123399" y="1770085"/>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2093980" y="2346679"/>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1608347" y="2376098"/>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549523" y="2376098"/>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1549523" y="2460918"/>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1549523" y="2899354"/>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1478395" y="2879517"/>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22"/>
          <p:cNvGrpSpPr/>
          <p:nvPr/>
        </p:nvGrpSpPr>
        <p:grpSpPr>
          <a:xfrm>
            <a:off x="1936505" y="1110316"/>
            <a:ext cx="373819" cy="412843"/>
            <a:chOff x="3040350" y="1113200"/>
            <a:chExt cx="1704600" cy="1882550"/>
          </a:xfrm>
        </p:grpSpPr>
        <p:sp>
          <p:nvSpPr>
            <p:cNvPr id="340" name="Google Shape;340;p22"/>
            <p:cNvSpPr/>
            <p:nvPr/>
          </p:nvSpPr>
          <p:spPr>
            <a:xfrm>
              <a:off x="3040350" y="2164475"/>
              <a:ext cx="1607250" cy="831275"/>
            </a:xfrm>
            <a:custGeom>
              <a:rect b="b" l="l" r="r" t="t"/>
              <a:pathLst>
                <a:path extrusionOk="0" h="33251" w="6429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sp>
          <p:nvSpPr>
            <p:cNvPr id="341" name="Google Shape;341;p22"/>
            <p:cNvSpPr/>
            <p:nvPr/>
          </p:nvSpPr>
          <p:spPr>
            <a:xfrm>
              <a:off x="3073300" y="1113200"/>
              <a:ext cx="1671650" cy="924525"/>
            </a:xfrm>
            <a:custGeom>
              <a:rect b="b" l="l" r="r" t="t"/>
              <a:pathLst>
                <a:path extrusionOk="0" h="36981" w="66866">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grpSp>
      <p:grpSp>
        <p:nvGrpSpPr>
          <p:cNvPr id="342" name="Google Shape;342;p22"/>
          <p:cNvGrpSpPr/>
          <p:nvPr/>
        </p:nvGrpSpPr>
        <p:grpSpPr>
          <a:xfrm>
            <a:off x="2702366" y="1824501"/>
            <a:ext cx="406573" cy="402537"/>
            <a:chOff x="462200" y="569000"/>
            <a:chExt cx="1901650" cy="1882775"/>
          </a:xfrm>
        </p:grpSpPr>
        <p:sp>
          <p:nvSpPr>
            <p:cNvPr id="343" name="Google Shape;343;p22"/>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2"/>
          <p:cNvGrpSpPr/>
          <p:nvPr/>
        </p:nvGrpSpPr>
        <p:grpSpPr>
          <a:xfrm>
            <a:off x="2520742" y="3662493"/>
            <a:ext cx="372185" cy="370679"/>
            <a:chOff x="4991125" y="2436850"/>
            <a:chExt cx="1890225" cy="1882575"/>
          </a:xfrm>
        </p:grpSpPr>
        <p:sp>
          <p:nvSpPr>
            <p:cNvPr id="348" name="Google Shape;348;p22"/>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2"/>
          <p:cNvGrpSpPr/>
          <p:nvPr/>
        </p:nvGrpSpPr>
        <p:grpSpPr>
          <a:xfrm>
            <a:off x="424920" y="3496484"/>
            <a:ext cx="372245" cy="369356"/>
            <a:chOff x="5249675" y="238125"/>
            <a:chExt cx="1897275" cy="1882550"/>
          </a:xfrm>
        </p:grpSpPr>
        <p:sp>
          <p:nvSpPr>
            <p:cNvPr id="353" name="Google Shape;353;p22"/>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2"/>
          <p:cNvGrpSpPr/>
          <p:nvPr/>
        </p:nvGrpSpPr>
        <p:grpSpPr>
          <a:xfrm>
            <a:off x="438412" y="1911767"/>
            <a:ext cx="357689" cy="347177"/>
            <a:chOff x="2652075" y="3639925"/>
            <a:chExt cx="1882575" cy="1827250"/>
          </a:xfrm>
        </p:grpSpPr>
        <p:sp>
          <p:nvSpPr>
            <p:cNvPr id="359" name="Google Shape;359;p22"/>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69" name="Shape 369"/>
        <p:cNvGrpSpPr/>
        <p:nvPr/>
      </p:nvGrpSpPr>
      <p:grpSpPr>
        <a:xfrm>
          <a:off x="0" y="0"/>
          <a:ext cx="0" cy="0"/>
          <a:chOff x="0" y="0"/>
          <a:chExt cx="0" cy="0"/>
        </a:xfrm>
      </p:grpSpPr>
      <p:sp>
        <p:nvSpPr>
          <p:cNvPr id="370" name="Google Shape;370;p23"/>
          <p:cNvSpPr/>
          <p:nvPr/>
        </p:nvSpPr>
        <p:spPr>
          <a:xfrm>
            <a:off x="1336225" y="33048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71" name="Google Shape;371;p23"/>
          <p:cNvSpPr/>
          <p:nvPr/>
        </p:nvSpPr>
        <p:spPr>
          <a:xfrm>
            <a:off x="1336225" y="26035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72" name="Google Shape;372;p23"/>
          <p:cNvSpPr/>
          <p:nvPr/>
        </p:nvSpPr>
        <p:spPr>
          <a:xfrm>
            <a:off x="1336225" y="19021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73" name="Google Shape;373;p23"/>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FFFFF"/>
                </a:solidFill>
              </a:rPr>
              <a:t>NOW</a:t>
            </a:r>
            <a:endParaRPr>
              <a:solidFill>
                <a:srgbClr val="FFFFFF"/>
              </a:solidFill>
            </a:endParaRPr>
          </a:p>
        </p:txBody>
      </p:sp>
      <p:sp>
        <p:nvSpPr>
          <p:cNvPr id="374" name="Google Shape;374;p23"/>
          <p:cNvSpPr txBox="1"/>
          <p:nvPr>
            <p:ph type="ctrTitle"/>
          </p:nvPr>
        </p:nvSpPr>
        <p:spPr>
          <a:xfrm>
            <a:off x="1557931" y="2087899"/>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PREMATURE DESIGN</a:t>
            </a:r>
            <a:endParaRPr>
              <a:solidFill>
                <a:schemeClr val="dk1"/>
              </a:solidFill>
            </a:endParaRPr>
          </a:p>
        </p:txBody>
      </p:sp>
      <p:sp>
        <p:nvSpPr>
          <p:cNvPr id="375" name="Google Shape;375;p23"/>
          <p:cNvSpPr txBox="1"/>
          <p:nvPr>
            <p:ph idx="2" type="ctrTitle"/>
          </p:nvPr>
        </p:nvSpPr>
        <p:spPr>
          <a:xfrm>
            <a:off x="1557931" y="3490586"/>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LACK OF </a:t>
            </a:r>
            <a:r>
              <a:rPr lang="es">
                <a:solidFill>
                  <a:schemeClr val="dk1"/>
                </a:solidFill>
              </a:rPr>
              <a:t>ADAPTABILITY</a:t>
            </a:r>
            <a:endParaRPr>
              <a:solidFill>
                <a:schemeClr val="dk1"/>
              </a:solidFill>
            </a:endParaRPr>
          </a:p>
        </p:txBody>
      </p:sp>
      <p:sp>
        <p:nvSpPr>
          <p:cNvPr id="376" name="Google Shape;376;p23"/>
          <p:cNvSpPr txBox="1"/>
          <p:nvPr>
            <p:ph idx="3" type="ctrTitle"/>
          </p:nvPr>
        </p:nvSpPr>
        <p:spPr>
          <a:xfrm>
            <a:off x="1557931" y="2789242"/>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UNCLEAN CODE</a:t>
            </a:r>
            <a:endParaRPr>
              <a:solidFill>
                <a:schemeClr val="dk1"/>
              </a:solidFill>
            </a:endParaRPr>
          </a:p>
        </p:txBody>
      </p:sp>
      <p:cxnSp>
        <p:nvCxnSpPr>
          <p:cNvPr id="377" name="Google Shape;377;p23"/>
          <p:cNvCxnSpPr/>
          <p:nvPr/>
        </p:nvCxnSpPr>
        <p:spPr>
          <a:xfrm>
            <a:off x="0" y="1197575"/>
            <a:ext cx="3340500" cy="0"/>
          </a:xfrm>
          <a:prstGeom prst="straightConnector1">
            <a:avLst/>
          </a:prstGeom>
          <a:noFill/>
          <a:ln cap="flat" cmpd="sng" w="9525">
            <a:solidFill>
              <a:schemeClr val="accent1"/>
            </a:solidFill>
            <a:prstDash val="solid"/>
            <a:round/>
            <a:headEnd len="med" w="med" type="none"/>
            <a:tailEnd len="med" w="med" type="none"/>
          </a:ln>
        </p:spPr>
      </p:cxnSp>
      <p:sp>
        <p:nvSpPr>
          <p:cNvPr id="378" name="Google Shape;378;p23"/>
          <p:cNvSpPr/>
          <p:nvPr/>
        </p:nvSpPr>
        <p:spPr>
          <a:xfrm>
            <a:off x="819925" y="18807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79" name="Google Shape;379;p23"/>
          <p:cNvSpPr/>
          <p:nvPr/>
        </p:nvSpPr>
        <p:spPr>
          <a:xfrm>
            <a:off x="819925" y="25820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80" name="Google Shape;380;p23"/>
          <p:cNvSpPr/>
          <p:nvPr/>
        </p:nvSpPr>
        <p:spPr>
          <a:xfrm>
            <a:off x="933213" y="1994550"/>
            <a:ext cx="197329" cy="196282"/>
          </a:xfrm>
          <a:custGeom>
            <a:rect b="b" l="l" r="r" t="t"/>
            <a:pathLst>
              <a:path extrusionOk="0" h="85619" w="86076">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1" name="Google Shape;381;p23"/>
          <p:cNvSpPr/>
          <p:nvPr/>
        </p:nvSpPr>
        <p:spPr>
          <a:xfrm>
            <a:off x="819925" y="32834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grpSp>
        <p:nvGrpSpPr>
          <p:cNvPr id="382" name="Google Shape;382;p23"/>
          <p:cNvGrpSpPr/>
          <p:nvPr/>
        </p:nvGrpSpPr>
        <p:grpSpPr>
          <a:xfrm flipH="1" rot="10800000">
            <a:off x="880550" y="2712182"/>
            <a:ext cx="302125" cy="163726"/>
            <a:chOff x="1319675" y="779200"/>
            <a:chExt cx="2343875" cy="1270175"/>
          </a:xfrm>
        </p:grpSpPr>
        <p:sp>
          <p:nvSpPr>
            <p:cNvPr id="383" name="Google Shape;383;p23"/>
            <p:cNvSpPr/>
            <p:nvPr/>
          </p:nvSpPr>
          <p:spPr>
            <a:xfrm>
              <a:off x="1319675" y="915950"/>
              <a:ext cx="717150" cy="996650"/>
            </a:xfrm>
            <a:custGeom>
              <a:rect b="b" l="l" r="r" t="t"/>
              <a:pathLst>
                <a:path extrusionOk="0" h="39866" w="28686">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4" name="Google Shape;384;p23"/>
            <p:cNvSpPr/>
            <p:nvPr/>
          </p:nvSpPr>
          <p:spPr>
            <a:xfrm>
              <a:off x="2159125" y="779200"/>
              <a:ext cx="626150" cy="1270175"/>
            </a:xfrm>
            <a:custGeom>
              <a:rect b="b" l="l" r="r" t="t"/>
              <a:pathLst>
                <a:path extrusionOk="0" h="50807" w="25046">
                  <a:moveTo>
                    <a:pt x="19038" y="0"/>
                  </a:moveTo>
                  <a:lnTo>
                    <a:pt x="1" y="50806"/>
                  </a:lnTo>
                  <a:lnTo>
                    <a:pt x="5969" y="50806"/>
                  </a:lnTo>
                  <a:lnTo>
                    <a:pt x="250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5" name="Google Shape;385;p23"/>
            <p:cNvSpPr/>
            <p:nvPr/>
          </p:nvSpPr>
          <p:spPr>
            <a:xfrm>
              <a:off x="2945900" y="915950"/>
              <a:ext cx="717650" cy="996650"/>
            </a:xfrm>
            <a:custGeom>
              <a:rect b="b" l="l" r="r" t="t"/>
              <a:pathLst>
                <a:path extrusionOk="0" h="39866" w="28706">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86" name="Google Shape;386;p23"/>
          <p:cNvGrpSpPr/>
          <p:nvPr/>
        </p:nvGrpSpPr>
        <p:grpSpPr>
          <a:xfrm>
            <a:off x="898731" y="3413525"/>
            <a:ext cx="265768" cy="163730"/>
            <a:chOff x="1319675" y="2389025"/>
            <a:chExt cx="2224000" cy="1370125"/>
          </a:xfrm>
        </p:grpSpPr>
        <p:sp>
          <p:nvSpPr>
            <p:cNvPr id="387" name="Google Shape;387;p23"/>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8" name="Google Shape;388;p23"/>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389" name="Google Shape;389;p23"/>
          <p:cNvSpPr/>
          <p:nvPr/>
        </p:nvSpPr>
        <p:spPr>
          <a:xfrm>
            <a:off x="4876837" y="2409598"/>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5005199" y="2541755"/>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91A51"/>
              </a:solidFill>
            </a:endParaRPr>
          </a:p>
        </p:txBody>
      </p:sp>
      <p:sp>
        <p:nvSpPr>
          <p:cNvPr id="391" name="Google Shape;391;p23"/>
          <p:cNvSpPr/>
          <p:nvPr/>
        </p:nvSpPr>
        <p:spPr>
          <a:xfrm>
            <a:off x="4636011" y="4136703"/>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92" name="Google Shape;392;p23"/>
          <p:cNvSpPr/>
          <p:nvPr/>
        </p:nvSpPr>
        <p:spPr>
          <a:xfrm>
            <a:off x="5005199" y="2541755"/>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5143716" y="2742556"/>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5221240" y="2834061"/>
            <a:ext cx="297407" cy="297391"/>
          </a:xfrm>
          <a:custGeom>
            <a:rect b="b" l="l" r="r" t="t"/>
            <a:pathLst>
              <a:path extrusionOk="0" h="19591" w="19592">
                <a:moveTo>
                  <a:pt x="1" y="0"/>
                </a:moveTo>
                <a:lnTo>
                  <a:pt x="1" y="19591"/>
                </a:lnTo>
                <a:lnTo>
                  <a:pt x="19591" y="19591"/>
                </a:lnTo>
                <a:lnTo>
                  <a:pt x="195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5500826" y="3535575"/>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5560559" y="3610549"/>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97" name="Google Shape;397;p23"/>
          <p:cNvSpPr/>
          <p:nvPr/>
        </p:nvSpPr>
        <p:spPr>
          <a:xfrm>
            <a:off x="5560559" y="3710949"/>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98" name="Google Shape;398;p23"/>
          <p:cNvSpPr/>
          <p:nvPr/>
        </p:nvSpPr>
        <p:spPr>
          <a:xfrm>
            <a:off x="5180573" y="3535575"/>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5242842" y="3644719"/>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5683836" y="3292847"/>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5683836" y="3100941"/>
            <a:ext cx="704079" cy="155064"/>
          </a:xfrm>
          <a:custGeom>
            <a:rect b="b" l="l" r="r" t="t"/>
            <a:pathLst>
              <a:path extrusionOk="0" h="10215" w="46382">
                <a:moveTo>
                  <a:pt x="1" y="0"/>
                </a:moveTo>
                <a:lnTo>
                  <a:pt x="1" y="10214"/>
                </a:lnTo>
                <a:lnTo>
                  <a:pt x="46381" y="10214"/>
                </a:lnTo>
                <a:lnTo>
                  <a:pt x="463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6387899" y="3102216"/>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6579790" y="3182275"/>
            <a:ext cx="744746" cy="714234"/>
          </a:xfrm>
          <a:custGeom>
            <a:rect b="b" l="l" r="r" t="t"/>
            <a:pathLst>
              <a:path extrusionOk="0" h="47051" w="49061">
                <a:moveTo>
                  <a:pt x="1" y="1"/>
                </a:moveTo>
                <a:lnTo>
                  <a:pt x="1" y="47051"/>
                </a:lnTo>
                <a:lnTo>
                  <a:pt x="49060" y="47051"/>
                </a:lnTo>
                <a:lnTo>
                  <a:pt x="4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6668745" y="3215322"/>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405" name="Google Shape;405;p23"/>
          <p:cNvSpPr/>
          <p:nvPr/>
        </p:nvSpPr>
        <p:spPr>
          <a:xfrm>
            <a:off x="6905128" y="3364010"/>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406" name="Google Shape;406;p23"/>
          <p:cNvSpPr/>
          <p:nvPr/>
        </p:nvSpPr>
        <p:spPr>
          <a:xfrm>
            <a:off x="6858115" y="1367491"/>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6976307" y="1511094"/>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7513876" y="3086960"/>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7577419" y="1730946"/>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7107204" y="1832622"/>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7225395" y="2240569"/>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4"/>
          <p:cNvSpPr/>
          <p:nvPr/>
        </p:nvSpPr>
        <p:spPr>
          <a:xfrm rot="10800000">
            <a:off x="5511050" y="19029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rot="10800000">
            <a:off x="5511050" y="2606325"/>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rot="10800000">
            <a:off x="5511050" y="33096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FFFFFF"/>
                </a:solidFill>
              </a:rPr>
              <a:t>FUTURE</a:t>
            </a:r>
            <a:endParaRPr>
              <a:solidFill>
                <a:srgbClr val="FFFFFF"/>
              </a:solidFill>
            </a:endParaRPr>
          </a:p>
        </p:txBody>
      </p:sp>
      <p:sp>
        <p:nvSpPr>
          <p:cNvPr id="420" name="Google Shape;420;p24"/>
          <p:cNvSpPr/>
          <p:nvPr/>
        </p:nvSpPr>
        <p:spPr>
          <a:xfrm>
            <a:off x="7903950" y="18494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7903950" y="255082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8021111" y="2667988"/>
            <a:ext cx="189568" cy="189570"/>
          </a:xfrm>
          <a:custGeom>
            <a:rect b="b" l="l" r="r" t="t"/>
            <a:pathLst>
              <a:path extrusionOk="0" h="92473" w="92472">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8009275" y="1985963"/>
            <a:ext cx="213239" cy="196180"/>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43"/>
              </a:solidFill>
            </a:endParaRPr>
          </a:p>
        </p:txBody>
      </p:sp>
      <p:sp>
        <p:nvSpPr>
          <p:cNvPr id="424" name="Google Shape;424;p24"/>
          <p:cNvSpPr/>
          <p:nvPr/>
        </p:nvSpPr>
        <p:spPr>
          <a:xfrm>
            <a:off x="7903950" y="32521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24"/>
          <p:cNvGrpSpPr/>
          <p:nvPr/>
        </p:nvGrpSpPr>
        <p:grpSpPr>
          <a:xfrm>
            <a:off x="7983117" y="3343406"/>
            <a:ext cx="265543" cy="269920"/>
            <a:chOff x="4151375" y="238125"/>
            <a:chExt cx="2141475" cy="2176775"/>
          </a:xfrm>
        </p:grpSpPr>
        <p:sp>
          <p:nvSpPr>
            <p:cNvPr id="426" name="Google Shape;426;p24"/>
            <p:cNvSpPr/>
            <p:nvPr/>
          </p:nvSpPr>
          <p:spPr>
            <a:xfrm>
              <a:off x="4151375" y="399250"/>
              <a:ext cx="2141475" cy="2015650"/>
            </a:xfrm>
            <a:custGeom>
              <a:rect b="b" l="l" r="r" t="t"/>
              <a:pathLst>
                <a:path extrusionOk="0" h="80626" w="85659">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4788450" y="238125"/>
              <a:ext cx="867350" cy="1403950"/>
            </a:xfrm>
            <a:custGeom>
              <a:rect b="b" l="l" r="r" t="t"/>
              <a:pathLst>
                <a:path extrusionOk="0" h="56158" w="34694">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8" name="Google Shape;428;p24"/>
          <p:cNvCxnSpPr/>
          <p:nvPr/>
        </p:nvCxnSpPr>
        <p:spPr>
          <a:xfrm>
            <a:off x="5882725" y="1195336"/>
            <a:ext cx="3340500" cy="0"/>
          </a:xfrm>
          <a:prstGeom prst="straightConnector1">
            <a:avLst/>
          </a:prstGeom>
          <a:noFill/>
          <a:ln cap="flat" cmpd="sng" w="9525">
            <a:solidFill>
              <a:schemeClr val="accent1"/>
            </a:solidFill>
            <a:prstDash val="solid"/>
            <a:round/>
            <a:headEnd len="med" w="med" type="none"/>
            <a:tailEnd len="med" w="med" type="none"/>
          </a:ln>
        </p:spPr>
      </p:cxnSp>
      <p:sp>
        <p:nvSpPr>
          <p:cNvPr id="429" name="Google Shape;429;p24"/>
          <p:cNvSpPr/>
          <p:nvPr/>
        </p:nvSpPr>
        <p:spPr>
          <a:xfrm>
            <a:off x="2634654" y="3249946"/>
            <a:ext cx="621066" cy="619705"/>
          </a:xfrm>
          <a:custGeom>
            <a:rect b="b" l="l" r="r" t="t"/>
            <a:pathLst>
              <a:path extrusionOk="0" h="41438" w="41529">
                <a:moveTo>
                  <a:pt x="3025" y="1"/>
                </a:moveTo>
                <a:lnTo>
                  <a:pt x="0" y="41438"/>
                </a:lnTo>
                <a:lnTo>
                  <a:pt x="41529" y="41438"/>
                </a:lnTo>
                <a:lnTo>
                  <a:pt x="38504" y="1"/>
                </a:lnTo>
                <a:close/>
              </a:path>
            </a:pathLst>
          </a:custGeom>
          <a:solidFill>
            <a:srgbClr val="161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2492071" y="3754486"/>
            <a:ext cx="906228" cy="115168"/>
          </a:xfrm>
          <a:custGeom>
            <a:rect b="b" l="l" r="r" t="t"/>
            <a:pathLst>
              <a:path extrusionOk="0" h="7701" w="60597">
                <a:moveTo>
                  <a:pt x="0" y="0"/>
                </a:moveTo>
                <a:lnTo>
                  <a:pt x="0" y="7701"/>
                </a:lnTo>
                <a:lnTo>
                  <a:pt x="60597" y="7701"/>
                </a:lnTo>
                <a:lnTo>
                  <a:pt x="60597" y="0"/>
                </a:lnTo>
                <a:close/>
              </a:path>
            </a:pathLst>
          </a:custGeom>
          <a:solidFill>
            <a:srgbClr val="161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1402108" y="1357975"/>
            <a:ext cx="3086129" cy="2093521"/>
          </a:xfrm>
          <a:custGeom>
            <a:rect b="b" l="l" r="r" t="t"/>
            <a:pathLst>
              <a:path extrusionOk="0" h="139988" w="206361">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1483001" y="1440228"/>
            <a:ext cx="2924346" cy="1643839"/>
          </a:xfrm>
          <a:custGeom>
            <a:rect b="b" l="l" r="r" t="t"/>
            <a:pathLst>
              <a:path extrusionOk="0" h="109919" w="195543">
                <a:moveTo>
                  <a:pt x="0" y="0"/>
                </a:moveTo>
                <a:lnTo>
                  <a:pt x="0" y="109918"/>
                </a:lnTo>
                <a:lnTo>
                  <a:pt x="195543" y="10991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1402108" y="3173181"/>
            <a:ext cx="3086129" cy="278328"/>
          </a:xfrm>
          <a:custGeom>
            <a:rect b="b" l="l" r="r" t="t"/>
            <a:pathLst>
              <a:path extrusionOk="0" h="18611" w="206361">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1483001" y="1440228"/>
            <a:ext cx="2924346" cy="120657"/>
          </a:xfrm>
          <a:custGeom>
            <a:rect b="b" l="l" r="r" t="t"/>
            <a:pathLst>
              <a:path extrusionOk="0" h="8068" w="195543">
                <a:moveTo>
                  <a:pt x="0" y="0"/>
                </a:moveTo>
                <a:lnTo>
                  <a:pt x="0" y="8068"/>
                </a:lnTo>
                <a:lnTo>
                  <a:pt x="195543" y="806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1483001" y="1560871"/>
            <a:ext cx="2924346" cy="119296"/>
          </a:xfrm>
          <a:custGeom>
            <a:rect b="b" l="l" r="r" t="t"/>
            <a:pathLst>
              <a:path extrusionOk="0" h="7977" w="195543">
                <a:moveTo>
                  <a:pt x="0" y="1"/>
                </a:moveTo>
                <a:lnTo>
                  <a:pt x="0" y="7977"/>
                </a:lnTo>
                <a:lnTo>
                  <a:pt x="195543" y="7977"/>
                </a:lnTo>
                <a:lnTo>
                  <a:pt x="1955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3858959" y="1560871"/>
            <a:ext cx="548415" cy="119296"/>
          </a:xfrm>
          <a:custGeom>
            <a:rect b="b" l="l" r="r" t="t"/>
            <a:pathLst>
              <a:path extrusionOk="0" h="7977" w="36671">
                <a:moveTo>
                  <a:pt x="1" y="1"/>
                </a:moveTo>
                <a:lnTo>
                  <a:pt x="1" y="7977"/>
                </a:lnTo>
                <a:lnTo>
                  <a:pt x="36671" y="7977"/>
                </a:lnTo>
                <a:lnTo>
                  <a:pt x="3667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3453135" y="1560871"/>
            <a:ext cx="407210" cy="119296"/>
          </a:xfrm>
          <a:custGeom>
            <a:rect b="b" l="l" r="r" t="t"/>
            <a:pathLst>
              <a:path extrusionOk="0" h="7977" w="27229">
                <a:moveTo>
                  <a:pt x="1" y="1"/>
                </a:moveTo>
                <a:lnTo>
                  <a:pt x="1" y="7977"/>
                </a:lnTo>
                <a:lnTo>
                  <a:pt x="27228" y="7977"/>
                </a:lnTo>
                <a:lnTo>
                  <a:pt x="272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3056913" y="1784345"/>
            <a:ext cx="1257222" cy="316717"/>
          </a:xfrm>
          <a:custGeom>
            <a:rect b="b" l="l" r="r" t="t"/>
            <a:pathLst>
              <a:path extrusionOk="0" h="21178" w="84067">
                <a:moveTo>
                  <a:pt x="1" y="1"/>
                </a:moveTo>
                <a:lnTo>
                  <a:pt x="1" y="21178"/>
                </a:lnTo>
                <a:lnTo>
                  <a:pt x="84067" y="21178"/>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3056913" y="2190167"/>
            <a:ext cx="963835" cy="67193"/>
          </a:xfrm>
          <a:custGeom>
            <a:rect b="b" l="l" r="r" t="t"/>
            <a:pathLst>
              <a:path extrusionOk="0" h="4493" w="64449">
                <a:moveTo>
                  <a:pt x="1" y="0"/>
                </a:moveTo>
                <a:lnTo>
                  <a:pt x="1" y="4493"/>
                </a:lnTo>
                <a:lnTo>
                  <a:pt x="64448" y="4493"/>
                </a:lnTo>
                <a:lnTo>
                  <a:pt x="644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3056913" y="2336861"/>
            <a:ext cx="1257222" cy="67193"/>
          </a:xfrm>
          <a:custGeom>
            <a:rect b="b" l="l" r="r" t="t"/>
            <a:pathLst>
              <a:path extrusionOk="0" h="4493"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3056913" y="2483556"/>
            <a:ext cx="1257222" cy="67193"/>
          </a:xfrm>
          <a:custGeom>
            <a:rect b="b" l="l" r="r" t="t"/>
            <a:pathLst>
              <a:path extrusionOk="0" h="4493" w="84067">
                <a:moveTo>
                  <a:pt x="1" y="1"/>
                </a:moveTo>
                <a:lnTo>
                  <a:pt x="1" y="4493"/>
                </a:lnTo>
                <a:lnTo>
                  <a:pt x="84067" y="4493"/>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3056913" y="2630251"/>
            <a:ext cx="1257222" cy="67208"/>
          </a:xfrm>
          <a:custGeom>
            <a:rect b="b" l="l" r="r" t="t"/>
            <a:pathLst>
              <a:path extrusionOk="0" h="4494"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3056913" y="2776960"/>
            <a:ext cx="699236" cy="67193"/>
          </a:xfrm>
          <a:custGeom>
            <a:rect b="b" l="l" r="r" t="t"/>
            <a:pathLst>
              <a:path extrusionOk="0" h="4493" w="46756">
                <a:moveTo>
                  <a:pt x="1" y="0"/>
                </a:moveTo>
                <a:lnTo>
                  <a:pt x="1" y="4492"/>
                </a:lnTo>
                <a:lnTo>
                  <a:pt x="46755" y="4492"/>
                </a:lnTo>
                <a:lnTo>
                  <a:pt x="467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3839771" y="2785186"/>
            <a:ext cx="124770" cy="117920"/>
          </a:xfrm>
          <a:custGeom>
            <a:rect b="b" l="l" r="r" t="t"/>
            <a:pathLst>
              <a:path extrusionOk="0" h="7885" w="8343">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4002917" y="2785186"/>
            <a:ext cx="123409" cy="117920"/>
          </a:xfrm>
          <a:custGeom>
            <a:rect b="b" l="l" r="r" t="t"/>
            <a:pathLst>
              <a:path extrusionOk="0" h="7885" w="8252">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4166063" y="2785186"/>
            <a:ext cx="123409" cy="117920"/>
          </a:xfrm>
          <a:custGeom>
            <a:rect b="b" l="l" r="r" t="t"/>
            <a:pathLst>
              <a:path extrusionOk="0" h="7885" w="8252">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3960415" y="1473129"/>
            <a:ext cx="65817" cy="55498"/>
          </a:xfrm>
          <a:custGeom>
            <a:rect b="b" l="l" r="r" t="t"/>
            <a:pathLst>
              <a:path extrusionOk="0" h="3711" w="4401">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4082434" y="1473129"/>
            <a:ext cx="64456" cy="55498"/>
          </a:xfrm>
          <a:custGeom>
            <a:rect b="b" l="l" r="r" t="t"/>
            <a:pathLst>
              <a:path extrusionOk="0" h="3711" w="431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4204453" y="1473129"/>
            <a:ext cx="64456" cy="55498"/>
          </a:xfrm>
          <a:custGeom>
            <a:rect b="b" l="l" r="r" t="t"/>
            <a:pathLst>
              <a:path extrusionOk="0" h="3711" w="431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1578968" y="1784345"/>
            <a:ext cx="471636" cy="473012"/>
          </a:xfrm>
          <a:custGeom>
            <a:rect b="b" l="l" r="r" t="t"/>
            <a:pathLst>
              <a:path extrusionOk="0" h="31629" w="31537">
                <a:moveTo>
                  <a:pt x="1" y="1"/>
                </a:moveTo>
                <a:lnTo>
                  <a:pt x="1" y="31629"/>
                </a:lnTo>
                <a:lnTo>
                  <a:pt x="31537" y="31629"/>
                </a:lnTo>
                <a:lnTo>
                  <a:pt x="315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1578968" y="2347839"/>
            <a:ext cx="471636" cy="135732"/>
          </a:xfrm>
          <a:custGeom>
            <a:rect b="b" l="l" r="r" t="t"/>
            <a:pathLst>
              <a:path extrusionOk="0" h="9076" w="31537">
                <a:moveTo>
                  <a:pt x="1" y="0"/>
                </a:moveTo>
                <a:lnTo>
                  <a:pt x="1" y="9076"/>
                </a:lnTo>
                <a:lnTo>
                  <a:pt x="31537" y="9076"/>
                </a:lnTo>
                <a:lnTo>
                  <a:pt x="315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1578968" y="2550735"/>
            <a:ext cx="471636" cy="50742"/>
          </a:xfrm>
          <a:custGeom>
            <a:rect b="b" l="l" r="r" t="t"/>
            <a:pathLst>
              <a:path extrusionOk="0" h="3393" w="31537">
                <a:moveTo>
                  <a:pt x="1" y="1"/>
                </a:moveTo>
                <a:lnTo>
                  <a:pt x="1" y="3393"/>
                </a:lnTo>
                <a:lnTo>
                  <a:pt x="31537" y="3393"/>
                </a:lnTo>
                <a:lnTo>
                  <a:pt x="3153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1578968" y="2663167"/>
            <a:ext cx="471636" cy="50742"/>
          </a:xfrm>
          <a:custGeom>
            <a:rect b="b" l="l" r="r" t="t"/>
            <a:pathLst>
              <a:path extrusionOk="0" h="3393" w="31537">
                <a:moveTo>
                  <a:pt x="1" y="0"/>
                </a:moveTo>
                <a:lnTo>
                  <a:pt x="1" y="3392"/>
                </a:lnTo>
                <a:lnTo>
                  <a:pt x="31537" y="3392"/>
                </a:lnTo>
                <a:lnTo>
                  <a:pt x="31537"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1578968" y="2776960"/>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1578968" y="2889378"/>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2179478" y="1784345"/>
            <a:ext cx="765023" cy="473012"/>
          </a:xfrm>
          <a:custGeom>
            <a:rect b="b" l="l" r="r" t="t"/>
            <a:pathLst>
              <a:path extrusionOk="0" h="31629" w="51155">
                <a:moveTo>
                  <a:pt x="0" y="1"/>
                </a:moveTo>
                <a:lnTo>
                  <a:pt x="0" y="31629"/>
                </a:lnTo>
                <a:lnTo>
                  <a:pt x="51155" y="31629"/>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2179478" y="2347839"/>
            <a:ext cx="765023" cy="135732"/>
          </a:xfrm>
          <a:custGeom>
            <a:rect b="b" l="l" r="r" t="t"/>
            <a:pathLst>
              <a:path extrusionOk="0" h="9076" w="51155">
                <a:moveTo>
                  <a:pt x="0" y="0"/>
                </a:moveTo>
                <a:lnTo>
                  <a:pt x="0" y="9076"/>
                </a:lnTo>
                <a:lnTo>
                  <a:pt x="51155" y="9076"/>
                </a:lnTo>
                <a:lnTo>
                  <a:pt x="511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2179478" y="2550735"/>
            <a:ext cx="765023" cy="50742"/>
          </a:xfrm>
          <a:custGeom>
            <a:rect b="b" l="l" r="r" t="t"/>
            <a:pathLst>
              <a:path extrusionOk="0" h="3393" w="51155">
                <a:moveTo>
                  <a:pt x="0" y="1"/>
                </a:moveTo>
                <a:lnTo>
                  <a:pt x="0" y="3393"/>
                </a:lnTo>
                <a:lnTo>
                  <a:pt x="51155" y="3393"/>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2179478" y="2663167"/>
            <a:ext cx="765023" cy="50742"/>
          </a:xfrm>
          <a:custGeom>
            <a:rect b="b" l="l" r="r" t="t"/>
            <a:pathLst>
              <a:path extrusionOk="0" h="3393" w="51155">
                <a:moveTo>
                  <a:pt x="0" y="0"/>
                </a:moveTo>
                <a:lnTo>
                  <a:pt x="0" y="3392"/>
                </a:lnTo>
                <a:lnTo>
                  <a:pt x="51155" y="3392"/>
                </a:lnTo>
                <a:lnTo>
                  <a:pt x="5115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2179478" y="2776960"/>
            <a:ext cx="765023" cy="50742"/>
          </a:xfrm>
          <a:custGeom>
            <a:rect b="b" l="l" r="r" t="t"/>
            <a:pathLst>
              <a:path extrusionOk="0" h="3393" w="51155">
                <a:moveTo>
                  <a:pt x="0" y="0"/>
                </a:moveTo>
                <a:lnTo>
                  <a:pt x="0" y="3392"/>
                </a:lnTo>
                <a:lnTo>
                  <a:pt x="51155" y="3392"/>
                </a:lnTo>
                <a:lnTo>
                  <a:pt x="51155"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2179478" y="2889378"/>
            <a:ext cx="471636" cy="50742"/>
          </a:xfrm>
          <a:custGeom>
            <a:rect b="b" l="l" r="r" t="t"/>
            <a:pathLst>
              <a:path extrusionOk="0" h="3393" w="31537">
                <a:moveTo>
                  <a:pt x="0" y="0"/>
                </a:moveTo>
                <a:lnTo>
                  <a:pt x="0" y="3392"/>
                </a:lnTo>
                <a:lnTo>
                  <a:pt x="31536" y="3392"/>
                </a:lnTo>
                <a:lnTo>
                  <a:pt x="31536"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975721" y="2775585"/>
            <a:ext cx="2085295" cy="1140678"/>
          </a:xfrm>
          <a:custGeom>
            <a:rect b="b" l="l" r="r" t="t"/>
            <a:pathLst>
              <a:path extrusionOk="0" h="76274" w="139438">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1030562" y="2839951"/>
            <a:ext cx="1975630" cy="1076311"/>
          </a:xfrm>
          <a:custGeom>
            <a:rect b="b" l="l" r="r" t="t"/>
            <a:pathLst>
              <a:path extrusionOk="0" h="71970" w="132105">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781050" y="3916256"/>
            <a:ext cx="2474649" cy="174136"/>
          </a:xfrm>
          <a:custGeom>
            <a:rect b="b" l="l" r="r" t="t"/>
            <a:pathLst>
              <a:path extrusionOk="0" h="11644" w="165473">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1786000" y="3892945"/>
            <a:ext cx="464786" cy="79524"/>
          </a:xfrm>
          <a:custGeom>
            <a:rect b="b" l="l" r="r" t="t"/>
            <a:pathLst>
              <a:path extrusionOk="0" h="3760" w="31079">
                <a:moveTo>
                  <a:pt x="1" y="1"/>
                </a:moveTo>
                <a:lnTo>
                  <a:pt x="1" y="3759"/>
                </a:lnTo>
                <a:lnTo>
                  <a:pt x="31078" y="3759"/>
                </a:lnTo>
                <a:lnTo>
                  <a:pt x="31078"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781050" y="3916256"/>
            <a:ext cx="2474649" cy="174136"/>
          </a:xfrm>
          <a:custGeom>
            <a:rect b="b" l="l" r="r" t="t"/>
            <a:pathLst>
              <a:path extrusionOk="0" h="11644" w="165473">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1030562" y="2839951"/>
            <a:ext cx="1975630" cy="80966"/>
          </a:xfrm>
          <a:custGeom>
            <a:rect b="b" l="l" r="r" t="t"/>
            <a:pathLst>
              <a:path extrusionOk="0" h="5414" w="132105">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030562" y="2920903"/>
            <a:ext cx="1975630" cy="80907"/>
          </a:xfrm>
          <a:custGeom>
            <a:rect b="b" l="l" r="r" t="t"/>
            <a:pathLst>
              <a:path extrusionOk="0" h="5410" w="132105">
                <a:moveTo>
                  <a:pt x="1" y="1"/>
                </a:moveTo>
                <a:lnTo>
                  <a:pt x="1" y="5410"/>
                </a:lnTo>
                <a:lnTo>
                  <a:pt x="132104" y="5410"/>
                </a:lnTo>
                <a:lnTo>
                  <a:pt x="1321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2636015" y="2920903"/>
            <a:ext cx="370196" cy="80907"/>
          </a:xfrm>
          <a:custGeom>
            <a:rect b="b" l="l" r="r" t="t"/>
            <a:pathLst>
              <a:path extrusionOk="0" h="5410" w="24754">
                <a:moveTo>
                  <a:pt x="1" y="1"/>
                </a:moveTo>
                <a:lnTo>
                  <a:pt x="1" y="5410"/>
                </a:lnTo>
                <a:lnTo>
                  <a:pt x="24753" y="5410"/>
                </a:lnTo>
                <a:lnTo>
                  <a:pt x="247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2360451" y="2920903"/>
            <a:ext cx="275576" cy="80907"/>
          </a:xfrm>
          <a:custGeom>
            <a:rect b="b" l="l" r="r" t="t"/>
            <a:pathLst>
              <a:path extrusionOk="0" h="5410" w="18427">
                <a:moveTo>
                  <a:pt x="0" y="1"/>
                </a:moveTo>
                <a:lnTo>
                  <a:pt x="0" y="5410"/>
                </a:lnTo>
                <a:lnTo>
                  <a:pt x="18427" y="5410"/>
                </a:lnTo>
                <a:lnTo>
                  <a:pt x="1842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2093097" y="3071726"/>
            <a:ext cx="850027" cy="213886"/>
          </a:xfrm>
          <a:custGeom>
            <a:rect b="b" l="l" r="r" t="t"/>
            <a:pathLst>
              <a:path extrusionOk="0" h="14302" w="56839">
                <a:moveTo>
                  <a:pt x="1" y="0"/>
                </a:moveTo>
                <a:lnTo>
                  <a:pt x="1" y="14301"/>
                </a:lnTo>
                <a:lnTo>
                  <a:pt x="56839" y="14301"/>
                </a:lnTo>
                <a:lnTo>
                  <a:pt x="568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2093097" y="3345928"/>
            <a:ext cx="651245" cy="45254"/>
          </a:xfrm>
          <a:custGeom>
            <a:rect b="b" l="l" r="r" t="t"/>
            <a:pathLst>
              <a:path extrusionOk="0" h="3026" w="43547">
                <a:moveTo>
                  <a:pt x="1" y="0"/>
                </a:moveTo>
                <a:lnTo>
                  <a:pt x="1" y="3025"/>
                </a:lnTo>
                <a:lnTo>
                  <a:pt x="43546" y="3025"/>
                </a:lnTo>
                <a:lnTo>
                  <a:pt x="435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2093097" y="3444631"/>
            <a:ext cx="850027" cy="45254"/>
          </a:xfrm>
          <a:custGeom>
            <a:rect b="b" l="l" r="r" t="t"/>
            <a:pathLst>
              <a:path extrusionOk="0" h="3026" w="56839">
                <a:moveTo>
                  <a:pt x="1" y="1"/>
                </a:moveTo>
                <a:lnTo>
                  <a:pt x="1" y="3026"/>
                </a:lnTo>
                <a:lnTo>
                  <a:pt x="56839" y="3026"/>
                </a:lnTo>
                <a:lnTo>
                  <a:pt x="5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2093097" y="3543350"/>
            <a:ext cx="850027" cy="46630"/>
          </a:xfrm>
          <a:custGeom>
            <a:rect b="b" l="l" r="r" t="t"/>
            <a:pathLst>
              <a:path extrusionOk="0" h="3118" w="56839">
                <a:moveTo>
                  <a:pt x="1" y="0"/>
                </a:moveTo>
                <a:lnTo>
                  <a:pt x="1" y="3117"/>
                </a:lnTo>
                <a:lnTo>
                  <a:pt x="56839" y="3117"/>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2093097" y="3643430"/>
            <a:ext cx="850027" cy="45254"/>
          </a:xfrm>
          <a:custGeom>
            <a:rect b="b" l="l" r="r" t="t"/>
            <a:pathLst>
              <a:path extrusionOk="0" h="3026" w="56839">
                <a:moveTo>
                  <a:pt x="1" y="0"/>
                </a:moveTo>
                <a:lnTo>
                  <a:pt x="1" y="3026"/>
                </a:lnTo>
                <a:lnTo>
                  <a:pt x="56839" y="3026"/>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2093097" y="3742148"/>
            <a:ext cx="473012" cy="45254"/>
          </a:xfrm>
          <a:custGeom>
            <a:rect b="b" l="l" r="r" t="t"/>
            <a:pathLst>
              <a:path extrusionOk="0" h="3026" w="31629">
                <a:moveTo>
                  <a:pt x="1" y="0"/>
                </a:moveTo>
                <a:lnTo>
                  <a:pt x="1" y="3025"/>
                </a:lnTo>
                <a:lnTo>
                  <a:pt x="31628" y="3025"/>
                </a:lnTo>
                <a:lnTo>
                  <a:pt x="316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2622316" y="3747622"/>
            <a:ext cx="83643" cy="79531"/>
          </a:xfrm>
          <a:custGeom>
            <a:rect b="b" l="l" r="r" t="t"/>
            <a:pathLst>
              <a:path extrusionOk="0" h="5318" w="5593">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2731997" y="3747622"/>
            <a:ext cx="83643" cy="79531"/>
          </a:xfrm>
          <a:custGeom>
            <a:rect b="b" l="l" r="r" t="t"/>
            <a:pathLst>
              <a:path extrusionOk="0" h="5318" w="5593">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2843039" y="3747622"/>
            <a:ext cx="83643" cy="79531"/>
          </a:xfrm>
          <a:custGeom>
            <a:rect b="b" l="l" r="r" t="t"/>
            <a:pathLst>
              <a:path extrusionOk="0" h="5318" w="5593">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2704569" y="2861950"/>
            <a:ext cx="43893" cy="37447"/>
          </a:xfrm>
          <a:custGeom>
            <a:rect b="b" l="l" r="r" t="t"/>
            <a:pathLst>
              <a:path extrusionOk="0" h="2504" w="2935">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2785462" y="2861950"/>
            <a:ext cx="45254" cy="37447"/>
          </a:xfrm>
          <a:custGeom>
            <a:rect b="b" l="l" r="r" t="t"/>
            <a:pathLst>
              <a:path extrusionOk="0" h="2504" w="3026">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2869091" y="2861950"/>
            <a:ext cx="42517" cy="37447"/>
          </a:xfrm>
          <a:custGeom>
            <a:rect b="b" l="l" r="r" t="t"/>
            <a:pathLst>
              <a:path extrusionOk="0" h="2504" w="2843">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1095004" y="3071726"/>
            <a:ext cx="319454" cy="319454"/>
          </a:xfrm>
          <a:custGeom>
            <a:rect b="b" l="l" r="r" t="t"/>
            <a:pathLst>
              <a:path extrusionOk="0" h="21361" w="21361">
                <a:moveTo>
                  <a:pt x="1" y="0"/>
                </a:moveTo>
                <a:lnTo>
                  <a:pt x="1" y="21360"/>
                </a:lnTo>
                <a:lnTo>
                  <a:pt x="21361" y="21360"/>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1095004" y="3451496"/>
            <a:ext cx="319454" cy="91869"/>
          </a:xfrm>
          <a:custGeom>
            <a:rect b="b" l="l" r="r" t="t"/>
            <a:pathLst>
              <a:path extrusionOk="0" h="6143" w="21361">
                <a:moveTo>
                  <a:pt x="1" y="0"/>
                </a:moveTo>
                <a:lnTo>
                  <a:pt x="1" y="6142"/>
                </a:lnTo>
                <a:lnTo>
                  <a:pt x="21361" y="614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1095004" y="3589965"/>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1095004" y="3665369"/>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1095004" y="3742148"/>
            <a:ext cx="319454" cy="34277"/>
          </a:xfrm>
          <a:custGeom>
            <a:rect b="b" l="l" r="r" t="t"/>
            <a:pathLst>
              <a:path extrusionOk="0" h="2292" w="21361">
                <a:moveTo>
                  <a:pt x="1" y="0"/>
                </a:moveTo>
                <a:lnTo>
                  <a:pt x="1" y="2292"/>
                </a:lnTo>
                <a:lnTo>
                  <a:pt x="21361" y="2292"/>
                </a:lnTo>
                <a:lnTo>
                  <a:pt x="213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1095004" y="3817552"/>
            <a:ext cx="319454" cy="34277"/>
          </a:xfrm>
          <a:custGeom>
            <a:rect b="b" l="l" r="r" t="t"/>
            <a:pathLst>
              <a:path extrusionOk="0" h="2292"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1500827" y="3071726"/>
            <a:ext cx="516875" cy="319454"/>
          </a:xfrm>
          <a:custGeom>
            <a:rect b="b" l="l" r="r" t="t"/>
            <a:pathLst>
              <a:path extrusionOk="0" h="21361" w="34562">
                <a:moveTo>
                  <a:pt x="0" y="0"/>
                </a:moveTo>
                <a:lnTo>
                  <a:pt x="0" y="21360"/>
                </a:lnTo>
                <a:lnTo>
                  <a:pt x="34562" y="21360"/>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1500827" y="3451496"/>
            <a:ext cx="516875" cy="91869"/>
          </a:xfrm>
          <a:custGeom>
            <a:rect b="b" l="l" r="r" t="t"/>
            <a:pathLst>
              <a:path extrusionOk="0" h="6143" w="34562">
                <a:moveTo>
                  <a:pt x="0" y="0"/>
                </a:moveTo>
                <a:lnTo>
                  <a:pt x="0" y="6142"/>
                </a:lnTo>
                <a:lnTo>
                  <a:pt x="34562" y="6142"/>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1500827" y="3589965"/>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1500827" y="3665369"/>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1500827" y="3742148"/>
            <a:ext cx="516875" cy="34277"/>
          </a:xfrm>
          <a:custGeom>
            <a:rect b="b" l="l" r="r" t="t"/>
            <a:pathLst>
              <a:path extrusionOk="0" h="2292"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1500827" y="3817552"/>
            <a:ext cx="319454" cy="34277"/>
          </a:xfrm>
          <a:custGeom>
            <a:rect b="b" l="l" r="r" t="t"/>
            <a:pathLst>
              <a:path extrusionOk="0" h="2292" w="21361">
                <a:moveTo>
                  <a:pt x="0" y="0"/>
                </a:moveTo>
                <a:lnTo>
                  <a:pt x="0" y="2292"/>
                </a:lnTo>
                <a:lnTo>
                  <a:pt x="21360" y="2292"/>
                </a:lnTo>
                <a:lnTo>
                  <a:pt x="21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3299591" y="3340439"/>
            <a:ext cx="1243508" cy="749948"/>
          </a:xfrm>
          <a:custGeom>
            <a:rect b="b" l="l" r="r" t="t"/>
            <a:pathLst>
              <a:path extrusionOk="0" h="50147" w="8315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3332492" y="3377453"/>
            <a:ext cx="1126979" cy="674545"/>
          </a:xfrm>
          <a:custGeom>
            <a:rect b="b" l="l" r="r" t="t"/>
            <a:pathLst>
              <a:path extrusionOk="0" h="45105" w="75358">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4466330" y="3688331"/>
            <a:ext cx="61719" cy="52791"/>
          </a:xfrm>
          <a:custGeom>
            <a:rect b="b" l="l" r="r" t="t"/>
            <a:pathLst>
              <a:path extrusionOk="0" h="3530" w="4127">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3332492" y="3377453"/>
            <a:ext cx="1126979" cy="57592"/>
          </a:xfrm>
          <a:custGeom>
            <a:rect b="b" l="l" r="r" t="t"/>
            <a:pathLst>
              <a:path extrusionOk="0" h="3851" w="75358">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4283970" y="3392543"/>
            <a:ext cx="27442" cy="23629"/>
          </a:xfrm>
          <a:custGeom>
            <a:rect b="b" l="l" r="r" t="t"/>
            <a:pathLst>
              <a:path extrusionOk="0" h="1580" w="1835">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4341562" y="3392543"/>
            <a:ext cx="27427" cy="23629"/>
          </a:xfrm>
          <a:custGeom>
            <a:rect b="b" l="l" r="r" t="t"/>
            <a:pathLst>
              <a:path extrusionOk="0" h="1580" w="1834">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4400515" y="3392543"/>
            <a:ext cx="27427" cy="23629"/>
          </a:xfrm>
          <a:custGeom>
            <a:rect b="b" l="l" r="r" t="t"/>
            <a:pathLst>
              <a:path extrusionOk="0" h="1580" w="1834">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3332492" y="3435030"/>
            <a:ext cx="1126979" cy="46630"/>
          </a:xfrm>
          <a:custGeom>
            <a:rect b="b" l="l" r="r" t="t"/>
            <a:pathLst>
              <a:path extrusionOk="0" h="3118" w="75358">
                <a:moveTo>
                  <a:pt x="1" y="1"/>
                </a:moveTo>
                <a:lnTo>
                  <a:pt x="1" y="3118"/>
                </a:lnTo>
                <a:lnTo>
                  <a:pt x="75357" y="3118"/>
                </a:lnTo>
                <a:lnTo>
                  <a:pt x="753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4248332" y="3435030"/>
            <a:ext cx="211150" cy="46630"/>
          </a:xfrm>
          <a:custGeom>
            <a:rect b="b" l="l" r="r" t="t"/>
            <a:pathLst>
              <a:path extrusionOk="0" h="3118" w="14119">
                <a:moveTo>
                  <a:pt x="0" y="1"/>
                </a:moveTo>
                <a:lnTo>
                  <a:pt x="0" y="3118"/>
                </a:lnTo>
                <a:lnTo>
                  <a:pt x="14118" y="3118"/>
                </a:lnTo>
                <a:lnTo>
                  <a:pt x="1411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4090659" y="3435030"/>
            <a:ext cx="157686" cy="46630"/>
          </a:xfrm>
          <a:custGeom>
            <a:rect b="b" l="l" r="r" t="t"/>
            <a:pathLst>
              <a:path extrusionOk="0" h="3118" w="10544">
                <a:moveTo>
                  <a:pt x="1" y="1"/>
                </a:moveTo>
                <a:lnTo>
                  <a:pt x="1" y="3118"/>
                </a:lnTo>
                <a:lnTo>
                  <a:pt x="10543" y="3118"/>
                </a:lnTo>
                <a:lnTo>
                  <a:pt x="105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3938475" y="3521411"/>
            <a:ext cx="485350" cy="122033"/>
          </a:xfrm>
          <a:custGeom>
            <a:rect b="b" l="l" r="r" t="t"/>
            <a:pathLst>
              <a:path extrusionOk="0" h="8160" w="32454">
                <a:moveTo>
                  <a:pt x="1" y="0"/>
                </a:moveTo>
                <a:lnTo>
                  <a:pt x="1" y="8159"/>
                </a:lnTo>
                <a:lnTo>
                  <a:pt x="32454" y="8159"/>
                </a:lnTo>
                <a:lnTo>
                  <a:pt x="324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3938475" y="3677707"/>
            <a:ext cx="371557" cy="26067"/>
          </a:xfrm>
          <a:custGeom>
            <a:rect b="b" l="l" r="r" t="t"/>
            <a:pathLst>
              <a:path extrusionOk="0" h="1743" w="24845">
                <a:moveTo>
                  <a:pt x="1" y="0"/>
                </a:moveTo>
                <a:lnTo>
                  <a:pt x="1" y="1742"/>
                </a:lnTo>
                <a:lnTo>
                  <a:pt x="24845" y="1742"/>
                </a:lnTo>
                <a:lnTo>
                  <a:pt x="248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3938475" y="3733908"/>
            <a:ext cx="485350" cy="26067"/>
          </a:xfrm>
          <a:custGeom>
            <a:rect b="b" l="l" r="r" t="t"/>
            <a:pathLst>
              <a:path extrusionOk="0" h="1743" w="32454">
                <a:moveTo>
                  <a:pt x="1" y="1"/>
                </a:moveTo>
                <a:lnTo>
                  <a:pt x="1" y="1743"/>
                </a:lnTo>
                <a:lnTo>
                  <a:pt x="32454" y="1743"/>
                </a:lnTo>
                <a:lnTo>
                  <a:pt x="324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3938475" y="3790124"/>
            <a:ext cx="485350" cy="26067"/>
          </a:xfrm>
          <a:custGeom>
            <a:rect b="b" l="l" r="r" t="t"/>
            <a:pathLst>
              <a:path extrusionOk="0" h="1743" w="32454">
                <a:moveTo>
                  <a:pt x="1" y="1"/>
                </a:moveTo>
                <a:lnTo>
                  <a:pt x="1" y="1742"/>
                </a:lnTo>
                <a:lnTo>
                  <a:pt x="32454" y="1742"/>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3938475" y="3847702"/>
            <a:ext cx="485350" cy="24706"/>
          </a:xfrm>
          <a:custGeom>
            <a:rect b="b" l="l" r="r" t="t"/>
            <a:pathLst>
              <a:path extrusionOk="0" h="1652" w="32454">
                <a:moveTo>
                  <a:pt x="1" y="1"/>
                </a:moveTo>
                <a:lnTo>
                  <a:pt x="1" y="1651"/>
                </a:lnTo>
                <a:lnTo>
                  <a:pt x="32454" y="1651"/>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3938475" y="3903918"/>
            <a:ext cx="270102" cy="26067"/>
          </a:xfrm>
          <a:custGeom>
            <a:rect b="b" l="l" r="r" t="t"/>
            <a:pathLst>
              <a:path extrusionOk="0" h="1743" w="18061">
                <a:moveTo>
                  <a:pt x="1" y="1"/>
                </a:moveTo>
                <a:lnTo>
                  <a:pt x="1" y="1742"/>
                </a:lnTo>
                <a:lnTo>
                  <a:pt x="18061" y="1742"/>
                </a:lnTo>
                <a:lnTo>
                  <a:pt x="180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4240106"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4303172"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4366238" y="3903905"/>
            <a:ext cx="47991" cy="45269"/>
          </a:xfrm>
          <a:custGeom>
            <a:rect b="b" l="l" r="r" t="t"/>
            <a:pathLst>
              <a:path extrusionOk="0" h="3027" w="3209">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3368145" y="3521411"/>
            <a:ext cx="182346" cy="182361"/>
          </a:xfrm>
          <a:custGeom>
            <a:rect b="b" l="l" r="r" t="t"/>
            <a:pathLst>
              <a:path extrusionOk="0" h="12194" w="12193">
                <a:moveTo>
                  <a:pt x="0" y="0"/>
                </a:moveTo>
                <a:lnTo>
                  <a:pt x="0" y="12193"/>
                </a:lnTo>
                <a:lnTo>
                  <a:pt x="12193" y="1219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3368145" y="3738036"/>
            <a:ext cx="182346" cy="52103"/>
          </a:xfrm>
          <a:custGeom>
            <a:rect b="b" l="l" r="r" t="t"/>
            <a:pathLst>
              <a:path extrusionOk="0" h="3484" w="12193">
                <a:moveTo>
                  <a:pt x="0" y="0"/>
                </a:moveTo>
                <a:lnTo>
                  <a:pt x="0" y="3484"/>
                </a:lnTo>
                <a:lnTo>
                  <a:pt x="12193" y="3484"/>
                </a:lnTo>
                <a:lnTo>
                  <a:pt x="121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3368145" y="3816176"/>
            <a:ext cx="182346" cy="19202"/>
          </a:xfrm>
          <a:custGeom>
            <a:rect b="b" l="l" r="r" t="t"/>
            <a:pathLst>
              <a:path extrusionOk="0" h="1284" w="12193">
                <a:moveTo>
                  <a:pt x="0" y="0"/>
                </a:moveTo>
                <a:lnTo>
                  <a:pt x="0" y="1284"/>
                </a:lnTo>
                <a:lnTo>
                  <a:pt x="12193" y="1284"/>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3368145" y="3860054"/>
            <a:ext cx="182346" cy="19202"/>
          </a:xfrm>
          <a:custGeom>
            <a:rect b="b" l="l" r="r" t="t"/>
            <a:pathLst>
              <a:path extrusionOk="0" h="1284" w="12193">
                <a:moveTo>
                  <a:pt x="0" y="0"/>
                </a:moveTo>
                <a:lnTo>
                  <a:pt x="0" y="1283"/>
                </a:lnTo>
                <a:lnTo>
                  <a:pt x="12193" y="128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3368145" y="3903918"/>
            <a:ext cx="182346" cy="19217"/>
          </a:xfrm>
          <a:custGeom>
            <a:rect b="b" l="l" r="r" t="t"/>
            <a:pathLst>
              <a:path extrusionOk="0" h="1285" w="12193">
                <a:moveTo>
                  <a:pt x="0" y="1"/>
                </a:moveTo>
                <a:lnTo>
                  <a:pt x="0" y="1284"/>
                </a:lnTo>
                <a:lnTo>
                  <a:pt x="12193" y="1284"/>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3368145"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3599846" y="3521411"/>
            <a:ext cx="296139" cy="182361"/>
          </a:xfrm>
          <a:custGeom>
            <a:rect b="b" l="l" r="r" t="t"/>
            <a:pathLst>
              <a:path extrusionOk="0" h="12194" w="19802">
                <a:moveTo>
                  <a:pt x="0" y="0"/>
                </a:moveTo>
                <a:lnTo>
                  <a:pt x="0" y="12193"/>
                </a:lnTo>
                <a:lnTo>
                  <a:pt x="19802" y="12193"/>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3599846" y="3738036"/>
            <a:ext cx="296139" cy="52103"/>
          </a:xfrm>
          <a:custGeom>
            <a:rect b="b" l="l" r="r" t="t"/>
            <a:pathLst>
              <a:path extrusionOk="0" h="3484" w="19802">
                <a:moveTo>
                  <a:pt x="0" y="0"/>
                </a:moveTo>
                <a:lnTo>
                  <a:pt x="0" y="3484"/>
                </a:lnTo>
                <a:lnTo>
                  <a:pt x="19802" y="3484"/>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3599846" y="3816176"/>
            <a:ext cx="296139" cy="19202"/>
          </a:xfrm>
          <a:custGeom>
            <a:rect b="b" l="l" r="r" t="t"/>
            <a:pathLst>
              <a:path extrusionOk="0" h="1284" w="19802">
                <a:moveTo>
                  <a:pt x="0" y="0"/>
                </a:moveTo>
                <a:lnTo>
                  <a:pt x="0" y="1284"/>
                </a:lnTo>
                <a:lnTo>
                  <a:pt x="19802" y="1284"/>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3599846" y="3860054"/>
            <a:ext cx="296139" cy="19202"/>
          </a:xfrm>
          <a:custGeom>
            <a:rect b="b" l="l" r="r" t="t"/>
            <a:pathLst>
              <a:path extrusionOk="0" h="1284" w="19802">
                <a:moveTo>
                  <a:pt x="0" y="0"/>
                </a:moveTo>
                <a:lnTo>
                  <a:pt x="0" y="1283"/>
                </a:lnTo>
                <a:lnTo>
                  <a:pt x="19802" y="1283"/>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3599846" y="3903918"/>
            <a:ext cx="296139" cy="19217"/>
          </a:xfrm>
          <a:custGeom>
            <a:rect b="b" l="l" r="r" t="t"/>
            <a:pathLst>
              <a:path extrusionOk="0" h="1285" w="19802">
                <a:moveTo>
                  <a:pt x="0" y="1"/>
                </a:moveTo>
                <a:lnTo>
                  <a:pt x="0" y="1284"/>
                </a:lnTo>
                <a:lnTo>
                  <a:pt x="19802" y="1284"/>
                </a:lnTo>
                <a:lnTo>
                  <a:pt x="19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3599846"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0E2A47"/>
                </a:solidFill>
              </a:rPr>
              <a:t>BRANDING</a:t>
            </a:r>
            <a:endParaRPr>
              <a:solidFill>
                <a:srgbClr val="0E2A47"/>
              </a:solidFill>
            </a:endParaRPr>
          </a:p>
        </p:txBody>
      </p:sp>
      <p:sp>
        <p:nvSpPr>
          <p:cNvPr id="527" name="Google Shape;527;p24"/>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0E2A47"/>
                </a:solidFill>
              </a:rPr>
              <a:t>ADAPTABILITY</a:t>
            </a:r>
            <a:endParaRPr>
              <a:solidFill>
                <a:srgbClr val="0E2A47"/>
              </a:solidFill>
            </a:endParaRPr>
          </a:p>
        </p:txBody>
      </p:sp>
      <p:sp>
        <p:nvSpPr>
          <p:cNvPr id="528" name="Google Shape;528;p24"/>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0E2A47"/>
                </a:solidFill>
              </a:rPr>
              <a:t>POSITIONING</a:t>
            </a:r>
            <a:endParaRPr>
              <a:solidFill>
                <a:srgbClr val="0E2A4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WHAT DOES OUR APP CONTAIN</a:t>
            </a:r>
            <a:endParaRPr/>
          </a:p>
        </p:txBody>
      </p:sp>
      <p:sp>
        <p:nvSpPr>
          <p:cNvPr id="534" name="Google Shape;534;p25"/>
          <p:cNvSpPr txBox="1"/>
          <p:nvPr>
            <p:ph idx="1" type="subTitle"/>
          </p:nvPr>
        </p:nvSpPr>
        <p:spPr>
          <a:xfrm>
            <a:off x="3307362" y="3545827"/>
            <a:ext cx="2654100" cy="148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sz="1100">
                <a:solidFill>
                  <a:schemeClr val="lt1"/>
                </a:solidFill>
                <a:latin typeface="Source Sans Pro Light"/>
                <a:ea typeface="Source Sans Pro Light"/>
                <a:cs typeface="Source Sans Pro Light"/>
                <a:sym typeface="Source Sans Pro Light"/>
              </a:rPr>
              <a:t>Provides complete analysis of the data of various products, the sales of different categories of products, their rating, gross incomes, comparison between different genders and payment methods as well as the sales in 3 different cities</a:t>
            </a:r>
            <a:endParaRPr sz="1100">
              <a:latin typeface="Source Sans Pro Light"/>
              <a:ea typeface="Source Sans Pro Light"/>
              <a:cs typeface="Source Sans Pro Light"/>
              <a:sym typeface="Source Sans Pro Light"/>
            </a:endParaRPr>
          </a:p>
        </p:txBody>
      </p:sp>
      <p:sp>
        <p:nvSpPr>
          <p:cNvPr id="535" name="Google Shape;535;p25"/>
          <p:cNvSpPr txBox="1"/>
          <p:nvPr>
            <p:ph idx="2" type="subTitle"/>
          </p:nvPr>
        </p:nvSpPr>
        <p:spPr>
          <a:xfrm>
            <a:off x="5876375" y="3375975"/>
            <a:ext cx="2730900" cy="148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sz="1100">
                <a:solidFill>
                  <a:schemeClr val="lt1"/>
                </a:solidFill>
                <a:latin typeface="Source Sans Pro Light"/>
                <a:ea typeface="Source Sans Pro Light"/>
                <a:cs typeface="Source Sans Pro Light"/>
                <a:sym typeface="Source Sans Pro Light"/>
              </a:rPr>
              <a:t>Provides an easy to use user interface where one can simply enter the information regarding a product and obtain prediction regarding its sales and income obtained, The predictor uses a machine learning model for carrying out the predictions in real time</a:t>
            </a:r>
            <a:endParaRPr>
              <a:latin typeface="Source Sans Pro Light"/>
              <a:ea typeface="Source Sans Pro Light"/>
              <a:cs typeface="Source Sans Pro Light"/>
              <a:sym typeface="Source Sans Pro Light"/>
            </a:endParaRPr>
          </a:p>
        </p:txBody>
      </p:sp>
      <p:sp>
        <p:nvSpPr>
          <p:cNvPr id="536" name="Google Shape;536;p25"/>
          <p:cNvSpPr txBox="1"/>
          <p:nvPr>
            <p:ph idx="3" type="subTitle"/>
          </p:nvPr>
        </p:nvSpPr>
        <p:spPr>
          <a:xfrm>
            <a:off x="721375" y="3375975"/>
            <a:ext cx="2692200" cy="10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100">
                <a:latin typeface="Source Sans Pro Light"/>
                <a:ea typeface="Source Sans Pro Light"/>
                <a:cs typeface="Source Sans Pro Light"/>
                <a:sym typeface="Source Sans Pro Light"/>
              </a:rPr>
              <a:t>Introduces the user to the platform, making them familiar with its functionalities and the goals that it hopes to achieve</a:t>
            </a:r>
            <a:endParaRPr sz="1100">
              <a:latin typeface="Source Sans Pro Light"/>
              <a:ea typeface="Source Sans Pro Light"/>
              <a:cs typeface="Source Sans Pro Light"/>
              <a:sym typeface="Source Sans Pro Light"/>
            </a:endParaRPr>
          </a:p>
        </p:txBody>
      </p:sp>
      <p:sp>
        <p:nvSpPr>
          <p:cNvPr id="537" name="Google Shape;537;p25"/>
          <p:cNvSpPr txBox="1"/>
          <p:nvPr>
            <p:ph type="ctrTitle"/>
          </p:nvPr>
        </p:nvSpPr>
        <p:spPr>
          <a:xfrm>
            <a:off x="3272982" y="3375975"/>
            <a:ext cx="2730900" cy="2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200" u="sng"/>
              <a:t>RESULTS</a:t>
            </a:r>
            <a:endParaRPr sz="1200" u="sng"/>
          </a:p>
        </p:txBody>
      </p:sp>
      <p:sp>
        <p:nvSpPr>
          <p:cNvPr id="538" name="Google Shape;538;p25"/>
          <p:cNvSpPr txBox="1"/>
          <p:nvPr>
            <p:ph idx="4" type="ctrTitle"/>
          </p:nvPr>
        </p:nvSpPr>
        <p:spPr>
          <a:xfrm>
            <a:off x="5800055" y="3226985"/>
            <a:ext cx="2730900" cy="2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200" u="sng"/>
              <a:t>PREDICTOR</a:t>
            </a:r>
            <a:endParaRPr sz="1200" u="sng"/>
          </a:p>
        </p:txBody>
      </p:sp>
      <p:sp>
        <p:nvSpPr>
          <p:cNvPr id="539" name="Google Shape;539;p25"/>
          <p:cNvSpPr txBox="1"/>
          <p:nvPr>
            <p:ph idx="5" type="ctrTitle"/>
          </p:nvPr>
        </p:nvSpPr>
        <p:spPr>
          <a:xfrm>
            <a:off x="831088" y="3310025"/>
            <a:ext cx="2730900" cy="2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200" u="sng"/>
              <a:t>HOME</a:t>
            </a:r>
            <a:endParaRPr sz="1200" u="sng"/>
          </a:p>
        </p:txBody>
      </p:sp>
      <p:sp>
        <p:nvSpPr>
          <p:cNvPr id="540" name="Google Shape;540;p25"/>
          <p:cNvSpPr/>
          <p:nvPr/>
        </p:nvSpPr>
        <p:spPr>
          <a:xfrm>
            <a:off x="1295006" y="2980336"/>
            <a:ext cx="1803394" cy="308242"/>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1549150" y="1434900"/>
            <a:ext cx="1295080" cy="1148852"/>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2172443" y="2000587"/>
            <a:ext cx="50464" cy="1024607"/>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1738750" y="1622651"/>
            <a:ext cx="915840" cy="813067"/>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1623800" y="1570649"/>
            <a:ext cx="1002567" cy="888274"/>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3990900" y="1434849"/>
            <a:ext cx="1295080" cy="1148852"/>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3735715" y="2980336"/>
            <a:ext cx="1805429" cy="308242"/>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4613175" y="2000587"/>
            <a:ext cx="50464" cy="1024607"/>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4179475" y="1570651"/>
            <a:ext cx="915840" cy="865016"/>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4064525" y="1570649"/>
            <a:ext cx="1002567" cy="888274"/>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6176448" y="2980336"/>
            <a:ext cx="1805429" cy="308242"/>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6424575" y="1434899"/>
            <a:ext cx="1295080" cy="1148852"/>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053908" y="2000587"/>
            <a:ext cx="50441" cy="1024607"/>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6622225" y="1622625"/>
            <a:ext cx="913828" cy="813104"/>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6507275" y="1593899"/>
            <a:ext cx="1000555" cy="865054"/>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25"/>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grpSp>
        <p:nvGrpSpPr>
          <p:cNvPr id="556" name="Google Shape;556;p25"/>
          <p:cNvGrpSpPr/>
          <p:nvPr/>
        </p:nvGrpSpPr>
        <p:grpSpPr>
          <a:xfrm>
            <a:off x="4423999" y="1695998"/>
            <a:ext cx="420811" cy="522864"/>
            <a:chOff x="-2310650" y="3525775"/>
            <a:chExt cx="292250" cy="363125"/>
          </a:xfrm>
        </p:grpSpPr>
        <p:sp>
          <p:nvSpPr>
            <p:cNvPr id="557" name="Google Shape;557;p25"/>
            <p:cNvSpPr/>
            <p:nvPr/>
          </p:nvSpPr>
          <p:spPr>
            <a:xfrm>
              <a:off x="-2053075" y="3648650"/>
              <a:ext cx="34675" cy="233950"/>
            </a:xfrm>
            <a:custGeom>
              <a:rect b="b" l="l" r="r" t="t"/>
              <a:pathLst>
                <a:path extrusionOk="0" h="9358" w="1387">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2259450" y="3751825"/>
              <a:ext cx="51225" cy="51225"/>
            </a:xfrm>
            <a:custGeom>
              <a:rect b="b" l="l" r="r" t="t"/>
              <a:pathLst>
                <a:path extrusionOk="0" h="2049" w="2049">
                  <a:moveTo>
                    <a:pt x="1" y="1"/>
                  </a:moveTo>
                  <a:lnTo>
                    <a:pt x="1" y="2049"/>
                  </a:lnTo>
                  <a:lnTo>
                    <a:pt x="2049" y="2049"/>
                  </a:lnTo>
                  <a:lnTo>
                    <a:pt x="20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2259450" y="3649450"/>
              <a:ext cx="137075" cy="51200"/>
            </a:xfrm>
            <a:custGeom>
              <a:rect b="b" l="l" r="r" t="t"/>
              <a:pathLst>
                <a:path extrusionOk="0" h="2048" w="5483">
                  <a:moveTo>
                    <a:pt x="1" y="0"/>
                  </a:moveTo>
                  <a:lnTo>
                    <a:pt x="1" y="2048"/>
                  </a:lnTo>
                  <a:lnTo>
                    <a:pt x="5483" y="2048"/>
                  </a:lnTo>
                  <a:lnTo>
                    <a:pt x="54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2310650" y="3525775"/>
              <a:ext cx="252075" cy="363125"/>
            </a:xfrm>
            <a:custGeom>
              <a:rect b="b" l="l" r="r" t="t"/>
              <a:pathLst>
                <a:path extrusionOk="0" h="14525" w="10083">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5"/>
          <p:cNvGrpSpPr/>
          <p:nvPr/>
        </p:nvGrpSpPr>
        <p:grpSpPr>
          <a:xfrm>
            <a:off x="1997721" y="1825553"/>
            <a:ext cx="399905" cy="407260"/>
            <a:chOff x="6232000" y="1435050"/>
            <a:chExt cx="488225" cy="481850"/>
          </a:xfrm>
        </p:grpSpPr>
        <p:sp>
          <p:nvSpPr>
            <p:cNvPr id="562" name="Google Shape;562;p25"/>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3" name="Google Shape;563;p25"/>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4" name="Google Shape;564;p25"/>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5" name="Google Shape;565;p25"/>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6" name="Google Shape;566;p25"/>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67" name="Google Shape;567;p25"/>
          <p:cNvGrpSpPr/>
          <p:nvPr/>
        </p:nvGrpSpPr>
        <p:grpSpPr>
          <a:xfrm>
            <a:off x="6925568" y="1811143"/>
            <a:ext cx="307199" cy="407286"/>
            <a:chOff x="-48233050" y="3569725"/>
            <a:chExt cx="252050" cy="299475"/>
          </a:xfrm>
        </p:grpSpPr>
        <p:sp>
          <p:nvSpPr>
            <p:cNvPr id="568" name="Google Shape;568;p25"/>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6"/>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TECH STACK USED</a:t>
            </a:r>
            <a:endParaRPr/>
          </a:p>
        </p:txBody>
      </p:sp>
      <p:cxnSp>
        <p:nvCxnSpPr>
          <p:cNvPr id="576" name="Google Shape;576;p26"/>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577" name="Google Shape;577;p26"/>
          <p:cNvPicPr preferRelativeResize="0"/>
          <p:nvPr/>
        </p:nvPicPr>
        <p:blipFill>
          <a:blip r:embed="rId3">
            <a:alphaModFix/>
          </a:blip>
          <a:stretch>
            <a:fillRect/>
          </a:stretch>
        </p:blipFill>
        <p:spPr>
          <a:xfrm>
            <a:off x="1341000" y="1768587"/>
            <a:ext cx="1004225" cy="1004225"/>
          </a:xfrm>
          <a:prstGeom prst="rect">
            <a:avLst/>
          </a:prstGeom>
          <a:noFill/>
          <a:ln>
            <a:noFill/>
          </a:ln>
        </p:spPr>
      </p:pic>
      <p:pic>
        <p:nvPicPr>
          <p:cNvPr id="578" name="Google Shape;578;p26"/>
          <p:cNvPicPr preferRelativeResize="0"/>
          <p:nvPr/>
        </p:nvPicPr>
        <p:blipFill>
          <a:blip r:embed="rId4">
            <a:alphaModFix/>
          </a:blip>
          <a:stretch>
            <a:fillRect/>
          </a:stretch>
        </p:blipFill>
        <p:spPr>
          <a:xfrm>
            <a:off x="2933025" y="1732750"/>
            <a:ext cx="1075938" cy="1075900"/>
          </a:xfrm>
          <a:prstGeom prst="rect">
            <a:avLst/>
          </a:prstGeom>
          <a:noFill/>
          <a:ln>
            <a:noFill/>
          </a:ln>
        </p:spPr>
      </p:pic>
      <p:pic>
        <p:nvPicPr>
          <p:cNvPr id="579" name="Google Shape;579;p26"/>
          <p:cNvPicPr preferRelativeResize="0"/>
          <p:nvPr/>
        </p:nvPicPr>
        <p:blipFill>
          <a:blip r:embed="rId5">
            <a:alphaModFix/>
          </a:blip>
          <a:stretch>
            <a:fillRect/>
          </a:stretch>
        </p:blipFill>
        <p:spPr>
          <a:xfrm>
            <a:off x="4785275" y="1768587"/>
            <a:ext cx="1004226" cy="1004226"/>
          </a:xfrm>
          <a:prstGeom prst="rect">
            <a:avLst/>
          </a:prstGeom>
          <a:noFill/>
          <a:ln>
            <a:noFill/>
          </a:ln>
        </p:spPr>
      </p:pic>
      <p:pic>
        <p:nvPicPr>
          <p:cNvPr id="580" name="Google Shape;580;p26"/>
          <p:cNvPicPr preferRelativeResize="0"/>
          <p:nvPr/>
        </p:nvPicPr>
        <p:blipFill>
          <a:blip r:embed="rId6">
            <a:alphaModFix/>
          </a:blip>
          <a:stretch>
            <a:fillRect/>
          </a:stretch>
        </p:blipFill>
        <p:spPr>
          <a:xfrm>
            <a:off x="6565800" y="1732750"/>
            <a:ext cx="1237202" cy="1075902"/>
          </a:xfrm>
          <a:prstGeom prst="rect">
            <a:avLst/>
          </a:prstGeom>
          <a:noFill/>
          <a:ln>
            <a:noFill/>
          </a:ln>
        </p:spPr>
      </p:pic>
      <p:pic>
        <p:nvPicPr>
          <p:cNvPr id="581" name="Google Shape;581;p26"/>
          <p:cNvPicPr preferRelativeResize="0"/>
          <p:nvPr/>
        </p:nvPicPr>
        <p:blipFill>
          <a:blip r:embed="rId7">
            <a:alphaModFix/>
          </a:blip>
          <a:stretch>
            <a:fillRect/>
          </a:stretch>
        </p:blipFill>
        <p:spPr>
          <a:xfrm>
            <a:off x="311707" y="3321350"/>
            <a:ext cx="1004227" cy="1004227"/>
          </a:xfrm>
          <a:prstGeom prst="rect">
            <a:avLst/>
          </a:prstGeom>
          <a:noFill/>
          <a:ln>
            <a:noFill/>
          </a:ln>
        </p:spPr>
      </p:pic>
      <p:pic>
        <p:nvPicPr>
          <p:cNvPr id="582" name="Google Shape;582;p26"/>
          <p:cNvPicPr preferRelativeResize="0"/>
          <p:nvPr/>
        </p:nvPicPr>
        <p:blipFill>
          <a:blip r:embed="rId8">
            <a:alphaModFix/>
          </a:blip>
          <a:stretch>
            <a:fillRect/>
          </a:stretch>
        </p:blipFill>
        <p:spPr>
          <a:xfrm>
            <a:off x="1534750" y="3264187"/>
            <a:ext cx="1118550" cy="1118550"/>
          </a:xfrm>
          <a:prstGeom prst="rect">
            <a:avLst/>
          </a:prstGeom>
          <a:noFill/>
          <a:ln>
            <a:noFill/>
          </a:ln>
        </p:spPr>
      </p:pic>
      <p:pic>
        <p:nvPicPr>
          <p:cNvPr id="583" name="Google Shape;583;p26"/>
          <p:cNvPicPr preferRelativeResize="0"/>
          <p:nvPr/>
        </p:nvPicPr>
        <p:blipFill>
          <a:blip r:embed="rId9">
            <a:alphaModFix/>
          </a:blip>
          <a:stretch>
            <a:fillRect/>
          </a:stretch>
        </p:blipFill>
        <p:spPr>
          <a:xfrm>
            <a:off x="4561475" y="3474698"/>
            <a:ext cx="2265900" cy="543800"/>
          </a:xfrm>
          <a:prstGeom prst="rect">
            <a:avLst/>
          </a:prstGeom>
          <a:noFill/>
          <a:ln>
            <a:noFill/>
          </a:ln>
        </p:spPr>
      </p:pic>
      <p:pic>
        <p:nvPicPr>
          <p:cNvPr id="584" name="Google Shape;584;p26"/>
          <p:cNvPicPr preferRelativeResize="0"/>
          <p:nvPr/>
        </p:nvPicPr>
        <p:blipFill>
          <a:blip r:embed="rId10">
            <a:alphaModFix/>
          </a:blip>
          <a:stretch>
            <a:fillRect/>
          </a:stretch>
        </p:blipFill>
        <p:spPr>
          <a:xfrm>
            <a:off x="6966798" y="3244476"/>
            <a:ext cx="1865502" cy="1004251"/>
          </a:xfrm>
          <a:prstGeom prst="rect">
            <a:avLst/>
          </a:prstGeom>
          <a:noFill/>
          <a:ln>
            <a:noFill/>
          </a:ln>
        </p:spPr>
      </p:pic>
      <p:pic>
        <p:nvPicPr>
          <p:cNvPr id="585" name="Google Shape;585;p26"/>
          <p:cNvPicPr preferRelativeResize="0"/>
          <p:nvPr/>
        </p:nvPicPr>
        <p:blipFill>
          <a:blip r:embed="rId11">
            <a:alphaModFix/>
          </a:blip>
          <a:stretch>
            <a:fillRect/>
          </a:stretch>
        </p:blipFill>
        <p:spPr>
          <a:xfrm>
            <a:off x="2872121" y="3497425"/>
            <a:ext cx="1500858" cy="60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