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2" r:id="rId9"/>
    <p:sldId id="261" r:id="rId10"/>
    <p:sldId id="283" r:id="rId11"/>
    <p:sldId id="264"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94660"/>
  </p:normalViewPr>
  <p:slideViewPr>
    <p:cSldViewPr snapToGrid="0">
      <p:cViewPr varScale="1">
        <p:scale>
          <a:sx n="68" d="100"/>
          <a:sy n="68" d="100"/>
        </p:scale>
        <p:origin x="-82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15/12/2024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xmlns=""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15/12/2024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xmlns=""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xmlns=""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xmlns=""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xmlns=""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xmlns=""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xmlns=""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xmlns=""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xmlns=""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xmlns=""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jpeg"/><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err="1" smtClean="0"/>
              <a:t>Phising</a:t>
            </a:r>
            <a:r>
              <a:rPr lang="en-US" dirty="0" smtClean="0"/>
              <a:t> Attack Awareness</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7285819" y="5627547"/>
            <a:ext cx="7077456" cy="868680"/>
          </a:xfrm>
        </p:spPr>
        <p:txBody>
          <a:bodyPr/>
          <a:lstStyle/>
          <a:p>
            <a:pPr marL="0" indent="0">
              <a:buNone/>
            </a:pPr>
            <a:r>
              <a:rPr lang="en-US" dirty="0" err="1" smtClean="0"/>
              <a:t>By:Ishwari</a:t>
            </a:r>
            <a:r>
              <a:rPr lang="en-US" dirty="0" smtClean="0"/>
              <a:t> </a:t>
            </a:r>
            <a:r>
              <a:rPr lang="en-US" dirty="0" err="1" smtClean="0"/>
              <a:t>Sarkate</a:t>
            </a:r>
            <a:endParaRPr lang="en-US" dirty="0"/>
          </a:p>
        </p:txBody>
      </p:sp>
    </p:spTree>
    <p:extLst>
      <p:ext uri="{BB962C8B-B14F-4D97-AF65-F5344CB8AC3E}">
        <p14:creationId xmlns:p14="http://schemas.microsoft.com/office/powerpoint/2010/main" xmlns=""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2746512" y="881269"/>
            <a:ext cx="7934740" cy="4234070"/>
          </a:xfrm>
        </p:spPr>
        <p:txBody>
          <a:bodyPr>
            <a:normAutofit fontScale="90000"/>
          </a:bodyPr>
          <a:lstStyle/>
          <a:p>
            <a:r>
              <a:rPr lang="en-US" sz="2700" b="1" dirty="0" smtClean="0"/>
              <a:t>Conclusion:</a:t>
            </a:r>
            <a:r>
              <a:rPr lang="en-US" sz="2200" b="1" dirty="0" smtClean="0"/>
              <a:t/>
            </a:r>
            <a:br>
              <a:rPr lang="en-US" sz="2200" b="1" dirty="0" smtClean="0"/>
            </a:br>
            <a:r>
              <a:rPr lang="en-US" sz="2200" b="1" dirty="0"/>
              <a:t/>
            </a:r>
            <a:br>
              <a:rPr lang="en-US" sz="2200" b="1" dirty="0"/>
            </a:br>
            <a:r>
              <a:rPr lang="en-US" sz="2200" b="1" dirty="0"/>
              <a:t/>
            </a:r>
            <a:br>
              <a:rPr lang="en-US" sz="2200" b="1" dirty="0"/>
            </a:br>
            <a:r>
              <a:rPr lang="en-US" sz="2200" dirty="0"/>
              <a:t>Phishing is one of the most widespread and damaging types of cybercrime. Phishing attack awareness is critical to safeguarding personal and organizational data. By understanding how phishing works, recognizing the signs of phishing attempts, and taking preventative measures, you can protect yourself and your organization from falling victim to these types of attacks. Regular training, vigilance, and the use of security tools are all essential for minimizing the risks posed by phishing attacks.</a:t>
            </a:r>
            <a:r>
              <a:rPr lang="en-US" dirty="0"/>
              <a:t/>
            </a:r>
            <a:br>
              <a:rPr lang="en-US" dirty="0"/>
            </a:b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xmlns="" val="914134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xmlns=""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163408" y="520148"/>
            <a:ext cx="7781544" cy="859055"/>
          </a:xfrm>
        </p:spPr>
        <p:txBody>
          <a:bodyPr/>
          <a:lstStyle/>
          <a:p>
            <a:r>
              <a:rPr lang="en-US" dirty="0" smtClean="0"/>
              <a:t>Index</a:t>
            </a:r>
            <a:endParaRPr lang="en-US"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1268299" y="1567383"/>
            <a:ext cx="6803136" cy="4011781"/>
          </a:xfrm>
        </p:spPr>
        <p:txBody>
          <a:bodyPr/>
          <a:lstStyle/>
          <a:p>
            <a:pPr marL="342900" indent="-342900">
              <a:buFont typeface="+mj-lt"/>
              <a:buAutoNum type="arabicPeriod"/>
            </a:pPr>
            <a:r>
              <a:rPr lang="en-US" b="1" dirty="0">
                <a:solidFill>
                  <a:schemeClr val="bg1"/>
                </a:solidFill>
              </a:rPr>
              <a:t>What is Phishing</a:t>
            </a:r>
            <a:r>
              <a:rPr lang="en-US" b="1" dirty="0" smtClean="0">
                <a:solidFill>
                  <a:schemeClr val="bg1"/>
                </a:solidFill>
              </a:rPr>
              <a:t>?</a:t>
            </a:r>
            <a:endParaRPr lang="en-US" b="1" dirty="0">
              <a:solidFill>
                <a:schemeClr val="bg1"/>
              </a:solidFill>
            </a:endParaRPr>
          </a:p>
          <a:p>
            <a:pPr marL="342900" indent="-342900">
              <a:buFont typeface="+mj-lt"/>
              <a:buAutoNum type="arabicPeriod"/>
            </a:pPr>
            <a:r>
              <a:rPr lang="en-US" b="1" dirty="0">
                <a:solidFill>
                  <a:schemeClr val="bg1"/>
                </a:solidFill>
              </a:rPr>
              <a:t>Why is Phishing Awareness Important</a:t>
            </a:r>
            <a:r>
              <a:rPr lang="en-US" b="1" dirty="0" smtClean="0">
                <a:solidFill>
                  <a:schemeClr val="bg1"/>
                </a:solidFill>
              </a:rPr>
              <a:t>?</a:t>
            </a:r>
          </a:p>
          <a:p>
            <a:pPr marL="342900" indent="-342900">
              <a:buFont typeface="+mj-lt"/>
              <a:buAutoNum type="arabicPeriod"/>
            </a:pPr>
            <a:r>
              <a:rPr lang="en-US" b="1" dirty="0">
                <a:solidFill>
                  <a:schemeClr val="bg1"/>
                </a:solidFill>
              </a:rPr>
              <a:t>Common Types of Phishing </a:t>
            </a:r>
            <a:r>
              <a:rPr lang="en-US" b="1" dirty="0" smtClean="0">
                <a:solidFill>
                  <a:schemeClr val="bg1"/>
                </a:solidFill>
              </a:rPr>
              <a:t>Attacks</a:t>
            </a:r>
          </a:p>
          <a:p>
            <a:pPr marL="342900" indent="-342900">
              <a:buFont typeface="+mj-lt"/>
              <a:buAutoNum type="arabicPeriod"/>
            </a:pPr>
            <a:r>
              <a:rPr lang="en-US" b="1" dirty="0">
                <a:solidFill>
                  <a:schemeClr val="bg1"/>
                </a:solidFill>
              </a:rPr>
              <a:t>Steps to Prevent Phishing </a:t>
            </a:r>
            <a:r>
              <a:rPr lang="en-US" b="1" dirty="0" smtClean="0">
                <a:solidFill>
                  <a:schemeClr val="bg1"/>
                </a:solidFill>
              </a:rPr>
              <a:t>Attacks</a:t>
            </a:r>
          </a:p>
          <a:p>
            <a:pPr marL="342900" indent="-342900">
              <a:buFont typeface="+mj-lt"/>
              <a:buAutoNum type="arabicPeriod"/>
            </a:pPr>
            <a:r>
              <a:rPr lang="en-US" b="1" dirty="0">
                <a:solidFill>
                  <a:schemeClr val="bg1"/>
                </a:solidFill>
              </a:rPr>
              <a:t>What to Do If You Fall for a Phishing </a:t>
            </a:r>
            <a:r>
              <a:rPr lang="en-US" b="1" dirty="0" smtClean="0">
                <a:solidFill>
                  <a:schemeClr val="bg1"/>
                </a:solidFill>
              </a:rPr>
              <a:t>Attack</a:t>
            </a:r>
          </a:p>
          <a:p>
            <a:pPr marL="342900" indent="-342900">
              <a:buFont typeface="+mj-lt"/>
              <a:buAutoNum type="arabicPeriod"/>
            </a:pPr>
            <a:r>
              <a:rPr lang="en-US" b="1" dirty="0" smtClean="0">
                <a:solidFill>
                  <a:schemeClr val="bg1"/>
                </a:solidFill>
              </a:rPr>
              <a:t>Conclusion</a:t>
            </a:r>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xmlns="" val="2902794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794601" y="877958"/>
            <a:ext cx="7781544" cy="859055"/>
          </a:xfrm>
        </p:spPr>
        <p:txBody>
          <a:bodyPr/>
          <a:lstStyle/>
          <a:p>
            <a:r>
              <a:rPr lang="en-US" dirty="0"/>
              <a:t>What is Phishing?</a:t>
            </a:r>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1775791" y="2464904"/>
            <a:ext cx="6800354" cy="1881810"/>
          </a:xfrm>
        </p:spPr>
        <p:txBody>
          <a:bodyPr>
            <a:noAutofit/>
          </a:bodyPr>
          <a:lstStyle/>
          <a:p>
            <a:r>
              <a:rPr lang="en-US" sz="1800" dirty="0">
                <a:solidFill>
                  <a:schemeClr val="bg1"/>
                </a:solidFill>
              </a:rPr>
              <a:t>A </a:t>
            </a:r>
            <a:r>
              <a:rPr lang="en-US" sz="1800" b="1" dirty="0">
                <a:solidFill>
                  <a:schemeClr val="bg1"/>
                </a:solidFill>
              </a:rPr>
              <a:t>phishing attack</a:t>
            </a:r>
            <a:r>
              <a:rPr lang="en-US" sz="1800" dirty="0">
                <a:solidFill>
                  <a:schemeClr val="bg1"/>
                </a:solidFill>
              </a:rPr>
              <a:t> is a type of cyberattack where attackers attempt to deceive individuals into disclosing sensitive information such as usernames, passwords, credit card numbers, or other personal details. Phishing typically involves fraudulent communication, most commonly through email, but it can also occur via text messages (</a:t>
            </a:r>
            <a:r>
              <a:rPr lang="en-US" sz="1800" dirty="0" err="1">
                <a:solidFill>
                  <a:schemeClr val="bg1"/>
                </a:solidFill>
              </a:rPr>
              <a:t>smishing</a:t>
            </a:r>
            <a:r>
              <a:rPr lang="en-US" sz="1800" dirty="0">
                <a:solidFill>
                  <a:schemeClr val="bg1"/>
                </a:solidFill>
              </a:rPr>
              <a:t>), phone calls (vishing), or even social media.</a:t>
            </a: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xmlns="" val="709828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824395" y="807968"/>
            <a:ext cx="11214100" cy="535531"/>
          </a:xfrm>
        </p:spPr>
        <p:txBody>
          <a:bodyPr/>
          <a:lstStyle/>
          <a:p>
            <a:r>
              <a:rPr lang="en-US" dirty="0"/>
              <a:t>Why is Phishing Awareness Important?</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1120361" y="1802544"/>
            <a:ext cx="6718300" cy="4093243"/>
          </a:xfrm>
        </p:spPr>
        <p:txBody>
          <a:bodyPr/>
          <a:lstStyle/>
          <a:p>
            <a:r>
              <a:rPr lang="en-US" sz="1800" dirty="0"/>
              <a:t>Phishing attacks are increasingly sophisticated and can be hard to identify. As a result, many individuals fall victim to phishing scams, leading to compromised personal data, financial loss, and other serious consequences. Increasing </a:t>
            </a:r>
            <a:r>
              <a:rPr lang="en-US" sz="1800" b="1" dirty="0"/>
              <a:t>phishing awareness</a:t>
            </a:r>
            <a:r>
              <a:rPr lang="en-US" sz="1800" dirty="0"/>
              <a:t> is critical to reducing the chances of an attack succeeding.</a:t>
            </a:r>
          </a:p>
          <a:p>
            <a:r>
              <a:rPr lang="en-US" sz="1800" dirty="0"/>
              <a:t>By recognizing the signs of phishing and knowing how to respond, users can protect themselves and their organizations from potentially devastating data breaches, fraud, and identity theft.</a:t>
            </a:r>
          </a:p>
          <a:p>
            <a:endParaRPr lang="en-US"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xmlns="" val="3733486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Common Types of Phishing Attacks</a:t>
            </a:r>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xmlns=""/>
              </a:ext>
              <a:ext uri="{96DAC541-7B7A-43D3-8B79-37D633B846F1}">
                <asvg:svgBlip xmlns=""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b="1" dirty="0"/>
              <a:t>Email </a:t>
            </a:r>
            <a:r>
              <a:rPr lang="en-US" b="1" dirty="0" smtClean="0"/>
              <a:t>Phishing</a:t>
            </a:r>
            <a:endParaRPr lang="en-US" dirty="0"/>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xmlns=""/>
              </a:ext>
              <a:ext uri="{96DAC541-7B7A-43D3-8B79-37D633B846F1}">
                <asvg:svgBlip xmlns=""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a:xfrm>
            <a:off x="2963911" y="4240093"/>
            <a:ext cx="1776140" cy="1463040"/>
          </a:xfrm>
        </p:spPr>
        <p:txBody>
          <a:bodyPr/>
          <a:lstStyle/>
          <a:p>
            <a:r>
              <a:rPr lang="en-US" b="1" dirty="0"/>
              <a:t> Spear Phishing</a:t>
            </a:r>
            <a:endParaRPr lang="en-US" dirty="0"/>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xmlns=""/>
              </a:ext>
              <a:ext uri="{96DAC541-7B7A-43D3-8B79-37D633B846F1}">
                <asvg:svgBlip xmlns=""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b="1" dirty="0"/>
              <a:t>Whaling</a:t>
            </a:r>
            <a:endParaRPr lang="en-US" dirty="0"/>
          </a:p>
          <a:p>
            <a:endParaRPr lang="en-US" dirty="0"/>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xmlns=""/>
              </a:ext>
              <a:ext uri="{96DAC541-7B7A-43D3-8B79-37D633B846F1}">
                <asvg:svgBlip xmlns=""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b="1" dirty="0" err="1"/>
              <a:t>Smishing</a:t>
            </a:r>
            <a:r>
              <a:rPr lang="en-US" b="1" dirty="0"/>
              <a:t> (SMS Phishing)</a:t>
            </a:r>
            <a:endParaRPr lang="en-US" dirty="0"/>
          </a:p>
          <a:p>
            <a:endParaRPr lang="en-US" dirty="0"/>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xmlns=""/>
              </a:ext>
              <a:ext uri="{96DAC541-7B7A-43D3-8B79-37D633B846F1}">
                <asvg:svgBlip xmlns="" xmlns:asvg="http://schemas.microsoft.com/office/drawing/2016/SVG/main" r:embed="rId11"/>
              </a:ext>
            </a:extLst>
          </a:blip>
          <a:srcRect t="63" b="63"/>
          <a:stretch>
            <a:fillRect/>
          </a:stretch>
        </p:blipFill>
        <p:spPr>
          <a:xfrm>
            <a:off x="9992695" y="2201800"/>
            <a:ext cx="1259505" cy="1259505"/>
          </a:xfrm>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a:lstStyle/>
          <a:p>
            <a:r>
              <a:rPr lang="en-US" b="1" dirty="0"/>
              <a:t>Vishing (Voice Phishing)</a:t>
            </a:r>
            <a:r>
              <a:rPr lang="en-US" dirty="0"/>
              <a:t>:</a:t>
            </a:r>
          </a:p>
          <a:p>
            <a:endParaRPr lang="en-US" dirty="0"/>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3" name="Picture 2"/>
          <p:cNvPicPr>
            <a:picLocks noChangeAspect="1"/>
          </p:cNvPicPr>
          <p:nvPr/>
        </p:nvPicPr>
        <p:blipFill>
          <a:blip r:embed="rId12">
            <a:duotone>
              <a:schemeClr val="accent5">
                <a:shade val="45000"/>
                <a:satMod val="135000"/>
              </a:schemeClr>
              <a:prstClr val="white"/>
            </a:duotone>
            <a:extLst>
              <a:ext uri="{28A0092B-C50C-407E-A947-70E740481C1C}">
                <a14:useLocalDpi xmlns:a14="http://schemas.microsoft.com/office/drawing/2010/main" xmlns="" val="0"/>
              </a:ext>
            </a:extLst>
          </a:blip>
          <a:stretch>
            <a:fillRect/>
          </a:stretch>
        </p:blipFill>
        <p:spPr>
          <a:xfrm>
            <a:off x="885081" y="2042009"/>
            <a:ext cx="1579086" cy="1419296"/>
          </a:xfrm>
          <a:prstGeom prst="rect">
            <a:avLst/>
          </a:prstGeom>
        </p:spPr>
      </p:pic>
      <p:pic>
        <p:nvPicPr>
          <p:cNvPr id="5" name="Picture 4"/>
          <p:cNvPicPr>
            <a:picLocks noChangeAspect="1"/>
          </p:cNvPicPr>
          <p:nvPr/>
        </p:nvPicPr>
        <p:blipFill>
          <a:blip r:embed="rId13">
            <a:duotone>
              <a:prstClr val="black"/>
              <a:schemeClr val="accent4">
                <a:tint val="45000"/>
                <a:satMod val="400000"/>
              </a:schemeClr>
            </a:duotone>
            <a:extLst>
              <a:ext uri="{28A0092B-C50C-407E-A947-70E740481C1C}">
                <a14:useLocalDpi xmlns:a14="http://schemas.microsoft.com/office/drawing/2010/main" xmlns="" val="0"/>
              </a:ext>
            </a:extLst>
          </a:blip>
          <a:stretch>
            <a:fillRect/>
          </a:stretch>
        </p:blipFill>
        <p:spPr>
          <a:xfrm>
            <a:off x="7451948" y="1962328"/>
            <a:ext cx="1947207" cy="1412029"/>
          </a:xfrm>
          <a:prstGeom prst="rect">
            <a:avLst/>
          </a:prstGeom>
        </p:spPr>
      </p:pic>
      <p:pic>
        <p:nvPicPr>
          <p:cNvPr id="6" name="Picture 5"/>
          <p:cNvPicPr>
            <a:picLocks noChangeAspect="1"/>
          </p:cNvPicPr>
          <p:nvPr/>
        </p:nvPicPr>
        <p:blipFill>
          <a:blip r:embed="rId14">
            <a:duotone>
              <a:schemeClr val="accent5">
                <a:shade val="45000"/>
                <a:satMod val="135000"/>
              </a:schemeClr>
              <a:prstClr val="white"/>
            </a:duotone>
            <a:extLst>
              <a:ext uri="{28A0092B-C50C-407E-A947-70E740481C1C}">
                <a14:useLocalDpi xmlns:a14="http://schemas.microsoft.com/office/drawing/2010/main" xmlns="" val="0"/>
              </a:ext>
            </a:extLst>
          </a:blip>
          <a:stretch>
            <a:fillRect/>
          </a:stretch>
        </p:blipFill>
        <p:spPr>
          <a:xfrm>
            <a:off x="5195570" y="1962328"/>
            <a:ext cx="2029928" cy="1439230"/>
          </a:xfrm>
          <a:prstGeom prst="rect">
            <a:avLst/>
          </a:prstGeom>
        </p:spPr>
      </p:pic>
      <p:pic>
        <p:nvPicPr>
          <p:cNvPr id="7" name="Picture 6"/>
          <p:cNvPicPr>
            <a:picLocks noChangeAspect="1"/>
          </p:cNvPicPr>
          <p:nvPr/>
        </p:nvPicPr>
        <p:blipFill>
          <a:blip r:embed="rId15">
            <a:duotone>
              <a:prstClr val="black"/>
              <a:schemeClr val="accent1">
                <a:tint val="45000"/>
                <a:satMod val="400000"/>
              </a:schemeClr>
            </a:duotone>
            <a:extLst>
              <a:ext uri="{28A0092B-C50C-407E-A947-70E740481C1C}">
                <a14:useLocalDpi xmlns:a14="http://schemas.microsoft.com/office/drawing/2010/main" xmlns="" val="0"/>
              </a:ext>
            </a:extLst>
          </a:blip>
          <a:stretch>
            <a:fillRect/>
          </a:stretch>
        </p:blipFill>
        <p:spPr>
          <a:xfrm>
            <a:off x="2927604" y="2038511"/>
            <a:ext cx="2036796" cy="1422794"/>
          </a:xfrm>
          <a:prstGeom prst="rect">
            <a:avLst/>
          </a:prstGeom>
        </p:spPr>
      </p:pic>
      <p:pic>
        <p:nvPicPr>
          <p:cNvPr id="8" name="Picture 7"/>
          <p:cNvPicPr>
            <a:picLocks noChangeAspect="1"/>
          </p:cNvPicPr>
          <p:nvPr/>
        </p:nvPicPr>
        <p:blipFill>
          <a:blip r:embed="rId16">
            <a:duotone>
              <a:prstClr val="black"/>
              <a:schemeClr val="accent1">
                <a:tint val="45000"/>
                <a:satMod val="400000"/>
              </a:schemeClr>
            </a:duotone>
            <a:extLst>
              <a:ext uri="{28A0092B-C50C-407E-A947-70E740481C1C}">
                <a14:useLocalDpi xmlns:a14="http://schemas.microsoft.com/office/drawing/2010/main" xmlns="" val="0"/>
              </a:ext>
            </a:extLst>
          </a:blip>
          <a:stretch>
            <a:fillRect/>
          </a:stretch>
        </p:blipFill>
        <p:spPr>
          <a:xfrm>
            <a:off x="9695965" y="2000419"/>
            <a:ext cx="2155578" cy="1498977"/>
          </a:xfrm>
          <a:prstGeom prst="rect">
            <a:avLst/>
          </a:prstGeom>
        </p:spPr>
      </p:pic>
    </p:spTree>
    <p:extLst>
      <p:ext uri="{BB962C8B-B14F-4D97-AF65-F5344CB8AC3E}">
        <p14:creationId xmlns:p14="http://schemas.microsoft.com/office/powerpoint/2010/main" xmlns="" val="38921314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733676"/>
            <a:ext cx="11214100" cy="535531"/>
          </a:xfrm>
        </p:spPr>
        <p:txBody>
          <a:bodyPr/>
          <a:lstStyle/>
          <a:p>
            <a:r>
              <a:rPr lang="en-US" dirty="0"/>
              <a:t>Common Types of Phishing Attacks</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a:xfrm>
            <a:off x="681521" y="1681163"/>
            <a:ext cx="5157787" cy="823912"/>
          </a:xfrm>
        </p:spPr>
        <p:txBody>
          <a:bodyPr/>
          <a:lstStyle/>
          <a:p>
            <a:pPr lvl="0"/>
            <a:r>
              <a:rPr lang="en-US" dirty="0" smtClean="0"/>
              <a:t>1.Email </a:t>
            </a:r>
            <a:r>
              <a:rPr lang="en-US" dirty="0"/>
              <a:t>Phishing:</a:t>
            </a:r>
            <a:endParaRPr lang="en-US" sz="1800" dirty="0"/>
          </a:p>
          <a:p>
            <a:endParaRPr lang="en-US" dirty="0"/>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lstStyle/>
          <a:p>
            <a:pPr lvl="0"/>
            <a:r>
              <a:rPr lang="en-US" dirty="0" smtClean="0"/>
              <a:t>2.</a:t>
            </a:r>
            <a:r>
              <a:rPr lang="en-US" dirty="0"/>
              <a:t> </a:t>
            </a:r>
            <a:r>
              <a:rPr lang="en-US" dirty="0" err="1"/>
              <a:t>Smishing</a:t>
            </a:r>
            <a:r>
              <a:rPr lang="en-US" dirty="0"/>
              <a:t> (SMS Phishing):</a:t>
            </a:r>
            <a:endParaRPr lang="en-US" sz="1800" dirty="0"/>
          </a:p>
          <a:p>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563769" y="2505075"/>
            <a:ext cx="5157787" cy="3684588"/>
          </a:xfrm>
        </p:spPr>
        <p:txBody>
          <a:bodyPr/>
          <a:lstStyle/>
          <a:p>
            <a:endParaRPr lang="en-US" sz="2000" dirty="0"/>
          </a:p>
          <a:p>
            <a:pPr lvl="1" algn="just"/>
            <a:r>
              <a:rPr lang="en-US" sz="1800" dirty="0" smtClean="0"/>
              <a:t>This </a:t>
            </a:r>
            <a:r>
              <a:rPr lang="en-US" sz="1800" dirty="0"/>
              <a:t>is the most common type of phishing. Attackers send emails pretending to be from a trusted source, such as a bank, </a:t>
            </a:r>
            <a:r>
              <a:rPr lang="en-US" sz="1800" dirty="0" smtClean="0"/>
              <a:t>    e-commerce </a:t>
            </a:r>
            <a:r>
              <a:rPr lang="en-US" sz="1800" dirty="0"/>
              <a:t>website, or social media platform. These emails often include urgent messages (e.g., "Account compromised! Please click this link to reset your password") that prompt the user to click on a malicious link or download an infected attachment.</a:t>
            </a:r>
            <a:endParaRPr lang="en-US" dirty="0"/>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pPr marL="457200" lvl="1" indent="0">
              <a:buNone/>
            </a:pPr>
            <a:endParaRPr lang="en-US" sz="1800" dirty="0" smtClean="0"/>
          </a:p>
          <a:p>
            <a:pPr marL="457200" lvl="1" indent="0">
              <a:buNone/>
            </a:pPr>
            <a:r>
              <a:rPr lang="en-US" sz="1800" dirty="0" err="1" smtClean="0"/>
              <a:t>Smishing</a:t>
            </a:r>
            <a:r>
              <a:rPr lang="en-US" sz="1800" dirty="0" smtClean="0"/>
              <a:t> </a:t>
            </a:r>
            <a:r>
              <a:rPr lang="en-US" sz="1800" dirty="0"/>
              <a:t>involves sending text messages that appear to come from legitimate sources, such as banks or service providers. The message often includes a link to a fake website or asks the recipient to respond with personal information.</a:t>
            </a:r>
            <a:endParaRPr lang="en-US" dirty="0"/>
          </a:p>
          <a:p>
            <a:endParaRPr lang="en-US" dirty="0"/>
          </a:p>
        </p:txBody>
      </p:sp>
    </p:spTree>
    <p:extLst>
      <p:ext uri="{BB962C8B-B14F-4D97-AF65-F5344CB8AC3E}">
        <p14:creationId xmlns:p14="http://schemas.microsoft.com/office/powerpoint/2010/main" xmlns="" val="3607270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a:xfrm>
            <a:off x="169652" y="878750"/>
            <a:ext cx="3293306" cy="1463040"/>
          </a:xfrm>
        </p:spPr>
        <p:txBody>
          <a:bodyPr/>
          <a:lstStyle/>
          <a:p>
            <a:pPr lvl="0"/>
            <a:r>
              <a:rPr lang="en-US" sz="2000" b="1" dirty="0" smtClean="0"/>
              <a:t>     3.Whaling</a:t>
            </a:r>
            <a:r>
              <a:rPr lang="en-US" sz="2000" dirty="0"/>
              <a:t>:</a:t>
            </a:r>
            <a:endParaRPr lang="en-US" sz="1800" dirty="0"/>
          </a:p>
          <a:p>
            <a:pPr marL="457200" lvl="1" indent="0">
              <a:buNone/>
            </a:pPr>
            <a:r>
              <a:rPr lang="en-US" sz="1800" dirty="0"/>
              <a:t>Whaling is a type of spear phishing that specifically targets high-profile individuals, such as executives, CEOs, or important decision-makers within an organization. The attackers often impersonate colleagues, partners, or trusted organizations to deceive the victim into disclosing sensitive information.</a:t>
            </a:r>
            <a:endParaRPr lang="en-US" dirty="0"/>
          </a:p>
          <a:p>
            <a:endParaRPr lang="en-US" dirty="0"/>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a:xfrm>
            <a:off x="4020099" y="878750"/>
            <a:ext cx="3293306" cy="3578689"/>
          </a:xfrm>
        </p:spPr>
        <p:txBody>
          <a:bodyPr/>
          <a:lstStyle/>
          <a:p>
            <a:r>
              <a:rPr lang="en-US" sz="2000" b="1" dirty="0" smtClean="0"/>
              <a:t>4.Smishing </a:t>
            </a:r>
            <a:r>
              <a:rPr lang="en-US" sz="2000" b="1" dirty="0"/>
              <a:t>(SMS Phishing)</a:t>
            </a:r>
            <a:r>
              <a:rPr lang="en-US" sz="2000" dirty="0"/>
              <a:t>:</a:t>
            </a:r>
          </a:p>
          <a:p>
            <a:endParaRPr lang="en-US" sz="1800" dirty="0" smtClean="0"/>
          </a:p>
          <a:p>
            <a:r>
              <a:rPr lang="en-US" sz="1800" dirty="0" err="1" smtClean="0"/>
              <a:t>Smishing</a:t>
            </a:r>
            <a:r>
              <a:rPr lang="en-US" sz="1800" dirty="0" smtClean="0"/>
              <a:t> </a:t>
            </a:r>
            <a:r>
              <a:rPr lang="en-US" sz="1800" dirty="0"/>
              <a:t>involves sending text messages that appear to come from legitimate sources, such as banks or service providers. The message often includes a link to a fake website or asks the recipient to respond with personal information.</a:t>
            </a:r>
          </a:p>
          <a:p>
            <a:endParaRPr lang="en-US" dirty="0"/>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a:xfrm>
            <a:off x="8162094" y="799236"/>
            <a:ext cx="3293306" cy="3737716"/>
          </a:xfrm>
        </p:spPr>
        <p:txBody>
          <a:bodyPr/>
          <a:lstStyle/>
          <a:p>
            <a:r>
              <a:rPr lang="en-US" sz="1800" b="1" dirty="0" smtClean="0"/>
              <a:t>5.Vishing </a:t>
            </a:r>
            <a:r>
              <a:rPr lang="en-US" sz="1800" b="1" dirty="0"/>
              <a:t>(Voice Phishing</a:t>
            </a:r>
            <a:r>
              <a:rPr lang="en-US" sz="1800" b="1" dirty="0" smtClean="0"/>
              <a:t>)</a:t>
            </a:r>
            <a:r>
              <a:rPr lang="en-US" sz="1800" dirty="0" smtClean="0"/>
              <a:t>:</a:t>
            </a:r>
          </a:p>
          <a:p>
            <a:endParaRPr lang="en-US" sz="1800" dirty="0"/>
          </a:p>
          <a:p>
            <a:r>
              <a:rPr lang="en-US" sz="1800" dirty="0"/>
              <a:t>Vishing occurs when attackers use phone calls or voicemail to impersonate a legitimate business, such as a bank or a government agency. The goal is to trick the victim into revealing personal information, such as credit card details or login credentials</a:t>
            </a:r>
            <a:r>
              <a:rPr lang="en-US" dirty="0"/>
              <a:t>.</a:t>
            </a:r>
          </a:p>
          <a:p>
            <a:endParaRPr lang="en-US" dirty="0"/>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xmlns="" val="451187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11214100" cy="978729"/>
          </a:xfrm>
        </p:spPr>
        <p:txBody>
          <a:bodyPr/>
          <a:lstStyle/>
          <a:p>
            <a:r>
              <a:rPr lang="en-US" dirty="0"/>
              <a:t>Steps to Prevent Phishing Attacks</a:t>
            </a:r>
            <a:br>
              <a:rPr lang="en-US" dirty="0"/>
            </a:br>
            <a:endParaRPr lang="en-US" dirty="0"/>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Picture Placeholder 2"/>
          <p:cNvSpPr>
            <a:spLocks noGrp="1"/>
          </p:cNvSpPr>
          <p:nvPr>
            <p:ph type="body" sz="quarter" idx="18"/>
          </p:nvPr>
        </p:nvSpPr>
        <p:spPr>
          <a:xfrm>
            <a:off x="1058863" y="1219200"/>
            <a:ext cx="9402762" cy="5095875"/>
          </a:xfrm>
        </p:spPr>
        <p:txBody>
          <a:bodyPr/>
          <a:lstStyle/>
          <a:p>
            <a:r>
              <a:rPr lang="en-US" sz="1600" b="1" dirty="0" smtClean="0"/>
              <a:t>1.Be </a:t>
            </a:r>
            <a:r>
              <a:rPr lang="en-US" sz="1600" b="1" dirty="0"/>
              <a:t>Cautious with </a:t>
            </a:r>
            <a:r>
              <a:rPr lang="en-US" sz="1600" b="1" dirty="0" smtClean="0"/>
              <a:t>Emails</a:t>
            </a:r>
            <a:r>
              <a:rPr lang="en-US" sz="1600" dirty="0" smtClean="0"/>
              <a:t>:                                                                                                                              Always </a:t>
            </a:r>
            <a:r>
              <a:rPr lang="en-US" sz="1600" dirty="0"/>
              <a:t>be cautious when receiving unsolicited emails, especially those requesting sensitive information. Verify the sender before clicking on links or downloading attachments</a:t>
            </a:r>
            <a:r>
              <a:rPr lang="en-US" sz="1600" dirty="0" smtClean="0"/>
              <a:t>.</a:t>
            </a:r>
            <a:endParaRPr lang="en-US" sz="1600" dirty="0"/>
          </a:p>
          <a:p>
            <a:r>
              <a:rPr lang="en-US" sz="1600" b="1" dirty="0" smtClean="0"/>
              <a:t>2.Check </a:t>
            </a:r>
            <a:r>
              <a:rPr lang="en-US" sz="1600" b="1" dirty="0"/>
              <a:t>the URL</a:t>
            </a:r>
            <a:r>
              <a:rPr lang="en-US" sz="1600" dirty="0" smtClean="0"/>
              <a:t>:                                                                                                                                                                                                          </a:t>
            </a:r>
            <a:r>
              <a:rPr lang="en-US" sz="1600" dirty="0"/>
              <a:t>Before entering sensitive information on a website, check the URL. Ensure it begins with “https://” and that the website's domain matches the legitimate company or organization.</a:t>
            </a:r>
          </a:p>
          <a:p>
            <a:r>
              <a:rPr lang="en-US" sz="1600" b="1" dirty="0" smtClean="0"/>
              <a:t>3.Avoid </a:t>
            </a:r>
            <a:r>
              <a:rPr lang="en-US" sz="1600" b="1" dirty="0"/>
              <a:t>Clicking on Links or Opening Attachments</a:t>
            </a:r>
            <a:r>
              <a:rPr lang="en-US" sz="1600" dirty="0" smtClean="0"/>
              <a:t>:                                                                                                    </a:t>
            </a:r>
            <a:r>
              <a:rPr lang="en-US" sz="1600" dirty="0"/>
              <a:t>Never click on a link in an email or text message from an unknown or suspicious source. If in doubt, type the website’s URL directly into the browser rather than following the link.</a:t>
            </a:r>
          </a:p>
          <a:p>
            <a:r>
              <a:rPr lang="en-US" sz="1600" b="1" dirty="0" smtClean="0"/>
              <a:t>4.Use </a:t>
            </a:r>
            <a:r>
              <a:rPr lang="en-US" sz="1600" b="1" dirty="0"/>
              <a:t>Multi-Factor Authentication (MFA</a:t>
            </a:r>
            <a:r>
              <a:rPr lang="en-US" sz="1600" b="1" dirty="0" smtClean="0"/>
              <a:t>)</a:t>
            </a:r>
            <a:r>
              <a:rPr lang="en-US" sz="1600" dirty="0" smtClean="0"/>
              <a:t>:                                                                                                   </a:t>
            </a:r>
            <a:r>
              <a:rPr lang="en-US" sz="1600" dirty="0"/>
              <a:t>Enabling MFA adds an extra layer of security. Even if an attacker manages to steal your credentials, they won’t be able to access your account without the second factor of authentication.</a:t>
            </a:r>
          </a:p>
          <a:p>
            <a:r>
              <a:rPr lang="en-US" sz="1600" b="1" dirty="0" smtClean="0"/>
              <a:t>5.Educate </a:t>
            </a:r>
            <a:r>
              <a:rPr lang="en-US" sz="1600" b="1" dirty="0"/>
              <a:t>Yourself and Others</a:t>
            </a:r>
            <a:r>
              <a:rPr lang="en-US" sz="1600" dirty="0" smtClean="0"/>
              <a:t>:                                                                                                                                         </a:t>
            </a:r>
            <a:r>
              <a:rPr lang="en-US" sz="1600" dirty="0"/>
              <a:t>Awareness is the first line of defense. Regularly educate yourself and your coworkers, friends, or family about phishing attacks. Encourage them to recognize the warning signs and be cautious with unsolicited requests for personal information.</a:t>
            </a:r>
          </a:p>
          <a:p>
            <a:r>
              <a:rPr lang="en-US" sz="1600" b="1" dirty="0" smtClean="0"/>
              <a:t>6.Report </a:t>
            </a:r>
            <a:r>
              <a:rPr lang="en-US" sz="1600" b="1" dirty="0"/>
              <a:t>Phishing Attempts</a:t>
            </a:r>
            <a:r>
              <a:rPr lang="en-US" sz="1600" dirty="0" smtClean="0"/>
              <a:t>:                                                                                                                                </a:t>
            </a:r>
            <a:r>
              <a:rPr lang="en-US" sz="1600" dirty="0"/>
              <a:t>If you receive a suspicious email or message, report it to your IT department or the service provider being impersonated. Many companies have dedicated phishing report channels to help prevent further attacks</a:t>
            </a:r>
            <a:r>
              <a:rPr lang="en-US" dirty="0"/>
              <a:t>.</a:t>
            </a:r>
          </a:p>
          <a:p>
            <a:endParaRPr lang="en-US" dirty="0"/>
          </a:p>
        </p:txBody>
      </p:sp>
    </p:spTree>
    <p:extLst>
      <p:ext uri="{BB962C8B-B14F-4D97-AF65-F5344CB8AC3E}">
        <p14:creationId xmlns:p14="http://schemas.microsoft.com/office/powerpoint/2010/main" xmlns="" val="6631033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821220"/>
            <a:ext cx="11214100" cy="4690515"/>
          </a:xfrm>
        </p:spPr>
        <p:txBody>
          <a:bodyPr/>
          <a:lstStyle/>
          <a:p>
            <a:r>
              <a:rPr lang="en-US" sz="2800" dirty="0"/>
              <a:t>What to Do If You Fall for a Phishing Attack</a:t>
            </a:r>
            <a:r>
              <a:rPr lang="en-US" sz="1600" dirty="0"/>
              <a:t/>
            </a:r>
            <a:br>
              <a:rPr lang="en-US" sz="1600" dirty="0"/>
            </a:br>
            <a:r>
              <a:rPr lang="en-US" sz="1600" dirty="0" smtClean="0"/>
              <a:t/>
            </a:r>
            <a:br>
              <a:rPr lang="en-US" sz="1600" dirty="0" smtClean="0"/>
            </a:br>
            <a:r>
              <a:rPr lang="en-US" sz="1600" dirty="0"/>
              <a:t/>
            </a:r>
            <a:br>
              <a:rPr lang="en-US" sz="1600" dirty="0"/>
            </a:br>
            <a:r>
              <a:rPr lang="en-US" sz="1600" b="0" dirty="0" smtClean="0"/>
              <a:t/>
            </a:r>
            <a:br>
              <a:rPr lang="en-US" sz="1600" b="0" dirty="0" smtClean="0"/>
            </a:br>
            <a:r>
              <a:rPr lang="en-US" sz="1600" b="0" dirty="0" smtClean="0"/>
              <a:t>If </a:t>
            </a:r>
            <a:r>
              <a:rPr lang="en-US" sz="1600" b="0" dirty="0"/>
              <a:t>you realize you've clicked on a phishing link or entered sensitive information on a fraudulent website, </a:t>
            </a:r>
            <a:r>
              <a:rPr lang="en-US" sz="1600" b="0" dirty="0" smtClean="0"/>
              <a:t>it's </a:t>
            </a:r>
            <a:r>
              <a:rPr lang="en-US" sz="1600" b="0" dirty="0"/>
              <a:t>important to act quickly</a:t>
            </a:r>
            <a:r>
              <a:rPr lang="en-US" sz="1600" b="0" dirty="0" smtClean="0"/>
              <a:t>:</a:t>
            </a:r>
            <a:br>
              <a:rPr lang="en-US" sz="1600" b="0" dirty="0" smtClean="0"/>
            </a:br>
            <a:r>
              <a:rPr lang="en-US" sz="1600" b="0" dirty="0"/>
              <a:t/>
            </a:r>
            <a:br>
              <a:rPr lang="en-US" sz="1600" b="0" dirty="0"/>
            </a:br>
            <a:r>
              <a:rPr lang="en-US" sz="1600" dirty="0"/>
              <a:t>Change Your Passwords</a:t>
            </a:r>
            <a:r>
              <a:rPr lang="en-US" sz="1600" b="0" dirty="0"/>
              <a:t>: Immediately change the password for any accounts that may have been compromised. Use strong, unique passwords for each account</a:t>
            </a:r>
            <a:r>
              <a:rPr lang="en-US" sz="1600" b="0" dirty="0" smtClean="0"/>
              <a:t>.</a:t>
            </a:r>
            <a:br>
              <a:rPr lang="en-US" sz="1600" b="0" dirty="0" smtClean="0"/>
            </a:br>
            <a:r>
              <a:rPr lang="en-US" sz="1600" b="0" dirty="0"/>
              <a:t/>
            </a:r>
            <a:br>
              <a:rPr lang="en-US" sz="1600" b="0" dirty="0"/>
            </a:br>
            <a:r>
              <a:rPr lang="en-US" sz="1600" dirty="0"/>
              <a:t>Notify Your Organization: </a:t>
            </a:r>
            <a:r>
              <a:rPr lang="en-US" sz="1600" b="0" dirty="0"/>
              <a:t>If you work for an organization, inform your IT or security team as soon as possible. They may need to take action to protect sensitive data</a:t>
            </a:r>
            <a:r>
              <a:rPr lang="en-US" sz="1600" b="0" dirty="0" smtClean="0"/>
              <a:t>.</a:t>
            </a:r>
            <a:br>
              <a:rPr lang="en-US" sz="1600" b="0" dirty="0" smtClean="0"/>
            </a:br>
            <a:r>
              <a:rPr lang="en-US" sz="1600" dirty="0"/>
              <a:t/>
            </a:r>
            <a:br>
              <a:rPr lang="en-US" sz="1600" dirty="0"/>
            </a:br>
            <a:r>
              <a:rPr lang="en-US" sz="1600" dirty="0"/>
              <a:t>Monitor Your Accounts</a:t>
            </a:r>
            <a:r>
              <a:rPr lang="en-US" sz="1600" b="0" dirty="0"/>
              <a:t>: Regularly monitor your bank accounts, credit cards, and other sensitive accounts for unusual activity. Consider using identity theft protection services</a:t>
            </a:r>
            <a:r>
              <a:rPr lang="en-US" sz="1600" b="0" dirty="0" smtClean="0"/>
              <a:t>.</a:t>
            </a:r>
            <a:br>
              <a:rPr lang="en-US" sz="1600" b="0" dirty="0" smtClean="0"/>
            </a:br>
            <a:r>
              <a:rPr lang="en-US" sz="1600" b="0" dirty="0"/>
              <a:t/>
            </a:r>
            <a:br>
              <a:rPr lang="en-US" sz="1600" b="0" dirty="0"/>
            </a:br>
            <a:r>
              <a:rPr lang="en-US" sz="1600" dirty="0"/>
              <a:t>Run Antivirus Software: </a:t>
            </a:r>
            <a:r>
              <a:rPr lang="en-US" sz="1600" b="0" dirty="0"/>
              <a:t>If you clicked on a suspicious link or downloaded an attachment, run antivirus software to check for malware or other threats on your device</a:t>
            </a:r>
            <a:r>
              <a:rPr lang="en-US" sz="1600" b="0" dirty="0" smtClean="0"/>
              <a:t>.</a:t>
            </a:r>
            <a:br>
              <a:rPr lang="en-US" sz="1600" b="0" dirty="0" smtClean="0"/>
            </a:br>
            <a:r>
              <a:rPr lang="en-US" sz="1600" dirty="0"/>
              <a:t/>
            </a:r>
            <a:br>
              <a:rPr lang="en-US" sz="1600" dirty="0"/>
            </a:br>
            <a:r>
              <a:rPr lang="en-US" sz="1600" dirty="0"/>
              <a:t>Contact the Institution</a:t>
            </a:r>
            <a:r>
              <a:rPr lang="en-US" sz="1600" b="0" dirty="0"/>
              <a:t>: If you provided sensitive information (such as credit card details or login credentials), contact the institution immediately to alert them of the breach and secure your account.</a:t>
            </a:r>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xmlns="" val="10654255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www.w3.org/XML/1998/namespace"/>
    <ds:schemaRef ds:uri="http://purl.org/dc/dcmitype/"/>
    <ds:schemaRef ds:uri="http://purl.org/dc/elements/1.1/"/>
    <ds:schemaRef ds:uri="71af3243-3dd4-4a8d-8c0d-dd76da1f02a5"/>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747</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Phising Attack Awareness</vt:lpstr>
      <vt:lpstr>Index</vt:lpstr>
      <vt:lpstr>What is Phishing?</vt:lpstr>
      <vt:lpstr>Why is Phishing Awareness Important?</vt:lpstr>
      <vt:lpstr>Common Types of Phishing Attacks</vt:lpstr>
      <vt:lpstr>Common Types of Phishing Attacks</vt:lpstr>
      <vt:lpstr>Slide 7</vt:lpstr>
      <vt:lpstr>Steps to Prevent Phishing Attacks </vt:lpstr>
      <vt:lpstr>What to Do If You Fall for a Phishing Attack    If you realize you've clicked on a phishing link or entered sensitive information on a fraudulent website, it's important to act quickly:  Change Your Passwords: Immediately change the password for any accounts that may have been compromised. Use strong, unique passwords for each account.  Notify Your Organization: If you work for an organization, inform your IT or security team as soon as possible. They may need to take action to protect sensitive data.  Monitor Your Accounts: Regularly monitor your bank accounts, credit cards, and other sensitive accounts for unusual activity. Consider using identity theft protection services.  Run Antivirus Software: If you clicked on a suspicious link or downloaded an attachment, run antivirus software to check for malware or other threats on your device.  Contact the Institution: If you provided sensitive information (such as credit card details or login credentials), contact the institution immediately to alert them of the breach and secure your account.</vt:lpstr>
      <vt:lpstr>Conclusion:   Phishing is one of the most widespread and damaging types of cybercrime. Phishing attack awareness is critical to safeguarding personal and organizational data. By understanding how phishing works, recognizing the signs of phishing attempts, and taking preventative measures, you can protect yourself and your organization from falling victim to these types of attacks. Regular training, vigilance, and the use of security tools are all essential for minimizing the risks posed by phishing attacks.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2024-12-12T09:53:27Z</dcterms:created>
  <dcterms:modified xsi:type="dcterms:W3CDTF">2024-12-16T07:16:07Z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