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handoutMasterIdLst>
    <p:handoutMasterId r:id="rId20"/>
  </p:handoutMasterIdLst>
  <p:sldIdLst>
    <p:sldId id="322" r:id="rId2"/>
    <p:sldId id="257" r:id="rId3"/>
    <p:sldId id="276" r:id="rId4"/>
    <p:sldId id="277" r:id="rId5"/>
    <p:sldId id="329" r:id="rId6"/>
    <p:sldId id="278" r:id="rId7"/>
    <p:sldId id="279" r:id="rId8"/>
    <p:sldId id="270" r:id="rId9"/>
    <p:sldId id="330" r:id="rId10"/>
    <p:sldId id="323" r:id="rId11"/>
    <p:sldId id="334" r:id="rId12"/>
    <p:sldId id="333" r:id="rId13"/>
    <p:sldId id="271" r:id="rId14"/>
    <p:sldId id="272" r:id="rId15"/>
    <p:sldId id="327" r:id="rId16"/>
    <p:sldId id="32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3249" autoAdjust="0"/>
  </p:normalViewPr>
  <p:slideViewPr>
    <p:cSldViewPr>
      <p:cViewPr varScale="1">
        <p:scale>
          <a:sx n="82" d="100"/>
          <a:sy n="82" d="100"/>
        </p:scale>
        <p:origin x="-691" y="-8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pPr/>
              <a:t>9/11/2022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pPr/>
              <a:t>‹#›</a:t>
            </a:fld>
            <a:endParaRPr lang="en-US" dirty="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pPr/>
              <a:t>9/11/2022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pPr/>
              <a:t>‹#›</a:t>
            </a:fld>
            <a:endParaRPr lang="en-US" dirty="0"/>
          </a:p>
        </p:txBody>
      </p:sp>
    </p:spTree>
    <p:extLst>
      <p:ext uri="{BB962C8B-B14F-4D97-AF65-F5344CB8AC3E}">
        <p14:creationId xmlns:p14="http://schemas.microsoft.com/office/powerpoint/2010/main" xmlns="" val="234508143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FC5F17-ACA2-4839-8751-CF9430E5033F}" type="datetime1">
              <a:rPr lang="en-IN" smtClean="0"/>
              <a:pPr/>
              <a:t>11-09-2022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270420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3A1BD-ABD3-4A4A-AF2C-E0B93AA04910}" type="datetime1">
              <a:rPr lang="en-IN" smtClean="0"/>
              <a:pPr/>
              <a:t>11-09-2022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217291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61D0E3-8BE3-41DA-AA06-607AFC30DC82}" type="datetime1">
              <a:rPr lang="en-IN" smtClean="0"/>
              <a:pPr/>
              <a:t>11-09-2022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130098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F:\Niranjan Work\A I S S M S\AISSMS PPT Profile Page\PPT Design 6\04.jpg04"/>
          <p:cNvPicPr>
            <a:picLocks noChangeAspect="1"/>
          </p:cNvPicPr>
          <p:nvPr/>
        </p:nvPicPr>
        <p:blipFill>
          <a:blip r:embed="rId2" cstate="print"/>
          <a:srcRect/>
          <a:stretch>
            <a:fillRect/>
          </a:stretch>
        </p:blipFill>
        <p:spPr>
          <a:xfrm>
            <a:off x="0" y="0"/>
            <a:ext cx="12186920" cy="6858635"/>
          </a:xfrm>
          <a:prstGeom prst="rect">
            <a:avLst/>
          </a:prstGeom>
        </p:spPr>
      </p:pic>
      <p:sp>
        <p:nvSpPr>
          <p:cNvPr id="2" name="Title 1"/>
          <p:cNvSpPr>
            <a:spLocks noGrp="1"/>
          </p:cNvSpPr>
          <p:nvPr>
            <p:ph type="title"/>
          </p:nvPr>
        </p:nvSpPr>
        <p:spPr>
          <a:xfrm>
            <a:off x="257287" y="510186"/>
            <a:ext cx="11350214" cy="856036"/>
          </a:xfrm>
        </p:spPr>
        <p:txBody>
          <a:bodyPr/>
          <a:lstStyle>
            <a:lvl1pPr>
              <a:defRPr b="1">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257287" y="1527586"/>
            <a:ext cx="11834308" cy="4781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32616" y="6481089"/>
            <a:ext cx="1012712" cy="365125"/>
          </a:xfrm>
        </p:spPr>
        <p:txBody>
          <a:bodyPr/>
          <a:lstStyle/>
          <a:p>
            <a:fld id="{12B7CA4F-DEC4-490C-9C84-44E562D36A60}" type="datetime1">
              <a:rPr lang="en-IN" smtClean="0"/>
              <a:pPr/>
              <a:t>11-09-2022</a:t>
            </a:fld>
            <a:endParaRPr lang="en-US" dirty="0"/>
          </a:p>
        </p:txBody>
      </p:sp>
      <p:sp>
        <p:nvSpPr>
          <p:cNvPr id="5" name="Footer Placeholder 4"/>
          <p:cNvSpPr>
            <a:spLocks noGrp="1"/>
          </p:cNvSpPr>
          <p:nvPr>
            <p:ph type="ftr" sz="quarter" idx="11"/>
          </p:nvPr>
        </p:nvSpPr>
        <p:spPr>
          <a:xfrm>
            <a:off x="743772" y="6401370"/>
            <a:ext cx="4114800" cy="365125"/>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1246821" y="6519134"/>
            <a:ext cx="721360" cy="265308"/>
          </a:xfrm>
        </p:spPr>
        <p:txBody>
          <a:bodyPr/>
          <a:lstStyle/>
          <a:p>
            <a:fld id="{6ABFD712-9A51-4586-91F9-28577CD1986E}" type="slidenum">
              <a:rPr lang="en-US" smtClean="0"/>
              <a:pPr/>
              <a:t>‹#›</a:t>
            </a:fld>
            <a:endParaRPr lang="en-US" dirty="0"/>
          </a:p>
        </p:txBody>
      </p:sp>
      <p:pic>
        <p:nvPicPr>
          <p:cNvPr id="8" name="Picture 7" descr="IOIT 2"/>
          <p:cNvPicPr/>
          <p:nvPr/>
        </p:nvPicPr>
        <p:blipFill>
          <a:blip r:embed="rId3" cstate="print">
            <a:extLst>
              <a:ext uri="{28A0092B-C50C-407E-A947-70E740481C1C}">
                <a14:useLocalDpi xmlns:a14="http://schemas.microsoft.com/office/drawing/2010/main" xmlns="" val="0"/>
              </a:ext>
            </a:extLst>
          </a:blip>
          <a:srcRect b="15068"/>
          <a:stretch>
            <a:fillRect/>
          </a:stretch>
        </p:blipFill>
        <p:spPr bwMode="auto">
          <a:xfrm>
            <a:off x="5125421" y="6401370"/>
            <a:ext cx="2098040" cy="387667"/>
          </a:xfrm>
          <a:prstGeom prst="rect">
            <a:avLst/>
          </a:prstGeom>
          <a:noFill/>
          <a:ln>
            <a:noFill/>
          </a:ln>
        </p:spPr>
      </p:pic>
    </p:spTree>
    <p:extLst>
      <p:ext uri="{BB962C8B-B14F-4D97-AF65-F5344CB8AC3E}">
        <p14:creationId xmlns:p14="http://schemas.microsoft.com/office/powerpoint/2010/main" xmlns="" val="73882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CB492-6A52-49BE-979C-1E01319D4975}" type="datetime1">
              <a:rPr lang="en-IN" smtClean="0"/>
              <a:pPr/>
              <a:t>11-09-2022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60087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990688-DA15-4C23-A508-67043B365EC2}" type="datetime1">
              <a:rPr lang="en-IN" smtClean="0"/>
              <a:pPr/>
              <a:t>11-09-2022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100040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51B3B-FBCC-47C3-8D65-9958E29989AB}" type="datetime1">
              <a:rPr lang="en-IN" smtClean="0"/>
              <a:pPr/>
              <a:t>11-09-2022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18164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F19E5-62F6-4E8A-A9CF-26495DFCD900}" type="datetime1">
              <a:rPr lang="en-IN" smtClean="0"/>
              <a:pPr/>
              <a:t>11-09-2022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204248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D53D2-DC58-42AC-8E60-08FF45919D73}" type="datetime1">
              <a:rPr lang="en-IN" smtClean="0"/>
              <a:pPr/>
              <a:t>11-09-2022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300154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302A43-831A-4184-998C-1A644F0DE403}" type="datetime1">
              <a:rPr lang="en-IN" smtClean="0"/>
              <a:pPr/>
              <a:t>11-09-2022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294270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CE2A6-9894-483C-ABD9-EAE83BCD91DF}" type="datetime1">
              <a:rPr lang="en-IN" smtClean="0"/>
              <a:pPr/>
              <a:t>11-09-2022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34488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6FA46-C9DE-4861-B8D3-3196F9C45DAB}" type="datetime1">
              <a:rPr lang="en-IN" smtClean="0"/>
              <a:pPr/>
              <a:t>11-09-2022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pPr/>
              <a:t>‹#›</a:t>
            </a:fld>
            <a:endParaRPr lang="en-US" dirty="0"/>
          </a:p>
        </p:txBody>
      </p:sp>
    </p:spTree>
    <p:extLst>
      <p:ext uri="{BB962C8B-B14F-4D97-AF65-F5344CB8AC3E}">
        <p14:creationId xmlns:p14="http://schemas.microsoft.com/office/powerpoint/2010/main" xmlns="" val="225433050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1.jpg01"/>
          <p:cNvPicPr>
            <a:picLocks noChangeAspect="1"/>
          </p:cNvPicPr>
          <p:nvPr/>
        </p:nvPicPr>
        <p:blipFill>
          <a:blip r:embed="rId2" cstate="print"/>
          <a:srcRect/>
          <a:stretch>
            <a:fillRect/>
          </a:stretch>
        </p:blipFill>
        <p:spPr>
          <a:xfrm>
            <a:off x="-2733" y="0"/>
            <a:ext cx="12189460" cy="7713726"/>
          </a:xfrm>
          <a:prstGeom prst="rect">
            <a:avLst/>
          </a:prstGeom>
        </p:spPr>
      </p:pic>
      <p:sp>
        <p:nvSpPr>
          <p:cNvPr id="2" name="Title 1"/>
          <p:cNvSpPr>
            <a:spLocks noGrp="1"/>
          </p:cNvSpPr>
          <p:nvPr>
            <p:ph type="ctrTitle"/>
          </p:nvPr>
        </p:nvSpPr>
        <p:spPr>
          <a:xfrm>
            <a:off x="1670311" y="2294878"/>
            <a:ext cx="8851378" cy="2091865"/>
          </a:xfrm>
        </p:spPr>
        <p:txBody>
          <a:bodyPr>
            <a:normAutofit/>
          </a:bodyPr>
          <a:lstStyle/>
          <a:p>
            <a:r>
              <a:rPr lang="en-US" sz="4000" b="1" dirty="0">
                <a:latin typeface="Times New Roman" pitchFamily="18" charset="0"/>
                <a:cs typeface="Times New Roman" pitchFamily="18" charset="0"/>
              </a:rPr>
              <a:t>Sentiment Analysis using </a:t>
            </a:r>
            <a:r>
              <a:rPr lang="en-US" sz="4000" b="1" dirty="0" smtClean="0">
                <a:latin typeface="Times New Roman" pitchFamily="18" charset="0"/>
                <a:cs typeface="Times New Roman" pitchFamily="18" charset="0"/>
              </a:rPr>
              <a:t>random </a:t>
            </a:r>
            <a:r>
              <a:rPr lang="en-US" sz="4000" b="1" dirty="0" smtClean="0">
                <a:latin typeface="Times New Roman" pitchFamily="18" charset="0"/>
                <a:cs typeface="Times New Roman" pitchFamily="18" charset="0"/>
              </a:rPr>
              <a:t>forest</a:t>
            </a:r>
            <a:r>
              <a:rPr lang="en-US" sz="4000" b="1" dirty="0" smtClean="0">
                <a:latin typeface="Times New Roman" pitchFamily="18" charset="0"/>
                <a:cs typeface="Times New Roman" pitchFamily="18" charset="0"/>
              </a:rPr>
              <a:t> Machine </a:t>
            </a:r>
            <a:r>
              <a:rPr lang="en-US" sz="4000" b="1" dirty="0">
                <a:latin typeface="Times New Roman" pitchFamily="18" charset="0"/>
                <a:cs typeface="Times New Roman" pitchFamily="18" charset="0"/>
              </a:rPr>
              <a:t>Learning </a:t>
            </a:r>
            <a:r>
              <a:rPr lang="en-US" sz="4000" b="1" dirty="0" smtClean="0">
                <a:latin typeface="Times New Roman" pitchFamily="18" charset="0"/>
                <a:cs typeface="Times New Roman" pitchFamily="18" charset="0"/>
              </a:rPr>
              <a:t>Algorithm</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IOIT 2"/>
          <p:cNvPicPr/>
          <p:nvPr/>
        </p:nvPicPr>
        <p:blipFill>
          <a:blip r:embed="rId3" cstate="print">
            <a:extLst>
              <a:ext uri="{28A0092B-C50C-407E-A947-70E740481C1C}">
                <a14:useLocalDpi xmlns:a14="http://schemas.microsoft.com/office/drawing/2010/main" xmlns="" val="0"/>
              </a:ext>
            </a:extLst>
          </a:blip>
          <a:srcRect b="15068"/>
          <a:stretch>
            <a:fillRect/>
          </a:stretch>
        </p:blipFill>
        <p:spPr bwMode="auto">
          <a:xfrm>
            <a:off x="3540268" y="1286179"/>
            <a:ext cx="5103458" cy="1008699"/>
          </a:xfrm>
          <a:prstGeom prst="rect">
            <a:avLst/>
          </a:prstGeom>
          <a:noFill/>
          <a:ln>
            <a:noFill/>
          </a:ln>
        </p:spPr>
      </p:pic>
      <p:sp>
        <p:nvSpPr>
          <p:cNvPr id="6" name="Title 1"/>
          <p:cNvSpPr txBox="1"/>
          <p:nvPr/>
        </p:nvSpPr>
        <p:spPr>
          <a:xfrm>
            <a:off x="1662307" y="4766137"/>
            <a:ext cx="8859381" cy="209186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dirty="0">
                <a:solidFill>
                  <a:schemeClr val="bg1"/>
                </a:solidFill>
                <a:latin typeface="Times New Roman" panose="02020603050405020304" pitchFamily="18" charset="0"/>
                <a:cs typeface="Times New Roman" panose="02020603050405020304" pitchFamily="18" charset="0"/>
                <a:sym typeface="+mn-ea"/>
              </a:rPr>
              <a:t>              </a:t>
            </a: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endParaRPr lang="en-GB" sz="2000" b="1" dirty="0">
              <a:solidFill>
                <a:schemeClr val="bg1"/>
              </a:solidFill>
              <a:latin typeface="Times New Roman" panose="02020603050405020304" pitchFamily="18" charset="0"/>
              <a:cs typeface="Times New Roman" panose="02020603050405020304" pitchFamily="18" charset="0"/>
              <a:sym typeface="+mn-ea"/>
            </a:endParaRPr>
          </a:p>
          <a:p>
            <a:r>
              <a:rPr lang="en-GB" sz="2000" b="1" dirty="0">
                <a:solidFill>
                  <a:schemeClr val="bg1"/>
                </a:solidFill>
                <a:latin typeface="Times New Roman" panose="02020603050405020304" pitchFamily="18" charset="0"/>
                <a:cs typeface="Times New Roman" panose="02020603050405020304" pitchFamily="18" charset="0"/>
                <a:sym typeface="+mn-ea"/>
              </a:rPr>
              <a:t>                              </a:t>
            </a:r>
          </a:p>
          <a:p>
            <a:r>
              <a:rPr lang="en-GB" sz="2000" b="1" dirty="0">
                <a:solidFill>
                  <a:schemeClr val="bg1"/>
                </a:solidFill>
                <a:latin typeface="Times New Roman" panose="02020603050405020304" pitchFamily="18" charset="0"/>
                <a:cs typeface="Times New Roman" panose="02020603050405020304" pitchFamily="18" charset="0"/>
                <a:sym typeface="+mn-ea"/>
              </a:rPr>
              <a:t>Group Members </a:t>
            </a:r>
            <a:r>
              <a:rPr lang="en-US" sz="2000" b="1" dirty="0">
                <a:solidFill>
                  <a:schemeClr val="bg1"/>
                </a:solidFill>
                <a:latin typeface="Times New Roman" panose="02020603050405020304" pitchFamily="18" charset="0"/>
                <a:cs typeface="Times New Roman" panose="02020603050405020304" pitchFamily="18" charset="0"/>
                <a:sym typeface="+mn-ea"/>
              </a:rPr>
              <a:t>:</a:t>
            </a:r>
            <a:r>
              <a:rPr lang="en-GB" sz="2000" b="1" dirty="0">
                <a:solidFill>
                  <a:schemeClr val="bg1"/>
                </a:solidFill>
                <a:latin typeface="Times New Roman" panose="02020603050405020304" pitchFamily="18" charset="0"/>
                <a:cs typeface="Times New Roman" panose="02020603050405020304" pitchFamily="18" charset="0"/>
                <a:sym typeface="+mn-ea"/>
              </a:rPr>
              <a:t> 01  Aishwarya Ahergawli</a:t>
            </a:r>
          </a:p>
          <a:p>
            <a:r>
              <a:rPr lang="en-GB" sz="2000" b="1" dirty="0">
                <a:solidFill>
                  <a:schemeClr val="bg1"/>
                </a:solidFill>
                <a:latin typeface="Times New Roman" panose="02020603050405020304" pitchFamily="18" charset="0"/>
                <a:cs typeface="Times New Roman" panose="02020603050405020304" pitchFamily="18" charset="0"/>
                <a:sym typeface="+mn-ea"/>
              </a:rPr>
              <a:t>                 77  Ishwari Tale</a:t>
            </a:r>
          </a:p>
          <a:p>
            <a:r>
              <a:rPr lang="en-GB" sz="2000" b="1" dirty="0">
                <a:solidFill>
                  <a:schemeClr val="bg1"/>
                </a:solidFill>
                <a:latin typeface="Times New Roman" panose="02020603050405020304" pitchFamily="18" charset="0"/>
                <a:cs typeface="Times New Roman" panose="02020603050405020304" pitchFamily="18" charset="0"/>
                <a:sym typeface="+mn-ea"/>
              </a:rPr>
              <a:t>                       27  Abhijeet Girase</a:t>
            </a:r>
          </a:p>
          <a:p>
            <a:r>
              <a:rPr lang="en-GB" sz="2000" b="1" dirty="0">
                <a:solidFill>
                  <a:schemeClr val="bg1"/>
                </a:solidFill>
                <a:latin typeface="Times New Roman" panose="02020603050405020304" pitchFamily="18" charset="0"/>
                <a:cs typeface="Times New Roman" panose="02020603050405020304" pitchFamily="18" charset="0"/>
                <a:sym typeface="+mn-ea"/>
              </a:rPr>
              <a:t>                             44  Ayushi Khanbarad</a:t>
            </a:r>
          </a:p>
          <a:p>
            <a:r>
              <a:rPr lang="en-GB" sz="2000" b="1" dirty="0">
                <a:solidFill>
                  <a:schemeClr val="bg1"/>
                </a:solidFill>
                <a:latin typeface="Times New Roman" panose="02020603050405020304" pitchFamily="18" charset="0"/>
                <a:cs typeface="Times New Roman" panose="02020603050405020304" pitchFamily="18" charset="0"/>
                <a:sym typeface="+mn-ea"/>
              </a:rPr>
              <a:t>                                          </a:t>
            </a:r>
          </a:p>
          <a:p>
            <a:r>
              <a:rPr lang="en-GB" sz="2000" b="1" dirty="0">
                <a:solidFill>
                  <a:schemeClr val="bg1"/>
                </a:solidFill>
                <a:latin typeface="Times New Roman" panose="02020603050405020304" pitchFamily="18" charset="0"/>
                <a:cs typeface="Times New Roman" panose="02020603050405020304" pitchFamily="18" charset="0"/>
                <a:sym typeface="+mn-ea"/>
              </a:rPr>
              <a:t>				</a:t>
            </a:r>
            <a:endParaRPr lang="en-US" sz="2000" b="1" dirty="0">
              <a:solidFill>
                <a:schemeClr val="bg1"/>
              </a:solidFill>
              <a:latin typeface="Times New Roman" panose="02020603050405020304" pitchFamily="18" charset="0"/>
              <a:cs typeface="Times New Roman" panose="02020603050405020304" pitchFamily="18" charset="0"/>
              <a:sym typeface="+mn-ea"/>
            </a:endParaRPr>
          </a:p>
          <a:p>
            <a:r>
              <a:rPr lang="en-GB" sz="2000" b="1" dirty="0">
                <a:solidFill>
                  <a:schemeClr val="bg1"/>
                </a:solidFill>
                <a:latin typeface="Times New Roman" panose="02020603050405020304" pitchFamily="18" charset="0"/>
                <a:cs typeface="Times New Roman" panose="02020603050405020304" pitchFamily="18" charset="0"/>
                <a:sym typeface="+mn-ea"/>
              </a:rPr>
              <a:t>                                   </a:t>
            </a:r>
            <a:r>
              <a:rPr lang="en-US" sz="2000" b="1" dirty="0">
                <a:solidFill>
                  <a:schemeClr val="bg1"/>
                </a:solidFill>
                <a:latin typeface="Times New Roman" panose="02020603050405020304" pitchFamily="18" charset="0"/>
                <a:cs typeface="Times New Roman" panose="02020603050405020304" pitchFamily="18" charset="0"/>
                <a:sym typeface="+mn-ea"/>
              </a:rPr>
              <a:t>Guided By</a:t>
            </a:r>
            <a:r>
              <a:rPr lang="en-GB" sz="2000" b="1" dirty="0">
                <a:solidFill>
                  <a:schemeClr val="bg1"/>
                </a:solidFill>
                <a:latin typeface="Times New Roman" panose="02020603050405020304" pitchFamily="18" charset="0"/>
                <a:cs typeface="Times New Roman" panose="02020603050405020304" pitchFamily="18" charset="0"/>
                <a:sym typeface="+mn-ea"/>
              </a:rPr>
              <a:t>  </a:t>
            </a:r>
            <a:r>
              <a:rPr lang="en-US" sz="2000" b="1" dirty="0">
                <a:solidFill>
                  <a:schemeClr val="bg1"/>
                </a:solidFill>
                <a:latin typeface="Times New Roman" panose="02020603050405020304" pitchFamily="18" charset="0"/>
                <a:cs typeface="Times New Roman" panose="02020603050405020304" pitchFamily="18" charset="0"/>
                <a:sym typeface="+mn-ea"/>
              </a:rPr>
              <a:t>: Prof. </a:t>
            </a:r>
            <a:r>
              <a:rPr lang="en-GB" sz="2000" b="1" dirty="0">
                <a:solidFill>
                  <a:schemeClr val="bg1"/>
                </a:solidFill>
                <a:latin typeface="Times New Roman" panose="02020603050405020304" pitchFamily="18" charset="0"/>
                <a:cs typeface="Times New Roman" panose="02020603050405020304" pitchFamily="18" charset="0"/>
                <a:sym typeface="+mn-ea"/>
              </a:rPr>
              <a:t>R. Y. Totare</a:t>
            </a:r>
            <a:endParaRPr lang="en-US" sz="2000" b="1" dirty="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2000" advTm="14410"/>
    </mc:Choice>
    <mc:Fallback>
      <p:transition spd="slow" advTm="144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CF6BE4-056A-E867-4974-E61D0C6D74FC}"/>
              </a:ext>
            </a:extLst>
          </p:cNvPr>
          <p:cNvSpPr>
            <a:spLocks noGrp="1"/>
          </p:cNvSpPr>
          <p:nvPr>
            <p:ph type="dt" sz="half" idx="10"/>
          </p:nvPr>
        </p:nvSpPr>
        <p:spPr/>
        <p:txBody>
          <a:bodyPr/>
          <a:lstStyle/>
          <a:p>
            <a:fld id="{12B7CA4F-DEC4-490C-9C84-44E562D36A60}" type="datetime1">
              <a:rPr lang="en-IN" smtClean="0"/>
              <a:pPr/>
              <a:t>11-09-2022</a:t>
            </a:fld>
            <a:endParaRPr lang="en-US" dirty="0"/>
          </a:p>
        </p:txBody>
      </p:sp>
      <p:sp>
        <p:nvSpPr>
          <p:cNvPr id="5" name="Slide Number Placeholder 4">
            <a:extLst>
              <a:ext uri="{FF2B5EF4-FFF2-40B4-BE49-F238E27FC236}">
                <a16:creationId xmlns:a16="http://schemas.microsoft.com/office/drawing/2014/main" xmlns="" id="{A50FDDC4-C326-9131-D5C2-34B7AF1382ED}"/>
              </a:ext>
            </a:extLst>
          </p:cNvPr>
          <p:cNvSpPr>
            <a:spLocks noGrp="1"/>
          </p:cNvSpPr>
          <p:nvPr>
            <p:ph type="sldNum" sz="quarter" idx="12"/>
          </p:nvPr>
        </p:nvSpPr>
        <p:spPr/>
        <p:txBody>
          <a:bodyPr/>
          <a:lstStyle/>
          <a:p>
            <a:fld id="{6ABFD712-9A51-4586-91F9-28577CD1986E}" type="slidenum">
              <a:rPr lang="en-US" smtClean="0"/>
              <a:pPr/>
              <a:t>10</a:t>
            </a:fld>
            <a:endParaRPr lang="en-US" dirty="0"/>
          </a:p>
        </p:txBody>
      </p:sp>
      <p:sp>
        <p:nvSpPr>
          <p:cNvPr id="6" name="Subtitle 2">
            <a:extLst>
              <a:ext uri="{FF2B5EF4-FFF2-40B4-BE49-F238E27FC236}">
                <a16:creationId xmlns:a16="http://schemas.microsoft.com/office/drawing/2014/main" xmlns="" id="{079E11E7-39BB-AF93-C2E6-77C744A74351}"/>
              </a:ext>
            </a:extLst>
          </p:cNvPr>
          <p:cNvSpPr txBox="1">
            <a:spLocks/>
          </p:cNvSpPr>
          <p:nvPr/>
        </p:nvSpPr>
        <p:spPr>
          <a:xfrm>
            <a:off x="623392" y="1916832"/>
            <a:ext cx="10439400" cy="3888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pPr>
            <a:r>
              <a:rPr lang="en-US" dirty="0"/>
              <a:t>The ability to detect and track a user‘s state of mind has the potential to allow a computing system to offer relevant information when a user needs help not just when the user requests help.</a:t>
            </a:r>
            <a:endParaRPr lang="en-IN" dirty="0"/>
          </a:p>
          <a:p>
            <a:pPr marL="342900" indent="-342900" algn="just">
              <a:lnSpc>
                <a:spcPct val="150000"/>
              </a:lnSpc>
            </a:pPr>
            <a:r>
              <a:rPr lang="en-US" dirty="0"/>
              <a:t>Find sentiment polarities expressed in Twitter messages.</a:t>
            </a:r>
            <a:endParaRPr lang="en-IN" dirty="0"/>
          </a:p>
          <a:p>
            <a:pPr marL="342900" indent="-342900" algn="just">
              <a:lnSpc>
                <a:spcPct val="150000"/>
              </a:lnSpc>
            </a:pPr>
            <a:r>
              <a:rPr lang="en-US" dirty="0"/>
              <a:t>Find sentiments i.e. positive, negative and neutral.</a:t>
            </a:r>
            <a:endParaRPr lang="en-IN" dirty="0"/>
          </a:p>
          <a:p>
            <a:pPr>
              <a:lnSpc>
                <a:spcPct val="150000"/>
              </a:lnSpc>
            </a:pPr>
            <a:endParaRPr lang="en-IN" dirty="0"/>
          </a:p>
        </p:txBody>
      </p:sp>
      <p:sp>
        <p:nvSpPr>
          <p:cNvPr id="7" name="Title 1">
            <a:extLst>
              <a:ext uri="{FF2B5EF4-FFF2-40B4-BE49-F238E27FC236}">
                <a16:creationId xmlns:a16="http://schemas.microsoft.com/office/drawing/2014/main" xmlns="" id="{624D921F-A584-D6E9-193A-4AD8901FA4C7}"/>
              </a:ext>
            </a:extLst>
          </p:cNvPr>
          <p:cNvSpPr txBox="1">
            <a:spLocks/>
          </p:cNvSpPr>
          <p:nvPr/>
        </p:nvSpPr>
        <p:spPr>
          <a:xfrm>
            <a:off x="623392" y="908720"/>
            <a:ext cx="8229600" cy="869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r>
              <a:rPr lang="en-US" sz="3200" dirty="0">
                <a:latin typeface="Times New Roman" pitchFamily="18" charset="0"/>
                <a:cs typeface="Times New Roman" pitchFamily="18" charset="0"/>
              </a:rPr>
              <a:t>Scope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6089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87" y="632246"/>
            <a:ext cx="11350214" cy="856036"/>
          </a:xfrm>
        </p:spPr>
        <p:txBody>
          <a:bodyPr>
            <a:normAutofit fontScale="90000"/>
          </a:bodyPr>
          <a:lstStyle/>
          <a:p>
            <a:r>
              <a:rPr lang="en-GB" sz="4400" dirty="0">
                <a:solidFill>
                  <a:schemeClr val="tx1"/>
                </a:solidFill>
                <a:latin typeface="Times New Roman" panose="02020603050405020304" pitchFamily="18" charset="0"/>
                <a:cs typeface="Times New Roman" panose="02020603050405020304" pitchFamily="18" charset="0"/>
              </a:rPr>
              <a:t>Hardware And Software</a:t>
            </a:r>
            <a:r>
              <a:rPr lang="en-GB" dirty="0">
                <a:solidFill>
                  <a:schemeClr val="tx1"/>
                </a:solidFill>
                <a:latin typeface="Times New Roman" panose="02020603050405020304" pitchFamily="18" charset="0"/>
                <a:cs typeface="Times New Roman" panose="02020603050405020304" pitchFamily="18" charset="0"/>
              </a:rPr>
              <a:t> </a:t>
            </a:r>
            <a:r>
              <a:rPr lang="en-GB" sz="4400" dirty="0">
                <a:solidFill>
                  <a:schemeClr val="tx1"/>
                </a:solidFill>
                <a:latin typeface="Times New Roman" panose="02020603050405020304" pitchFamily="18" charset="0"/>
                <a:cs typeface="Times New Roman" panose="02020603050405020304" pitchFamily="18" charset="0"/>
              </a:rPr>
              <a:t>Requirements</a:t>
            </a:r>
            <a:r>
              <a:rPr lang="en-US" sz="4400" dirty="0">
                <a:solidFill>
                  <a:schemeClr val="tx1"/>
                </a:solidFill>
                <a:latin typeface="Times New Roman" panose="02020603050405020304" pitchFamily="18" charset="0"/>
                <a:cs typeface="Times New Roman" panose="02020603050405020304" pitchFamily="18" charset="0"/>
              </a:rPr>
              <a:t/>
            </a:r>
            <a:br>
              <a:rPr lang="en-US" sz="4400"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11</a:t>
            </a:fld>
            <a:endParaRPr lang="en-US" dirty="0"/>
          </a:p>
        </p:txBody>
      </p:sp>
      <p:sp>
        <p:nvSpPr>
          <p:cNvPr id="5" name="TextBox 4">
            <a:extLst>
              <a:ext uri="{FF2B5EF4-FFF2-40B4-BE49-F238E27FC236}">
                <a16:creationId xmlns:a16="http://schemas.microsoft.com/office/drawing/2014/main" xmlns="" id="{760C107F-2BA0-6B7A-72F7-4186B7A78742}"/>
              </a:ext>
            </a:extLst>
          </p:cNvPr>
          <p:cNvSpPr txBox="1"/>
          <p:nvPr/>
        </p:nvSpPr>
        <p:spPr>
          <a:xfrm>
            <a:off x="767408" y="1556792"/>
            <a:ext cx="6097712" cy="3214021"/>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rPr>
              <a:t>Hardware Requirements: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2400"/>
              </a:spcBef>
              <a:spcAft>
                <a:spcPts val="300"/>
              </a:spcAft>
              <a:buFont typeface="+mj-lt"/>
              <a:buAutoNum type="arabicPeriod"/>
            </a:pPr>
            <a:r>
              <a:rPr lang="en-US" sz="2400" b="0" kern="1600" dirty="0">
                <a:effectLst/>
                <a:latin typeface="Times New Roman" panose="02020603050405020304" pitchFamily="18" charset="0"/>
              </a:rPr>
              <a:t>Processor       		- Intel i3/i5/i7</a:t>
            </a:r>
            <a:endParaRPr lang="en-IN" sz="2400" b="1" kern="1600" dirty="0">
              <a:effectLst/>
              <a:latin typeface="Arial" panose="020B0604020202020204" pitchFamily="34" charset="0"/>
            </a:endParaRPr>
          </a:p>
          <a:p>
            <a:pPr marL="342900" lvl="0" indent="-342900">
              <a:lnSpc>
                <a:spcPct val="150000"/>
              </a:lnSpc>
              <a:spcAft>
                <a:spcPts val="1000"/>
              </a:spcAft>
              <a:buFont typeface="+mj-lt"/>
              <a:buAutoNum type="arabicPeriod"/>
            </a:pPr>
            <a:r>
              <a:rPr lang="en-US" sz="2400" dirty="0">
                <a:effectLst/>
                <a:latin typeface="Times New Roman" panose="02020603050405020304" pitchFamily="18" charset="0"/>
                <a:ea typeface="Times New Roman" panose="02020603050405020304" pitchFamily="18" charset="0"/>
              </a:rPr>
              <a:t>Speed                              	- 3.1 GHz</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mj-lt"/>
              <a:buAutoNum type="arabicPeriod"/>
            </a:pPr>
            <a:r>
              <a:rPr lang="en-US" sz="2400" dirty="0">
                <a:effectLst/>
                <a:latin typeface="Times New Roman" panose="02020603050405020304" pitchFamily="18" charset="0"/>
                <a:ea typeface="Times New Roman" panose="02020603050405020304" pitchFamily="18" charset="0"/>
              </a:rPr>
              <a:t>RAM 			- 4 GB(min)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mj-lt"/>
              <a:buAutoNum type="arabicPeriod"/>
            </a:pPr>
            <a:r>
              <a:rPr lang="en-US" sz="2400" dirty="0">
                <a:effectLst/>
                <a:latin typeface="Times New Roman" panose="02020603050405020304" pitchFamily="18" charset="0"/>
                <a:ea typeface="Times New Roman" panose="02020603050405020304" pitchFamily="18" charset="0"/>
              </a:rPr>
              <a:t>Hard Disk                        	- 40 GB</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43891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93" y="836712"/>
            <a:ext cx="11350214" cy="856036"/>
          </a:xfrm>
        </p:spPr>
        <p:txBody>
          <a:bodyPr>
            <a:normAutofit fontScale="90000"/>
          </a:bodyPr>
          <a:lstStyle/>
          <a:p>
            <a:r>
              <a:rPr lang="en-GB" sz="4400" dirty="0">
                <a:solidFill>
                  <a:schemeClr val="tx1"/>
                </a:solidFill>
                <a:latin typeface="Times New Roman" panose="02020603050405020304" pitchFamily="18" charset="0"/>
                <a:cs typeface="Times New Roman" panose="02020603050405020304" pitchFamily="18" charset="0"/>
              </a:rPr>
              <a:t>Hardware And Software</a:t>
            </a:r>
            <a:r>
              <a:rPr lang="en-GB" dirty="0">
                <a:solidFill>
                  <a:schemeClr val="tx1"/>
                </a:solidFill>
                <a:latin typeface="Times New Roman" panose="02020603050405020304" pitchFamily="18" charset="0"/>
                <a:cs typeface="Times New Roman" panose="02020603050405020304" pitchFamily="18" charset="0"/>
              </a:rPr>
              <a:t> </a:t>
            </a:r>
            <a:r>
              <a:rPr lang="en-GB" sz="4400" dirty="0">
                <a:solidFill>
                  <a:schemeClr val="tx1"/>
                </a:solidFill>
                <a:latin typeface="Times New Roman" panose="02020603050405020304" pitchFamily="18" charset="0"/>
                <a:cs typeface="Times New Roman" panose="02020603050405020304" pitchFamily="18" charset="0"/>
              </a:rPr>
              <a:t>Requirements</a:t>
            </a:r>
            <a:r>
              <a:rPr lang="en-US" sz="4400" dirty="0">
                <a:solidFill>
                  <a:schemeClr val="tx1"/>
                </a:solidFill>
                <a:latin typeface="Times New Roman" panose="02020603050405020304" pitchFamily="18" charset="0"/>
                <a:cs typeface="Times New Roman" panose="02020603050405020304" pitchFamily="18" charset="0"/>
              </a:rPr>
              <a:t/>
            </a:r>
            <a:br>
              <a:rPr lang="en-US" sz="4400"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12</a:t>
            </a:fld>
            <a:endParaRPr lang="en-US" dirty="0"/>
          </a:p>
        </p:txBody>
      </p:sp>
      <p:sp>
        <p:nvSpPr>
          <p:cNvPr id="8" name="TextBox 7">
            <a:extLst>
              <a:ext uri="{FF2B5EF4-FFF2-40B4-BE49-F238E27FC236}">
                <a16:creationId xmlns:a16="http://schemas.microsoft.com/office/drawing/2014/main" xmlns="" id="{5431C58B-2144-D303-6C95-A43F2D49D400}"/>
              </a:ext>
            </a:extLst>
          </p:cNvPr>
          <p:cNvSpPr txBox="1"/>
          <p:nvPr/>
        </p:nvSpPr>
        <p:spPr>
          <a:xfrm>
            <a:off x="623392" y="1628800"/>
            <a:ext cx="7734584" cy="3842399"/>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rPr>
              <a:t>Software Requirements:</a:t>
            </a: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mj-lt"/>
              <a:buAutoNum type="arabicPeriod"/>
            </a:pPr>
            <a:r>
              <a:rPr lang="en-US" sz="2400" dirty="0">
                <a:effectLst/>
                <a:latin typeface="Times New Roman" panose="02020603050405020304" pitchFamily="18" charset="0"/>
                <a:ea typeface="Times New Roman" panose="02020603050405020304" pitchFamily="18" charset="0"/>
              </a:rPr>
              <a:t>Operating System            	- Windows 7/8	</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mj-lt"/>
              <a:buAutoNum type="arabicPeriod"/>
            </a:pPr>
            <a:r>
              <a:rPr lang="en-US" sz="2400" dirty="0">
                <a:effectLst/>
                <a:latin typeface="Times New Roman" panose="02020603050405020304" pitchFamily="18" charset="0"/>
                <a:ea typeface="Times New Roman" panose="02020603050405020304" pitchFamily="18" charset="0"/>
              </a:rPr>
              <a:t>Language                        	- Java</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mj-lt"/>
              <a:buAutoNum type="arabicPeriod"/>
            </a:pPr>
            <a:r>
              <a:rPr lang="en-US" sz="2400" dirty="0">
                <a:effectLst/>
                <a:latin typeface="Times New Roman" panose="02020603050405020304" pitchFamily="18" charset="0"/>
                <a:ea typeface="Times New Roman" panose="02020603050405020304" pitchFamily="18" charset="0"/>
              </a:rPr>
              <a:t>Server side Script          	- Java Server Pages.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mj-lt"/>
              <a:buAutoNum type="arabicPeriod"/>
            </a:pPr>
            <a:r>
              <a:rPr lang="en-US" sz="2400" dirty="0">
                <a:effectLst/>
                <a:latin typeface="Times New Roman" panose="02020603050405020304" pitchFamily="18" charset="0"/>
                <a:ea typeface="Times New Roman" panose="02020603050405020304" pitchFamily="18" charset="0"/>
              </a:rPr>
              <a:t>Database                         	- My SQL 5.0</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mj-lt"/>
              <a:buAutoNum type="arabicPeriod"/>
            </a:pPr>
            <a:r>
              <a:rPr lang="en-US" sz="2400" dirty="0">
                <a:effectLst/>
                <a:latin typeface="Times New Roman" panose="02020603050405020304" pitchFamily="18" charset="0"/>
                <a:ea typeface="Times New Roman" panose="02020603050405020304" pitchFamily="18" charset="0"/>
              </a:rPr>
              <a:t>IDE				- Eclipse Oxygen</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8028"/>
          </a:xfrm>
        </p:spPr>
        <p:txBody>
          <a:bodyPr>
            <a:noAutofit/>
          </a:bodyPr>
          <a:lstStyle/>
          <a:p>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System Architecture</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b="1" dirty="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xmlns="" id="{AEB79CB1-FF65-802D-90DC-1098F44CC00F}"/>
              </a:ext>
            </a:extLst>
          </p:cNvPr>
          <p:cNvSpPr>
            <a:spLocks noGrp="1"/>
          </p:cNvSpPr>
          <p:nvPr>
            <p:ph type="dt" sz="half" idx="10"/>
          </p:nvPr>
        </p:nvSpPr>
        <p:spPr/>
        <p:txBody>
          <a:bodyPr/>
          <a:lstStyle/>
          <a:p>
            <a:fld id="{63CD445C-B488-47AD-AA99-C3D7D1971E76}" type="datetime1">
              <a:rPr lang="en-IN" smtClean="0"/>
              <a:pPr/>
              <a:t>11-09-2022</a:t>
            </a:fld>
            <a:endParaRPr lang="en-US" dirty="0"/>
          </a:p>
        </p:txBody>
      </p:sp>
      <p:sp>
        <p:nvSpPr>
          <p:cNvPr id="4" name="Slide Number Placeholder 3">
            <a:extLst>
              <a:ext uri="{FF2B5EF4-FFF2-40B4-BE49-F238E27FC236}">
                <a16:creationId xmlns:a16="http://schemas.microsoft.com/office/drawing/2014/main" xmlns="" id="{A5FC6C05-A18C-3624-D059-C2EDE4719725}"/>
              </a:ext>
            </a:extLst>
          </p:cNvPr>
          <p:cNvSpPr>
            <a:spLocks noGrp="1"/>
          </p:cNvSpPr>
          <p:nvPr>
            <p:ph type="sldNum" sz="quarter" idx="12"/>
          </p:nvPr>
        </p:nvSpPr>
        <p:spPr/>
        <p:txBody>
          <a:bodyPr/>
          <a:lstStyle/>
          <a:p>
            <a:fld id="{6ABFD712-9A51-4586-91F9-28577CD1986E}" type="slidenum">
              <a:rPr lang="en-US" smtClean="0"/>
              <a:pPr/>
              <a:t>13</a:t>
            </a:fld>
            <a:endParaRPr lang="en-US" dirty="0"/>
          </a:p>
        </p:txBody>
      </p:sp>
      <p:pic>
        <p:nvPicPr>
          <p:cNvPr id="124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9496" y="1676400"/>
            <a:ext cx="8737029"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5424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764704"/>
            <a:ext cx="10515600" cy="668028"/>
          </a:xfrm>
        </p:spPr>
        <p:txBody>
          <a:bodyPr>
            <a:noAutofit/>
          </a:bodyPr>
          <a:lstStyle/>
          <a:p>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Data Flow Diagram</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xmlns="" id="{6B5ACE12-CD34-7F79-D6B0-EA2D1E9C1B1A}"/>
              </a:ext>
            </a:extLst>
          </p:cNvPr>
          <p:cNvSpPr>
            <a:spLocks noGrp="1"/>
          </p:cNvSpPr>
          <p:nvPr>
            <p:ph type="dt" sz="half" idx="10"/>
          </p:nvPr>
        </p:nvSpPr>
        <p:spPr/>
        <p:txBody>
          <a:bodyPr/>
          <a:lstStyle/>
          <a:p>
            <a:fld id="{4B3C5AC0-7FC0-4854-AFAE-83AC6A1F9B42}" type="datetime1">
              <a:rPr lang="en-IN" smtClean="0"/>
              <a:pPr/>
              <a:t>11-09-2022</a:t>
            </a:fld>
            <a:endParaRPr lang="en-US" dirty="0"/>
          </a:p>
        </p:txBody>
      </p:sp>
      <p:sp>
        <p:nvSpPr>
          <p:cNvPr id="4" name="Slide Number Placeholder 3">
            <a:extLst>
              <a:ext uri="{FF2B5EF4-FFF2-40B4-BE49-F238E27FC236}">
                <a16:creationId xmlns:a16="http://schemas.microsoft.com/office/drawing/2014/main" xmlns="" id="{19C86368-9DC7-90CC-46DC-574FD268377A}"/>
              </a:ext>
            </a:extLst>
          </p:cNvPr>
          <p:cNvSpPr>
            <a:spLocks noGrp="1"/>
          </p:cNvSpPr>
          <p:nvPr>
            <p:ph type="sldNum" sz="quarter" idx="12"/>
          </p:nvPr>
        </p:nvSpPr>
        <p:spPr/>
        <p:txBody>
          <a:bodyPr/>
          <a:lstStyle/>
          <a:p>
            <a:fld id="{6ABFD712-9A51-4586-91F9-28577CD1986E}" type="slidenum">
              <a:rPr lang="en-US" smtClean="0"/>
              <a:pPr/>
              <a:t>14</a:t>
            </a:fld>
            <a:endParaRPr lang="en-US"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2063552" y="1772816"/>
            <a:ext cx="7056784" cy="3863623"/>
          </a:xfrm>
          <a:prstGeom prst="rect">
            <a:avLst/>
          </a:prstGeom>
          <a:noFill/>
        </p:spPr>
      </p:pic>
    </p:spTree>
    <p:extLst>
      <p:ext uri="{BB962C8B-B14F-4D97-AF65-F5344CB8AC3E}">
        <p14:creationId xmlns:p14="http://schemas.microsoft.com/office/powerpoint/2010/main" xmlns="" val="202006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15</a:t>
            </a:fld>
            <a:endParaRPr lang="en-US" dirty="0"/>
          </a:p>
        </p:txBody>
      </p:sp>
      <p:sp>
        <p:nvSpPr>
          <p:cNvPr id="8" name="Subtitle 2">
            <a:extLst>
              <a:ext uri="{FF2B5EF4-FFF2-40B4-BE49-F238E27FC236}">
                <a16:creationId xmlns:a16="http://schemas.microsoft.com/office/drawing/2014/main" xmlns="" id="{2FE2843F-7797-BC91-5090-9634842629A6}"/>
              </a:ext>
            </a:extLst>
          </p:cNvPr>
          <p:cNvSpPr txBox="1">
            <a:spLocks/>
          </p:cNvSpPr>
          <p:nvPr/>
        </p:nvSpPr>
        <p:spPr>
          <a:xfrm>
            <a:off x="395449" y="1471172"/>
            <a:ext cx="11539264" cy="5297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en-US" sz="2400" dirty="0"/>
              <a:t>Polarity of mining sentiments expressed in Twitter messages is a significant and challenging task. </a:t>
            </a:r>
          </a:p>
          <a:p>
            <a:pPr marL="342900" indent="-342900" algn="just"/>
            <a:r>
              <a:rPr lang="en-US" sz="2400" dirty="0"/>
              <a:t>Most existing Twitter sentiment analysis solutions consider only the textual information of Twitter messages and cannot achieve satisfactory performance due to the unique characteristics of Twitter messages. </a:t>
            </a:r>
          </a:p>
          <a:p>
            <a:pPr marL="342900" indent="-342900" algn="just"/>
            <a:r>
              <a:rPr lang="en-US" sz="2400" dirty="0"/>
              <a:t>Although recent studies have shown that patterns of feeling diffusion are closely related to the polarities of Twitter messages, existing approaches are essentially based only on textual information from Twitter messages, but ignore the dissemination of information about feelings. </a:t>
            </a:r>
          </a:p>
          <a:p>
            <a:pPr marL="342900" indent="-342900" algn="just"/>
            <a:r>
              <a:rPr lang="en-US" sz="2400" dirty="0"/>
              <a:t>Inspired by the recent work on the fusion of knowledge of multiple domains, take a first step towards combining textual information and spreading feelings to get a better performance of Twitter's sentiment analysis.</a:t>
            </a:r>
          </a:p>
          <a:p>
            <a:pPr>
              <a:lnSpc>
                <a:spcPct val="150000"/>
              </a:lnSpc>
            </a:pP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16</a:t>
            </a:fld>
            <a:endParaRPr lang="en-US" dirty="0"/>
          </a:p>
        </p:txBody>
      </p:sp>
      <p:sp>
        <p:nvSpPr>
          <p:cNvPr id="5" name="Subtitle 2">
            <a:extLst>
              <a:ext uri="{FF2B5EF4-FFF2-40B4-BE49-F238E27FC236}">
                <a16:creationId xmlns:a16="http://schemas.microsoft.com/office/drawing/2014/main" xmlns="" id="{9F555C9D-C3B4-5087-66D1-368ABC77C4DB}"/>
              </a:ext>
            </a:extLst>
          </p:cNvPr>
          <p:cNvSpPr txBox="1">
            <a:spLocks/>
          </p:cNvSpPr>
          <p:nvPr/>
        </p:nvSpPr>
        <p:spPr>
          <a:xfrm>
            <a:off x="479376" y="1243601"/>
            <a:ext cx="10511408" cy="5418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just">
              <a:buFont typeface="+mj-lt"/>
              <a:buAutoNum type="arabicPeriod"/>
            </a:pPr>
            <a:r>
              <a:rPr lang="en-US" sz="2400" dirty="0"/>
              <a:t>Short Text Sentiment Analysis Based on Multi-Channel CNN With Multi-Head Attention Mechanism - Yue Feng And Yan Cheng – IEEE Volume 9 2021.</a:t>
            </a:r>
            <a:endParaRPr lang="en-IN" sz="2400" dirty="0"/>
          </a:p>
          <a:p>
            <a:pPr marL="457200" lvl="0" indent="-457200" algn="just">
              <a:buFont typeface="+mj-lt"/>
              <a:buAutoNum type="arabicPeriod"/>
            </a:pPr>
            <a:r>
              <a:rPr lang="en-US" sz="2400" dirty="0"/>
              <a:t>Sentiment Analysis of Customers’ Reviews Using a Hybrid Evolutionary SVM-Based Approach in an Imbalanced Data Distribution </a:t>
            </a:r>
            <a:r>
              <a:rPr lang="en-AU" sz="2400" dirty="0"/>
              <a:t>- </a:t>
            </a:r>
            <a:r>
              <a:rPr lang="en-US" sz="2400" dirty="0"/>
              <a:t>Ruba Obiedat, Raneem Qaddoura, Ala’ M. Al-Zoubi, Laila Al-Qaisi, Osama Harfoushi, Mo’ath Alrefal, And Hossam Faris. – IEEE Volume 10, 2022</a:t>
            </a:r>
            <a:endParaRPr lang="en-IN" sz="2400" dirty="0"/>
          </a:p>
          <a:p>
            <a:pPr marL="457200" lvl="0" indent="-457200" algn="just">
              <a:buFont typeface="+mj-lt"/>
              <a:buAutoNum type="arabicPeriod"/>
            </a:pPr>
            <a:r>
              <a:rPr lang="en-US" sz="2400" dirty="0"/>
              <a:t>RoBERTa-LSTM: A Hybrid Model for Sentiment Analysis With Transformer and         Recurrent Neural Network - Kian Long Tan, Chin Poo Lee , Kalaiarasi Sonai Muthu Anbananthen , And Kian Ming Lim – IEEE Volume 10, 2022</a:t>
            </a:r>
            <a:endParaRPr lang="en-IN" sz="2400" dirty="0"/>
          </a:p>
          <a:p>
            <a:pPr marL="457200" lvl="0" indent="-457200" algn="just">
              <a:buFont typeface="+mj-lt"/>
              <a:buAutoNum type="arabicPeriod"/>
            </a:pPr>
            <a:r>
              <a:rPr lang="en-US" sz="2400" dirty="0"/>
              <a:t>A Study of the Application of Weight Distributing Method Combining Sentiment Dictionary and TF-IDF for Text Sentiment Analysis - Hao Liu , Xi Chen , And Xiaoxiao Liu – IEEE Volume 10, 2022</a:t>
            </a:r>
            <a:endParaRPr lang="en-IN" sz="2400" dirty="0"/>
          </a:p>
          <a:p>
            <a:pPr marL="457200" indent="-457200" algn="just">
              <a:buFont typeface="+mj-lt"/>
              <a:buAutoNum type="arabicPeriod"/>
            </a:pPr>
            <a:r>
              <a:rPr lang="en-US" sz="2400" dirty="0"/>
              <a:t>A survey on concept-level sentiment analysis techniques of textual data</a:t>
            </a:r>
            <a:r>
              <a:rPr lang="en-US" sz="1800" dirty="0"/>
              <a:t> - </a:t>
            </a:r>
            <a:r>
              <a:rPr lang="en-US" sz="2400" dirty="0"/>
              <a:t>S Zad, M Heidari, JH Jones -  2021 - ieeexplore.ieee.org</a:t>
            </a:r>
            <a:endParaRPr lang="en-IN" sz="2400" dirty="0"/>
          </a:p>
          <a:p>
            <a:pPr marL="457200" lvl="0" indent="-457200" algn="just">
              <a:buFont typeface="+mj-lt"/>
              <a:buAutoNum type="arabicPeriod"/>
            </a:pP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6.jpg06"/>
          <p:cNvPicPr>
            <a:picLocks noChangeAspect="1"/>
          </p:cNvPicPr>
          <p:nvPr/>
        </p:nvPicPr>
        <p:blipFill>
          <a:blip r:embed="rId2" cstate="print"/>
          <a:srcRect/>
          <a:stretch>
            <a:fillRect/>
          </a:stretch>
        </p:blipFill>
        <p:spPr>
          <a:xfrm>
            <a:off x="1270" y="-317"/>
            <a:ext cx="12189460" cy="6859270"/>
          </a:xfrm>
          <a:prstGeom prst="rect">
            <a:avLst/>
          </a:prstGeom>
        </p:spPr>
      </p:pic>
      <p:sp>
        <p:nvSpPr>
          <p:cNvPr id="2" name="Title 1"/>
          <p:cNvSpPr>
            <a:spLocks noGrp="1"/>
          </p:cNvSpPr>
          <p:nvPr>
            <p:ph type="ctrTitle"/>
          </p:nvPr>
        </p:nvSpPr>
        <p:spPr>
          <a:xfrm>
            <a:off x="1713547" y="2690339"/>
            <a:ext cx="8764905" cy="1100455"/>
          </a:xfrm>
        </p:spPr>
        <p:txBody>
          <a:bodyPr>
            <a:normAutofit/>
          </a:bodyPr>
          <a:lstStyle/>
          <a:p>
            <a:r>
              <a:rPr lang="en-US" sz="4800" b="1" dirty="0">
                <a:solidFill>
                  <a:srgbClr val="002060"/>
                </a:solidFill>
                <a:latin typeface="Times New Roman" panose="02020603050405020304" pitchFamily="18" charset="0"/>
                <a:cs typeface="Times New Roman" panose="02020603050405020304" pitchFamily="18" charset="0"/>
                <a:sym typeface="+mn-ea"/>
              </a:rPr>
              <a:t>Thank You</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Tm="4800"/>
    </mc:Choice>
    <mc:Fallback>
      <p:transition spd="slow" advTm="48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34" y="652528"/>
            <a:ext cx="11350214" cy="856036"/>
          </a:xfrm>
        </p:spPr>
        <p:txBody>
          <a:bodyPr/>
          <a:lstStyle/>
          <a:p>
            <a:r>
              <a:rPr lang="en-US" dirty="0"/>
              <a:t>Outline</a:t>
            </a:r>
          </a:p>
        </p:txBody>
      </p:sp>
      <p:sp>
        <p:nvSpPr>
          <p:cNvPr id="3" name="Content Placeholder 2"/>
          <p:cNvSpPr>
            <a:spLocks noGrp="1"/>
          </p:cNvSpPr>
          <p:nvPr>
            <p:ph idx="1"/>
          </p:nvPr>
        </p:nvSpPr>
        <p:spPr/>
        <p:txBody>
          <a:bodyPr>
            <a:normAutofit/>
          </a:bodyPr>
          <a:lstStyle/>
          <a:p>
            <a:pPr lvl="1"/>
            <a:r>
              <a:rPr lang="en-US" dirty="0"/>
              <a:t>Introduction </a:t>
            </a:r>
          </a:p>
          <a:p>
            <a:pPr lvl="1"/>
            <a:r>
              <a:rPr lang="en-US" dirty="0"/>
              <a:t>Motivation</a:t>
            </a:r>
          </a:p>
          <a:p>
            <a:pPr lvl="1"/>
            <a:r>
              <a:rPr lang="en-US" dirty="0"/>
              <a:t>Literature Survey </a:t>
            </a:r>
          </a:p>
          <a:p>
            <a:pPr lvl="1"/>
            <a:r>
              <a:rPr lang="en-US" dirty="0"/>
              <a:t>problem statement </a:t>
            </a:r>
          </a:p>
          <a:p>
            <a:pPr lvl="1"/>
            <a:r>
              <a:rPr lang="en-US" dirty="0"/>
              <a:t>Objectives </a:t>
            </a:r>
          </a:p>
          <a:p>
            <a:pPr lvl="1"/>
            <a:r>
              <a:rPr lang="en-US" dirty="0"/>
              <a:t>Scope</a:t>
            </a:r>
          </a:p>
          <a:p>
            <a:pPr lvl="1"/>
            <a:r>
              <a:rPr lang="en-US" dirty="0"/>
              <a:t>Hardware And Software Requirements</a:t>
            </a:r>
          </a:p>
          <a:p>
            <a:pPr lvl="1"/>
            <a:r>
              <a:rPr lang="en-US" dirty="0"/>
              <a:t>System Architecture</a:t>
            </a:r>
          </a:p>
          <a:p>
            <a:pPr lvl="1"/>
            <a:r>
              <a:rPr lang="en-US" dirty="0"/>
              <a:t>Data Flow Diagram</a:t>
            </a:r>
          </a:p>
          <a:p>
            <a:pPr lvl="1"/>
            <a:r>
              <a:rPr lang="en-US" dirty="0"/>
              <a:t>Conclusion</a:t>
            </a:r>
          </a:p>
          <a:p>
            <a:pPr lvl="1"/>
            <a:r>
              <a:rPr lang="en-US" dirty="0"/>
              <a:t>References </a:t>
            </a:r>
          </a:p>
          <a:p>
            <a:pPr lvl="1"/>
            <a:endParaRPr lang="en-US" dirty="0"/>
          </a:p>
          <a:p>
            <a:endParaRPr lang="en-US" dirty="0"/>
          </a:p>
        </p:txBody>
      </p:sp>
      <p:sp>
        <p:nvSpPr>
          <p:cNvPr id="4" name="Date Placeholder 3"/>
          <p:cNvSpPr>
            <a:spLocks noGrp="1"/>
          </p:cNvSpPr>
          <p:nvPr>
            <p:ph type="dt" sz="half" idx="10"/>
          </p:nvPr>
        </p:nvSpPr>
        <p:spPr/>
        <p:txBody>
          <a:bodyPr/>
          <a:lstStyle/>
          <a:p>
            <a:fld id="{04898DC4-850C-455C-981A-302D53D1FE08}" type="datetime1">
              <a:rPr lang="en-IN" smtClean="0"/>
              <a:pPr/>
              <a:t>11-09-2022</a:t>
            </a:fld>
            <a:endParaRPr lang="en-US" dirty="0"/>
          </a:p>
        </p:txBody>
      </p:sp>
      <p:sp>
        <p:nvSpPr>
          <p:cNvPr id="5" name="Slide Number Placeholder 4"/>
          <p:cNvSpPr>
            <a:spLocks noGrp="1"/>
          </p:cNvSpPr>
          <p:nvPr>
            <p:ph type="sldNum" sz="quarter" idx="12"/>
          </p:nvPr>
        </p:nvSpPr>
        <p:spPr/>
        <p:txBody>
          <a:bodyPr/>
          <a:lstStyle/>
          <a:p>
            <a:fld id="{6ABFD712-9A51-4586-91F9-28577CD1986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12192000" cy="1143000"/>
          </a:xfrm>
        </p:spPr>
        <p:txBody>
          <a:bodyPr>
            <a:normAutofit/>
          </a:bodyPr>
          <a:lstStyle/>
          <a:p>
            <a:pPr algn="ctr"/>
            <a:r>
              <a:rPr lang="en-US" b="1" dirty="0">
                <a:effectLst/>
                <a:latin typeface="Times New Roman" pitchFamily="18" charset="0"/>
                <a:cs typeface="Times New Roman" pitchFamily="18" charset="0"/>
              </a:rPr>
              <a:t>Abstract</a:t>
            </a:r>
            <a:endParaRPr lang="en-IN" b="1"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812800" y="1371600"/>
            <a:ext cx="10520107" cy="4800600"/>
          </a:xfrm>
        </p:spPr>
        <p:txBody>
          <a:bodyPr>
            <a:normAutofit fontScale="92500" lnSpcReduction="10000"/>
          </a:bodyPr>
          <a:lstStyle/>
          <a:p>
            <a:pPr algn="just">
              <a:lnSpc>
                <a:spcPct val="150000"/>
              </a:lnSpc>
            </a:pPr>
            <a:r>
              <a:rPr lang="en-US" sz="2400" dirty="0"/>
              <a:t>Social Media sites like twitter have billions of people share their opinions day by day as tweets. </a:t>
            </a:r>
          </a:p>
          <a:p>
            <a:pPr algn="just">
              <a:lnSpc>
                <a:spcPct val="150000"/>
              </a:lnSpc>
            </a:pPr>
            <a:r>
              <a:rPr lang="en-US" sz="2400" dirty="0"/>
              <a:t>As tweet is characteristic short and basic way of human emotions. So in this paper we focused on sentiment analysis of Twitter data. </a:t>
            </a:r>
          </a:p>
          <a:p>
            <a:pPr algn="just">
              <a:lnSpc>
                <a:spcPct val="150000"/>
              </a:lnSpc>
            </a:pPr>
            <a:r>
              <a:rPr lang="en-US" sz="2400" dirty="0"/>
              <a:t>Most of Twitter's existing sentiment analysis solutions basically consider only the textual information of Twitter messages and strives to work well in the face of short and ambiguous Twitter messages. </a:t>
            </a:r>
          </a:p>
          <a:p>
            <a:pPr algn="just">
              <a:lnSpc>
                <a:spcPct val="150000"/>
              </a:lnSpc>
            </a:pPr>
            <a:r>
              <a:rPr lang="en-US" sz="2400" dirty="0"/>
              <a:t>Recent studies show that patterns of spreading feelings on Twitter have close relationships with the polarities of Twitter messages. </a:t>
            </a:r>
          </a:p>
        </p:txBody>
      </p:sp>
      <p:sp>
        <p:nvSpPr>
          <p:cNvPr id="4" name="Date Placeholder 3">
            <a:extLst>
              <a:ext uri="{FF2B5EF4-FFF2-40B4-BE49-F238E27FC236}">
                <a16:creationId xmlns:a16="http://schemas.microsoft.com/office/drawing/2014/main" xmlns="" id="{F138A0C7-A0C7-4F35-E8B6-3B98771C290A}"/>
              </a:ext>
            </a:extLst>
          </p:cNvPr>
          <p:cNvSpPr>
            <a:spLocks noGrp="1"/>
          </p:cNvSpPr>
          <p:nvPr>
            <p:ph type="dt" sz="half" idx="10"/>
          </p:nvPr>
        </p:nvSpPr>
        <p:spPr/>
        <p:txBody>
          <a:bodyPr/>
          <a:lstStyle/>
          <a:p>
            <a:fld id="{EBBB92E7-3996-4014-8F26-D573515C0AAF}" type="datetime1">
              <a:rPr lang="en-IN" smtClean="0"/>
              <a:pPr/>
              <a:t>11-09-2022</a:t>
            </a:fld>
            <a:endParaRPr lang="en-US" dirty="0"/>
          </a:p>
        </p:txBody>
      </p:sp>
      <p:sp>
        <p:nvSpPr>
          <p:cNvPr id="12" name="Slide Number Placeholder 11"/>
          <p:cNvSpPr>
            <a:spLocks noGrp="1"/>
          </p:cNvSpPr>
          <p:nvPr>
            <p:ph type="sldNum" sz="quarter" idx="12"/>
          </p:nvPr>
        </p:nvSpPr>
        <p:spPr>
          <a:xfrm>
            <a:off x="11484864" y="6305550"/>
            <a:ext cx="609600" cy="476250"/>
          </a:xfrm>
          <a:prstGeom prst="rect">
            <a:avLst/>
          </a:prstGeom>
        </p:spPr>
        <p:txBody>
          <a:bodyPr/>
          <a:lstStyle/>
          <a:p>
            <a:fld id="{FF2EFE4F-58CB-4893-B2F3-395899A60218}" type="slidenum">
              <a:rPr lang="en-IN" smtClean="0"/>
              <a:pPr/>
              <a:t>3</a:t>
            </a:fld>
            <a:endParaRPr lang="en-IN" dirty="0"/>
          </a:p>
        </p:txBody>
      </p:sp>
      <p:sp>
        <p:nvSpPr>
          <p:cNvPr id="5" name="Title 1"/>
          <p:cNvSpPr txBox="1">
            <a:spLocks/>
          </p:cNvSpPr>
          <p:nvPr/>
        </p:nvSpPr>
        <p:spPr>
          <a:xfrm>
            <a:off x="2133600" y="6172200"/>
            <a:ext cx="8737600" cy="838200"/>
          </a:xfrm>
          <a:prstGeom prst="rect">
            <a:avLst/>
          </a:prstGeom>
        </p:spPr>
        <p:txBody>
          <a:bodyPr anchor="ctr">
            <a:normAutofit fontScale="97500"/>
          </a:bodyPr>
          <a:lstStyle/>
          <a:p>
            <a:pPr lvl="0" algn="ctr">
              <a:spcBef>
                <a:spcPct val="0"/>
              </a:spcBef>
              <a:defRPr/>
            </a:pP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10940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3583"/>
            <a:ext cx="12192000" cy="1143000"/>
          </a:xfrm>
        </p:spPr>
        <p:txBody>
          <a:bodyPr>
            <a:normAutofit/>
          </a:bodyPr>
          <a:lstStyle/>
          <a:p>
            <a:pPr algn="ctr"/>
            <a:r>
              <a:rPr lang="en-US" dirty="0"/>
              <a:t>Abstract</a:t>
            </a:r>
            <a:r>
              <a:rPr lang="en-US" b="1" dirty="0"/>
              <a:t> con..</a:t>
            </a:r>
          </a:p>
        </p:txBody>
      </p:sp>
      <p:sp>
        <p:nvSpPr>
          <p:cNvPr id="3" name="Content Placeholder 2"/>
          <p:cNvSpPr>
            <a:spLocks noGrp="1"/>
          </p:cNvSpPr>
          <p:nvPr>
            <p:ph idx="1"/>
          </p:nvPr>
        </p:nvSpPr>
        <p:spPr>
          <a:xfrm>
            <a:off x="609600" y="1600200"/>
            <a:ext cx="10464800" cy="4873752"/>
          </a:xfrm>
        </p:spPr>
        <p:txBody>
          <a:bodyPr>
            <a:normAutofit fontScale="92500" lnSpcReduction="20000"/>
          </a:bodyPr>
          <a:lstStyle/>
          <a:p>
            <a:pPr algn="just">
              <a:lnSpc>
                <a:spcPct val="150000"/>
              </a:lnSpc>
            </a:pPr>
            <a:r>
              <a:rPr lang="en-US" sz="2400" dirty="0"/>
              <a:t>In this paper we focus on how to combine the textual information of Twitter messages and sentiment dissemination models to get a better performance of sentiment analysis in Twitter data. </a:t>
            </a:r>
          </a:p>
          <a:p>
            <a:pPr algn="just">
              <a:lnSpc>
                <a:spcPct val="150000"/>
              </a:lnSpc>
            </a:pPr>
            <a:r>
              <a:rPr lang="en-US" sz="2400" dirty="0"/>
              <a:t>To this end, proposed system first analyzes the diffusion of feelings by studying a phenomenon called inversion of feelings and find some interesting properties of the reversal of feelings. </a:t>
            </a:r>
          </a:p>
          <a:p>
            <a:pPr algn="just">
              <a:lnSpc>
                <a:spcPct val="150000"/>
              </a:lnSpc>
            </a:pPr>
            <a:r>
              <a:rPr lang="en-US" sz="2400" dirty="0"/>
              <a:t>Therefore we consider the interrelations between the textual information of Twitter messages and the patterns of diffusion of feelings, and we propose an iterative algorithm called Convolution neural network (CNN) to predict the sentiment in Twitter messages. </a:t>
            </a:r>
            <a:endParaRPr lang="en-US" sz="2800" dirty="0"/>
          </a:p>
        </p:txBody>
      </p:sp>
      <p:sp>
        <p:nvSpPr>
          <p:cNvPr id="4" name="Date Placeholder 3">
            <a:extLst>
              <a:ext uri="{FF2B5EF4-FFF2-40B4-BE49-F238E27FC236}">
                <a16:creationId xmlns:a16="http://schemas.microsoft.com/office/drawing/2014/main" xmlns="" id="{1B9C2A46-EAA4-CC67-4188-19833641150F}"/>
              </a:ext>
            </a:extLst>
          </p:cNvPr>
          <p:cNvSpPr>
            <a:spLocks noGrp="1"/>
          </p:cNvSpPr>
          <p:nvPr>
            <p:ph type="dt" sz="half" idx="10"/>
          </p:nvPr>
        </p:nvSpPr>
        <p:spPr/>
        <p:txBody>
          <a:bodyPr/>
          <a:lstStyle/>
          <a:p>
            <a:fld id="{27E8788A-D7B2-4E82-B9B0-1F13EE41E456}" type="datetime1">
              <a:rPr lang="en-IN" smtClean="0"/>
              <a:pPr/>
              <a:t>11-09-2022</a:t>
            </a:fld>
            <a:endParaRPr lang="en-US" dirty="0"/>
          </a:p>
        </p:txBody>
      </p:sp>
      <p:sp>
        <p:nvSpPr>
          <p:cNvPr id="9" name="Slide Number Placeholder 8"/>
          <p:cNvSpPr>
            <a:spLocks noGrp="1"/>
          </p:cNvSpPr>
          <p:nvPr>
            <p:ph type="sldNum" sz="quarter" idx="12"/>
          </p:nvPr>
        </p:nvSpPr>
        <p:spPr>
          <a:xfrm>
            <a:off x="11484864" y="6305550"/>
            <a:ext cx="609600" cy="476250"/>
          </a:xfrm>
          <a:prstGeom prst="rect">
            <a:avLst/>
          </a:prstGeom>
        </p:spPr>
        <p:txBody>
          <a:bodyPr/>
          <a:lstStyle/>
          <a:p>
            <a:fld id="{FF2EFE4F-58CB-4893-B2F3-395899A60218}" type="slidenum">
              <a:rPr lang="en-IN" smtClean="0"/>
              <a:pPr/>
              <a:t>4</a:t>
            </a:fld>
            <a:endParaRPr lang="en-IN" dirty="0"/>
          </a:p>
        </p:txBody>
      </p:sp>
      <p:sp>
        <p:nvSpPr>
          <p:cNvPr id="5" name="Title 1"/>
          <p:cNvSpPr txBox="1">
            <a:spLocks/>
          </p:cNvSpPr>
          <p:nvPr/>
        </p:nvSpPr>
        <p:spPr>
          <a:xfrm>
            <a:off x="2235200" y="6096000"/>
            <a:ext cx="8737600" cy="914400"/>
          </a:xfrm>
          <a:prstGeom prst="rect">
            <a:avLst/>
          </a:prstGeom>
        </p:spPr>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IN" sz="1400" b="1"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363080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2D73499-370F-403E-9657-0D731DA46604}"/>
              </a:ext>
            </a:extLst>
          </p:cNvPr>
          <p:cNvSpPr>
            <a:spLocks noGrp="1"/>
          </p:cNvSpPr>
          <p:nvPr>
            <p:ph type="dt" sz="half" idx="10"/>
          </p:nvPr>
        </p:nvSpPr>
        <p:spPr/>
        <p:txBody>
          <a:bodyPr/>
          <a:lstStyle/>
          <a:p>
            <a:fld id="{653238EA-809E-4042-A910-FA55ABFB6B95}" type="datetime1">
              <a:rPr lang="en-IN" smtClean="0"/>
              <a:pPr/>
              <a:t>11-09-2022</a:t>
            </a:fld>
            <a:endParaRPr lang="en-US" dirty="0"/>
          </a:p>
        </p:txBody>
      </p:sp>
      <p:sp>
        <p:nvSpPr>
          <p:cNvPr id="5" name="Slide Number Placeholder 4">
            <a:extLst>
              <a:ext uri="{FF2B5EF4-FFF2-40B4-BE49-F238E27FC236}">
                <a16:creationId xmlns:a16="http://schemas.microsoft.com/office/drawing/2014/main" xmlns="" id="{A2C36FFD-D2F9-1C12-908B-65AC1E1CAFC9}"/>
              </a:ext>
            </a:extLst>
          </p:cNvPr>
          <p:cNvSpPr>
            <a:spLocks noGrp="1"/>
          </p:cNvSpPr>
          <p:nvPr>
            <p:ph type="sldNum" sz="quarter" idx="12"/>
          </p:nvPr>
        </p:nvSpPr>
        <p:spPr/>
        <p:txBody>
          <a:bodyPr/>
          <a:lstStyle/>
          <a:p>
            <a:fld id="{6ABFD712-9A51-4586-91F9-28577CD1986E}" type="slidenum">
              <a:rPr lang="en-US" smtClean="0"/>
              <a:pPr/>
              <a:t>5</a:t>
            </a:fld>
            <a:endParaRPr lang="en-US" dirty="0"/>
          </a:p>
        </p:txBody>
      </p:sp>
      <p:sp>
        <p:nvSpPr>
          <p:cNvPr id="8" name="Title 1">
            <a:extLst>
              <a:ext uri="{FF2B5EF4-FFF2-40B4-BE49-F238E27FC236}">
                <a16:creationId xmlns:a16="http://schemas.microsoft.com/office/drawing/2014/main" xmlns="" id="{5827635F-CBAD-69AD-ACE5-660DA5A8D01F}"/>
              </a:ext>
            </a:extLst>
          </p:cNvPr>
          <p:cNvSpPr txBox="1">
            <a:spLocks/>
          </p:cNvSpPr>
          <p:nvPr/>
        </p:nvSpPr>
        <p:spPr>
          <a:xfrm>
            <a:off x="479376" y="535620"/>
            <a:ext cx="8229600" cy="869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r>
              <a:rPr lang="en-IN" sz="3200" dirty="0">
                <a:latin typeface="Times New Roman" pitchFamily="18" charset="0"/>
                <a:cs typeface="Times New Roman" pitchFamily="18" charset="0"/>
              </a:rPr>
              <a:t>Motivation</a:t>
            </a:r>
          </a:p>
        </p:txBody>
      </p:sp>
      <p:sp>
        <p:nvSpPr>
          <p:cNvPr id="11" name="Subtitle 2">
            <a:extLst>
              <a:ext uri="{FF2B5EF4-FFF2-40B4-BE49-F238E27FC236}">
                <a16:creationId xmlns:a16="http://schemas.microsoft.com/office/drawing/2014/main" xmlns="" id="{91D1BCB3-D563-37F5-FA94-CB36EEF556C0}"/>
              </a:ext>
            </a:extLst>
          </p:cNvPr>
          <p:cNvSpPr txBox="1">
            <a:spLocks/>
          </p:cNvSpPr>
          <p:nvPr/>
        </p:nvSpPr>
        <p:spPr>
          <a:xfrm>
            <a:off x="533400" y="1371600"/>
            <a:ext cx="10820400" cy="42176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pPr>
            <a:r>
              <a:rPr lang="en-US" sz="2400" dirty="0"/>
              <a:t>Text sentiment analysis is the process of analyzing, processing, summarizing and judging the sentiment tendency of subjective texts with sentimental colors.</a:t>
            </a:r>
          </a:p>
          <a:p>
            <a:pPr marL="342900" indent="-342900" algn="just">
              <a:lnSpc>
                <a:spcPct val="150000"/>
              </a:lnSpc>
            </a:pPr>
            <a:r>
              <a:rPr lang="en-US" sz="2400" dirty="0"/>
              <a:t>It aims at mining the sentiment polarity in text information and has become a hot issue in the field of natural language processing (NLP) </a:t>
            </a:r>
            <a:r>
              <a:rPr lang="en-IN" sz="2400" dirty="0"/>
              <a:t>in recent years.</a:t>
            </a:r>
            <a:endParaRPr lang="en-US" sz="1600" dirty="0"/>
          </a:p>
        </p:txBody>
      </p:sp>
    </p:spTree>
    <p:extLst>
      <p:ext uri="{BB962C8B-B14F-4D97-AF65-F5344CB8AC3E}">
        <p14:creationId xmlns:p14="http://schemas.microsoft.com/office/powerpoint/2010/main" xmlns="" val="282220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563342"/>
            <a:ext cx="10191821" cy="535531"/>
          </a:xfrm>
          <a:prstGeom prst="rect">
            <a:avLst/>
          </a:prstGeom>
        </p:spPr>
        <p:txBody>
          <a:bodyPr wrap="square">
            <a:spAutoFit/>
          </a:bodyPr>
          <a:lstStyle/>
          <a:p>
            <a:pPr marL="0" marR="0" lvl="0" indent="0" defTabSz="914400" fontAlgn="auto">
              <a:lnSpc>
                <a:spcPct val="90000"/>
              </a:lnSpc>
              <a:spcBef>
                <a:spcPct val="0"/>
              </a:spcBef>
              <a:spcAft>
                <a:spcPts val="0"/>
              </a:spcAft>
              <a:buClrTx/>
              <a:buSzTx/>
              <a:tabLst/>
              <a:defRPr/>
            </a:pPr>
            <a:r>
              <a:rPr lang="en-US" sz="3200" b="1" dirty="0">
                <a:latin typeface="Times New Roman" pitchFamily="18" charset="0"/>
                <a:ea typeface="+mj-ea"/>
                <a:cs typeface="Times New Roman" pitchFamily="18" charset="0"/>
              </a:rPr>
              <a:t>Literature Review</a:t>
            </a:r>
            <a:endParaRPr lang="en-IN" sz="3200" b="1" dirty="0">
              <a:latin typeface="Times New Roman" pitchFamily="18" charset="0"/>
              <a:ea typeface="+mj-ea"/>
              <a:cs typeface="Times New Roman" pitchFamily="18" charset="0"/>
            </a:endParaRPr>
          </a:p>
        </p:txBody>
      </p:sp>
      <p:sp>
        <p:nvSpPr>
          <p:cNvPr id="4" name="Date Placeholder 3">
            <a:extLst>
              <a:ext uri="{FF2B5EF4-FFF2-40B4-BE49-F238E27FC236}">
                <a16:creationId xmlns:a16="http://schemas.microsoft.com/office/drawing/2014/main" xmlns="" id="{23FEA669-E098-7DF7-90F2-A42E6BAC9F52}"/>
              </a:ext>
            </a:extLst>
          </p:cNvPr>
          <p:cNvSpPr>
            <a:spLocks noGrp="1"/>
          </p:cNvSpPr>
          <p:nvPr>
            <p:ph type="dt" sz="half" idx="10"/>
          </p:nvPr>
        </p:nvSpPr>
        <p:spPr/>
        <p:txBody>
          <a:bodyPr/>
          <a:lstStyle/>
          <a:p>
            <a:fld id="{489FEF7E-4207-4FD4-AB34-6A30DD4EE515}" type="datetime1">
              <a:rPr lang="en-IN" smtClean="0"/>
              <a:pPr/>
              <a:t>11-09-2022</a:t>
            </a:fld>
            <a:endParaRPr lang="en-US" dirty="0"/>
          </a:p>
        </p:txBody>
      </p:sp>
      <p:sp>
        <p:nvSpPr>
          <p:cNvPr id="14" name="Slide Number Placeholder 13"/>
          <p:cNvSpPr>
            <a:spLocks noGrp="1"/>
          </p:cNvSpPr>
          <p:nvPr>
            <p:ph type="sldNum" sz="quarter" idx="12"/>
          </p:nvPr>
        </p:nvSpPr>
        <p:spPr>
          <a:xfrm>
            <a:off x="8737600" y="6356351"/>
            <a:ext cx="2844800" cy="365125"/>
          </a:xfrm>
          <a:prstGeom prst="rect">
            <a:avLst/>
          </a:prstGeom>
        </p:spPr>
        <p:txBody>
          <a:bodyPr/>
          <a:lstStyle/>
          <a:p>
            <a:fld id="{F91C45D6-D3F9-4CD1-BE0C-5C5D697E36A1}" type="slidenum">
              <a:rPr lang="en-IN" smtClean="0">
                <a:solidFill>
                  <a:prstClr val="black">
                    <a:tint val="75000"/>
                  </a:prstClr>
                </a:solidFill>
              </a:rPr>
              <a:pPr/>
              <a:t>6</a:t>
            </a:fld>
            <a:endParaRPr lang="en-IN" dirty="0">
              <a:solidFill>
                <a:prstClr val="black">
                  <a:tint val="75000"/>
                </a:prstClr>
              </a:solidFill>
            </a:endParaRPr>
          </a:p>
        </p:txBody>
      </p:sp>
      <p:sp>
        <p:nvSpPr>
          <p:cNvPr id="6" name="Title 1"/>
          <p:cNvSpPr txBox="1">
            <a:spLocks/>
          </p:cNvSpPr>
          <p:nvPr/>
        </p:nvSpPr>
        <p:spPr>
          <a:xfrm>
            <a:off x="1828800" y="6477000"/>
            <a:ext cx="8839200" cy="533400"/>
          </a:xfrm>
          <a:prstGeom prst="rect">
            <a:avLst/>
          </a:prstGeom>
        </p:spPr>
        <p:txBody>
          <a:bodyPr anchor="ctr">
            <a:normAutofit fontScale="97500"/>
          </a:bodyPr>
          <a:lstStyle/>
          <a:p>
            <a:pPr lvl="0" algn="ctr">
              <a:spcBef>
                <a:spcPct val="0"/>
              </a:spcBef>
              <a:defRPr/>
            </a:pPr>
            <a:endParaRPr lang="en-IN" sz="1400" b="1"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sz="1400" b="1" dirty="0">
              <a:latin typeface="Times New Roman" pitchFamily="18" charset="0"/>
              <a:ea typeface="+mj-ea"/>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743228227"/>
              </p:ext>
            </p:extLst>
          </p:nvPr>
        </p:nvGraphicFramePr>
        <p:xfrm>
          <a:off x="263352" y="1098873"/>
          <a:ext cx="11737304" cy="5253389"/>
        </p:xfrm>
        <a:graphic>
          <a:graphicData uri="http://schemas.openxmlformats.org/drawingml/2006/table">
            <a:tbl>
              <a:tblPr firstRow="1" firstCol="1" bandRow="1">
                <a:tableStyleId>{5C22544A-7EE6-4342-B048-85BDC9FD1C3A}</a:tableStyleId>
              </a:tblPr>
              <a:tblGrid>
                <a:gridCol w="605978">
                  <a:extLst>
                    <a:ext uri="{9D8B030D-6E8A-4147-A177-3AD203B41FA5}">
                      <a16:colId xmlns:a16="http://schemas.microsoft.com/office/drawing/2014/main" xmlns="" val="20000"/>
                    </a:ext>
                  </a:extLst>
                </a:gridCol>
                <a:gridCol w="2706390">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7272808">
                  <a:extLst>
                    <a:ext uri="{9D8B030D-6E8A-4147-A177-3AD203B41FA5}">
                      <a16:colId xmlns:a16="http://schemas.microsoft.com/office/drawing/2014/main" xmlns="" val="20004"/>
                    </a:ext>
                  </a:extLst>
                </a:gridCol>
              </a:tblGrid>
              <a:tr h="780682">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Sr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Paper Details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Publication Year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Conclusion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extLst>
                  <a:ext uri="{0D108BD9-81ED-4DB2-BD59-A6C34878D82A}">
                    <a16:rowId xmlns:a16="http://schemas.microsoft.com/office/drawing/2014/main" xmlns="" val="10000"/>
                  </a:ext>
                </a:extLst>
              </a:tr>
              <a:tr h="2289768">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gn="just">
                        <a:lnSpc>
                          <a:spcPct val="150000"/>
                        </a:lnSpc>
                        <a:spcBef>
                          <a:spcPts val="0"/>
                        </a:spcBef>
                        <a:spcAft>
                          <a:spcPts val="0"/>
                        </a:spcAft>
                      </a:pPr>
                      <a:r>
                        <a:rPr lang="en-US" sz="1600" dirty="0">
                          <a:latin typeface="Times New Roman" panose="02020603050405020304" pitchFamily="18" charset="0"/>
                          <a:cs typeface="Times New Roman" panose="02020603050405020304" pitchFamily="18" charset="0"/>
                        </a:rPr>
                        <a:t>Short Text Sentiment Analysis Based on Multi-Channel CNN With Multi-Head Attention Mechanism</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gn="just">
                        <a:lnSpc>
                          <a:spcPct val="150000"/>
                        </a:lnSpc>
                        <a:spcBef>
                          <a:spcPts val="0"/>
                        </a:spcBef>
                        <a:spcAft>
                          <a:spcPts val="0"/>
                        </a:spcAft>
                      </a:pPr>
                      <a:r>
                        <a:rPr lang="en-US" sz="1400" dirty="0">
                          <a:latin typeface="Times New Roman" panose="02020603050405020304" pitchFamily="18" charset="0"/>
                          <a:cs typeface="Times New Roman" panose="02020603050405020304" pitchFamily="18" charset="0"/>
                        </a:rPr>
                        <a:t>This paper proposes a sentiment analysis model MCNN-MA that combines multi-channel convolutional neural network and multi-head attention mechanism. This model builds sentiment features, and combines sentiment features to form a three-channel input. Finally the sentiment classification result is obtained through the sentiment classification layer. The model in this paper is based on a multi-channel convolutional neural network, which has obvious advantages in training time compared to the model based on LSTM network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extLst>
                  <a:ext uri="{0D108BD9-81ED-4DB2-BD59-A6C34878D82A}">
                    <a16:rowId xmlns:a16="http://schemas.microsoft.com/office/drawing/2014/main" xmlns="" val="10001"/>
                  </a:ext>
                </a:extLst>
              </a:tr>
              <a:tr h="2182939">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gn="just">
                        <a:lnSpc>
                          <a:spcPct val="150000"/>
                        </a:lnSpc>
                        <a:spcBef>
                          <a:spcPts val="0"/>
                        </a:spcBef>
                        <a:spcAft>
                          <a:spcPts val="0"/>
                        </a:spcAft>
                      </a:pPr>
                      <a:r>
                        <a:rPr lang="en-US" sz="1600" dirty="0">
                          <a:latin typeface="Times New Roman" panose="02020603050405020304" pitchFamily="18" charset="0"/>
                          <a:cs typeface="Times New Roman" panose="02020603050405020304" pitchFamily="18" charset="0"/>
                        </a:rPr>
                        <a:t>A Study of the Application of Weight Distributing Method Combining Sentiment Dictionary and TF-IDF for Text Sentiment Analysis</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2022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tc>
                  <a:txBody>
                    <a:bodyPr/>
                    <a:lstStyle/>
                    <a:p>
                      <a:pPr marL="0" marR="0" algn="just">
                        <a:lnSpc>
                          <a:spcPct val="150000"/>
                        </a:lnSpc>
                        <a:spcBef>
                          <a:spcPts val="0"/>
                        </a:spcBef>
                        <a:spcAft>
                          <a:spcPts val="0"/>
                        </a:spcAft>
                      </a:pPr>
                      <a:r>
                        <a:rPr lang="en-US" sz="1400" dirty="0">
                          <a:latin typeface="Times New Roman" panose="02020603050405020304" pitchFamily="18" charset="0"/>
                          <a:cs typeface="Times New Roman" panose="02020603050405020304" pitchFamily="18" charset="0"/>
                        </a:rPr>
                        <a:t>In this paper, a sentence vector generation method based on sentiment dictionaries and pre-trained word vectors is proposed for sentiment classification, which calculates the weights of sentiment words and neutral words in a sentence separately, and retains the overall information of the sentence while highlighting the sentiment words. From the experimental result, the accuracy of text sentiment analysis using the method proposed in this paper reaches 2.1%, which is 13.9% and 7.7% higher respectively than the other two methods.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593" marR="65593"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6791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538"/>
            <a:ext cx="10972800" cy="639762"/>
          </a:xfrm>
        </p:spPr>
        <p:txBody>
          <a:bodyPr>
            <a:normAutofit/>
          </a:bodyPr>
          <a:lstStyle/>
          <a:p>
            <a:pPr>
              <a:defRPr/>
            </a:pPr>
            <a:r>
              <a:rPr lang="en-US" sz="3600" b="1" dirty="0">
                <a:latin typeface="Times New Roman" pitchFamily="18" charset="0"/>
                <a:cs typeface="Times New Roman" pitchFamily="18" charset="0"/>
              </a:rPr>
              <a:t>Literature Review</a:t>
            </a:r>
          </a:p>
        </p:txBody>
      </p:sp>
      <p:sp>
        <p:nvSpPr>
          <p:cNvPr id="3" name="Content Placeholder 2"/>
          <p:cNvSpPr>
            <a:spLocks noGrp="1"/>
          </p:cNvSpPr>
          <p:nvPr>
            <p:ph idx="1"/>
          </p:nvPr>
        </p:nvSpPr>
        <p:spPr>
          <a:xfrm>
            <a:off x="666712" y="1643051"/>
            <a:ext cx="10972800" cy="4525963"/>
          </a:xfrm>
        </p:spPr>
        <p:txBody>
          <a:bodyPr/>
          <a:lstStyle/>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a16="http://schemas.microsoft.com/office/drawing/2014/main" xmlns="" id="{05693BBF-36FF-610D-1553-BACF4C763BD8}"/>
              </a:ext>
            </a:extLst>
          </p:cNvPr>
          <p:cNvSpPr>
            <a:spLocks noGrp="1"/>
          </p:cNvSpPr>
          <p:nvPr>
            <p:ph type="dt" sz="half" idx="10"/>
          </p:nvPr>
        </p:nvSpPr>
        <p:spPr/>
        <p:txBody>
          <a:bodyPr/>
          <a:lstStyle/>
          <a:p>
            <a:fld id="{6199FEC8-A12A-4821-87A4-E0CB98DCAE6A}" type="datetime1">
              <a:rPr lang="en-IN" smtClean="0"/>
              <a:pPr/>
              <a:t>11-09-2022</a:t>
            </a:fld>
            <a:endParaRPr lang="en-US" dirty="0"/>
          </a:p>
        </p:txBody>
      </p:sp>
      <p:sp>
        <p:nvSpPr>
          <p:cNvPr id="14" name="Slide Number Placeholder 13"/>
          <p:cNvSpPr>
            <a:spLocks noGrp="1"/>
          </p:cNvSpPr>
          <p:nvPr>
            <p:ph type="sldNum" sz="quarter" idx="12"/>
          </p:nvPr>
        </p:nvSpPr>
        <p:spPr>
          <a:xfrm>
            <a:off x="8737600" y="6356351"/>
            <a:ext cx="2844800" cy="365125"/>
          </a:xfrm>
          <a:prstGeom prst="rect">
            <a:avLst/>
          </a:prstGeom>
        </p:spPr>
        <p:txBody>
          <a:bodyPr/>
          <a:lstStyle/>
          <a:p>
            <a:fld id="{F91C45D6-D3F9-4CD1-BE0C-5C5D697E36A1}" type="slidenum">
              <a:rPr lang="en-IN" smtClean="0">
                <a:solidFill>
                  <a:prstClr val="black">
                    <a:tint val="75000"/>
                  </a:prstClr>
                </a:solidFill>
              </a:rPr>
              <a:pPr/>
              <a:t>7</a:t>
            </a:fld>
            <a:endParaRPr lang="en-IN" dirty="0">
              <a:solidFill>
                <a:prstClr val="black">
                  <a:tint val="75000"/>
                </a:prstClr>
              </a:solidFill>
            </a:endParaRPr>
          </a:p>
        </p:txBody>
      </p:sp>
      <p:sp>
        <p:nvSpPr>
          <p:cNvPr id="8" name="Title 1"/>
          <p:cNvSpPr txBox="1">
            <a:spLocks/>
          </p:cNvSpPr>
          <p:nvPr/>
        </p:nvSpPr>
        <p:spPr>
          <a:xfrm>
            <a:off x="1930400" y="6356350"/>
            <a:ext cx="8737600" cy="654050"/>
          </a:xfrm>
          <a:prstGeom prst="rect">
            <a:avLst/>
          </a:prstGeom>
        </p:spPr>
        <p:txBody>
          <a:bodyPr anchor="ctr">
            <a:normAutofit fontScale="97500"/>
          </a:bodyPr>
          <a:lstStyle/>
          <a:p>
            <a:pPr lvl="0" algn="ctr">
              <a:spcBef>
                <a:spcPct val="0"/>
              </a:spcBef>
              <a:defRPr/>
            </a:pPr>
            <a:endParaRPr lang="en-IN" sz="1400" b="1"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sz="1400" b="1" dirty="0">
              <a:latin typeface="Times New Roman" pitchFamily="18" charset="0"/>
              <a:ea typeface="+mj-ea"/>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4097354065"/>
              </p:ext>
            </p:extLst>
          </p:nvPr>
        </p:nvGraphicFramePr>
        <p:xfrm>
          <a:off x="191344" y="1082084"/>
          <a:ext cx="11881319" cy="4936966"/>
        </p:xfrm>
        <a:graphic>
          <a:graphicData uri="http://schemas.openxmlformats.org/drawingml/2006/table">
            <a:tbl>
              <a:tblPr firstRow="1" firstCol="1" bandRow="1">
                <a:tableStyleId>{5C22544A-7EE6-4342-B048-85BDC9FD1C3A}</a:tableStyleId>
              </a:tblPr>
              <a:tblGrid>
                <a:gridCol w="504056">
                  <a:extLst>
                    <a:ext uri="{9D8B030D-6E8A-4147-A177-3AD203B41FA5}">
                      <a16:colId xmlns:a16="http://schemas.microsoft.com/office/drawing/2014/main" xmlns="" val="20000"/>
                    </a:ext>
                  </a:extLst>
                </a:gridCol>
                <a:gridCol w="2664296">
                  <a:extLst>
                    <a:ext uri="{9D8B030D-6E8A-4147-A177-3AD203B41FA5}">
                      <a16:colId xmlns:a16="http://schemas.microsoft.com/office/drawing/2014/main" xmlns="" val="20001"/>
                    </a:ext>
                  </a:extLst>
                </a:gridCol>
                <a:gridCol w="576064">
                  <a:extLst>
                    <a:ext uri="{9D8B030D-6E8A-4147-A177-3AD203B41FA5}">
                      <a16:colId xmlns:a16="http://schemas.microsoft.com/office/drawing/2014/main" xmlns="" val="20002"/>
                    </a:ext>
                  </a:extLst>
                </a:gridCol>
                <a:gridCol w="8136903">
                  <a:extLst>
                    <a:ext uri="{9D8B030D-6E8A-4147-A177-3AD203B41FA5}">
                      <a16:colId xmlns:a16="http://schemas.microsoft.com/office/drawing/2014/main" xmlns="" val="20004"/>
                    </a:ext>
                  </a:extLst>
                </a:gridCol>
              </a:tblGrid>
              <a:tr h="2468483">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3</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gn="just">
                        <a:lnSpc>
                          <a:spcPct val="150000"/>
                        </a:lnSpc>
                        <a:spcBef>
                          <a:spcPts val="0"/>
                        </a:spcBef>
                        <a:spcAft>
                          <a:spcPts val="0"/>
                        </a:spcAft>
                      </a:pPr>
                      <a:r>
                        <a:rPr lang="en-US" sz="1400" b="0" dirty="0">
                          <a:latin typeface="Times New Roman" panose="02020603050405020304" pitchFamily="18" charset="0"/>
                          <a:cs typeface="Times New Roman" panose="02020603050405020304" pitchFamily="18" charset="0"/>
                        </a:rPr>
                        <a:t>Sentiment Analysis of Customers’ Reviews Using a Hybrid Evolutionary SVM-Based Approach in an Imbalanced Data Distribution</a:t>
                      </a:r>
                      <a:r>
                        <a:rPr lang="en-US" sz="1400" b="0" dirty="0">
                          <a:effectLst/>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2022</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gn="just">
                        <a:lnSpc>
                          <a:spcPct val="150000"/>
                        </a:lnSpc>
                        <a:spcBef>
                          <a:spcPts val="0"/>
                        </a:spcBef>
                        <a:spcAft>
                          <a:spcPts val="0"/>
                        </a:spcAft>
                      </a:pPr>
                      <a:r>
                        <a:rPr lang="en-US" sz="1400" b="0" dirty="0">
                          <a:latin typeface="Times New Roman" panose="02020603050405020304" pitchFamily="18" charset="0"/>
                          <a:cs typeface="Times New Roman" panose="02020603050405020304" pitchFamily="18" charset="0"/>
                        </a:rPr>
                        <a:t>We produced four versions of the collected dataset using different tokenization methods, including 1-Gram, 2-Gram, 3-Gram, and bag-of-words. Further, we implemented a hybrid optimization technique comprising PSO and SVM to find the best weights while also finding the k values of four different oversampling techniques to predict the sentiments of reviews. The study demonstrates that the proposed PSO-SVM approach is effective and outperforms the other approaches in all investigated measures (accuracy, F-measure, g-means, and AUC). In more detail, the PSO-SVM provided better results than the standard SVM, LR, RF, DT, k-NN, and XGBoost in all versions of the datasets. </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extLst>
                  <a:ext uri="{0D108BD9-81ED-4DB2-BD59-A6C34878D82A}">
                    <a16:rowId xmlns:a16="http://schemas.microsoft.com/office/drawing/2014/main" xmlns="" val="10000"/>
                  </a:ext>
                </a:extLst>
              </a:tr>
              <a:tr h="2468483">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4</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gn="just">
                        <a:lnSpc>
                          <a:spcPct val="115000"/>
                        </a:lnSpc>
                        <a:spcBef>
                          <a:spcPts val="0"/>
                        </a:spcBef>
                        <a:spcAft>
                          <a:spcPts val="0"/>
                        </a:spcAft>
                      </a:pPr>
                      <a:r>
                        <a:rPr lang="en-US" sz="1400" b="0" dirty="0">
                          <a:latin typeface="Times New Roman" panose="02020603050405020304" pitchFamily="18" charset="0"/>
                          <a:cs typeface="Times New Roman" panose="02020603050405020304" pitchFamily="18" charset="0"/>
                        </a:rPr>
                        <a:t>RoBERTa-LSTM: A Hybrid Model for Sentiment Analysis With Transformer and Recurrent Neural Network </a:t>
                      </a:r>
                      <a:r>
                        <a:rPr lang="en-US" sz="1400" b="0" dirty="0">
                          <a:effectLst/>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2022</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tc>
                  <a:txBody>
                    <a:bodyPr/>
                    <a:lstStyle/>
                    <a:p>
                      <a:pPr marL="0" marR="0" algn="just">
                        <a:lnSpc>
                          <a:spcPct val="150000"/>
                        </a:lnSpc>
                        <a:spcBef>
                          <a:spcPts val="0"/>
                        </a:spcBef>
                        <a:spcAft>
                          <a:spcPts val="0"/>
                        </a:spcAft>
                      </a:pPr>
                      <a:r>
                        <a:rPr lang="en-US" sz="1400" b="0" dirty="0">
                          <a:latin typeface="Times New Roman" panose="02020603050405020304" pitchFamily="18" charset="0"/>
                          <a:cs typeface="Times New Roman" panose="02020603050405020304" pitchFamily="18" charset="0"/>
                        </a:rPr>
                        <a:t>This paper presents a hybrid model of Transformer and Recurrent Neural Network, referred to as the RoBERTa-LSTM model. Firstly, data augmentation with GloVe pre-trained word embedding is used to generate more lexically similar samples and to oversample the minority classes. The proposed RoBERTa-LSTM model benefits from the strengths of both RoBERTa and LSTM, where RoBERTa efficiently encodes the words into word embedding while LSTM excels in capturing the long-distance dependencies. The experimental results demonstrate that the proposed RoBERTa-LSTM model outshines the state-of-the-art methods in sentiment analysis on IMDb dataset, Twitter US Airline Sentiment dataset, and Sentiment140 dataset.</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6850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75" y="724779"/>
            <a:ext cx="10769600" cy="563562"/>
          </a:xfrm>
        </p:spPr>
        <p:txBody>
          <a:bodyPr>
            <a:normAutofit/>
          </a:bodyPr>
          <a:lstStyle/>
          <a:p>
            <a:r>
              <a:rPr lang="en-US" sz="3200" b="1" dirty="0">
                <a:latin typeface="Times New Roman" pitchFamily="18" charset="0"/>
                <a:cs typeface="Times New Roman" pitchFamily="18" charset="0"/>
              </a:rPr>
              <a:t>Problem Statement</a:t>
            </a:r>
            <a:endParaRPr lang="en-US" b="1" dirty="0"/>
          </a:p>
        </p:txBody>
      </p:sp>
      <p:sp>
        <p:nvSpPr>
          <p:cNvPr id="3" name="Content Placeholder 2"/>
          <p:cNvSpPr>
            <a:spLocks noGrp="1"/>
          </p:cNvSpPr>
          <p:nvPr>
            <p:ph idx="1"/>
          </p:nvPr>
        </p:nvSpPr>
        <p:spPr>
          <a:xfrm>
            <a:off x="330075" y="1396208"/>
            <a:ext cx="11226140" cy="5255580"/>
          </a:xfrm>
        </p:spPr>
        <p:txBody>
          <a:bodyPr>
            <a:normAutofit/>
          </a:bodyPr>
          <a:lstStyle/>
          <a:p>
            <a:pPr lvl="0" algn="just">
              <a:lnSpc>
                <a:spcPct val="150000"/>
              </a:lnSpc>
            </a:pPr>
            <a:r>
              <a:rPr lang="en-US" dirty="0"/>
              <a:t>To build and develop a sentiment analysis based on short textual information and diffusion patterns using </a:t>
            </a:r>
            <a:r>
              <a:rPr lang="en-US" dirty="0" smtClean="0"/>
              <a:t>random</a:t>
            </a:r>
            <a:r>
              <a:rPr lang="en-US" b="1" dirty="0" smtClean="0">
                <a:latin typeface="Times New Roman" pitchFamily="18" charset="0"/>
                <a:cs typeface="Times New Roman" pitchFamily="18" charset="0"/>
              </a:rPr>
              <a:t> </a:t>
            </a:r>
            <a:r>
              <a:rPr lang="en-US" dirty="0" smtClean="0"/>
              <a:t>forest</a:t>
            </a:r>
            <a:r>
              <a:rPr lang="en-US" b="1" dirty="0" smtClean="0">
                <a:latin typeface="Times New Roman" pitchFamily="18" charset="0"/>
                <a:cs typeface="Times New Roman" pitchFamily="18" charset="0"/>
              </a:rPr>
              <a:t> </a:t>
            </a:r>
            <a:r>
              <a:rPr lang="en-US" dirty="0" smtClean="0"/>
              <a:t>machine </a:t>
            </a:r>
            <a:r>
              <a:rPr lang="en-US" dirty="0"/>
              <a:t>learning algorithms.</a:t>
            </a:r>
            <a:endParaRPr lang="en-IN" dirty="0"/>
          </a:p>
        </p:txBody>
      </p:sp>
      <p:sp>
        <p:nvSpPr>
          <p:cNvPr id="4" name="Date Placeholder 3">
            <a:extLst>
              <a:ext uri="{FF2B5EF4-FFF2-40B4-BE49-F238E27FC236}">
                <a16:creationId xmlns:a16="http://schemas.microsoft.com/office/drawing/2014/main" xmlns="" id="{E2D73499-370F-403E-9657-0D731DA46604}"/>
              </a:ext>
            </a:extLst>
          </p:cNvPr>
          <p:cNvSpPr>
            <a:spLocks noGrp="1"/>
          </p:cNvSpPr>
          <p:nvPr>
            <p:ph type="dt" sz="half" idx="10"/>
          </p:nvPr>
        </p:nvSpPr>
        <p:spPr/>
        <p:txBody>
          <a:bodyPr/>
          <a:lstStyle/>
          <a:p>
            <a:fld id="{653238EA-809E-4042-A910-FA55ABFB6B95}" type="datetime1">
              <a:rPr lang="en-IN" smtClean="0"/>
              <a:pPr/>
              <a:t>11-09-2022</a:t>
            </a:fld>
            <a:endParaRPr lang="en-US" dirty="0"/>
          </a:p>
        </p:txBody>
      </p:sp>
      <p:sp>
        <p:nvSpPr>
          <p:cNvPr id="5" name="Slide Number Placeholder 4">
            <a:extLst>
              <a:ext uri="{FF2B5EF4-FFF2-40B4-BE49-F238E27FC236}">
                <a16:creationId xmlns:a16="http://schemas.microsoft.com/office/drawing/2014/main" xmlns="" id="{A2C36FFD-D2F9-1C12-908B-65AC1E1CAFC9}"/>
              </a:ext>
            </a:extLst>
          </p:cNvPr>
          <p:cNvSpPr>
            <a:spLocks noGrp="1"/>
          </p:cNvSpPr>
          <p:nvPr>
            <p:ph type="sldNum" sz="quarter" idx="12"/>
          </p:nvPr>
        </p:nvSpPr>
        <p:spPr/>
        <p:txBody>
          <a:bodyPr/>
          <a:lstStyle/>
          <a:p>
            <a:fld id="{6ABFD712-9A51-4586-91F9-28577CD1986E}" type="slidenum">
              <a:rPr lang="en-US" smtClean="0"/>
              <a:pPr/>
              <a:t>8</a:t>
            </a:fld>
            <a:endParaRPr lang="en-US" dirty="0"/>
          </a:p>
        </p:txBody>
      </p:sp>
    </p:spTree>
    <p:extLst>
      <p:ext uri="{BB962C8B-B14F-4D97-AF65-F5344CB8AC3E}">
        <p14:creationId xmlns:p14="http://schemas.microsoft.com/office/powerpoint/2010/main" xmlns="" val="339194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2D73499-370F-403E-9657-0D731DA46604}"/>
              </a:ext>
            </a:extLst>
          </p:cNvPr>
          <p:cNvSpPr>
            <a:spLocks noGrp="1"/>
          </p:cNvSpPr>
          <p:nvPr>
            <p:ph type="dt" sz="half" idx="10"/>
          </p:nvPr>
        </p:nvSpPr>
        <p:spPr/>
        <p:txBody>
          <a:bodyPr/>
          <a:lstStyle/>
          <a:p>
            <a:fld id="{653238EA-809E-4042-A910-FA55ABFB6B95}" type="datetime1">
              <a:rPr lang="en-IN" smtClean="0"/>
              <a:pPr/>
              <a:t>11-09-2022</a:t>
            </a:fld>
            <a:endParaRPr lang="en-US" dirty="0"/>
          </a:p>
        </p:txBody>
      </p:sp>
      <p:sp>
        <p:nvSpPr>
          <p:cNvPr id="5" name="Slide Number Placeholder 4">
            <a:extLst>
              <a:ext uri="{FF2B5EF4-FFF2-40B4-BE49-F238E27FC236}">
                <a16:creationId xmlns:a16="http://schemas.microsoft.com/office/drawing/2014/main" xmlns="" id="{A2C36FFD-D2F9-1C12-908B-65AC1E1CAFC9}"/>
              </a:ext>
            </a:extLst>
          </p:cNvPr>
          <p:cNvSpPr>
            <a:spLocks noGrp="1"/>
          </p:cNvSpPr>
          <p:nvPr>
            <p:ph type="sldNum" sz="quarter" idx="12"/>
          </p:nvPr>
        </p:nvSpPr>
        <p:spPr/>
        <p:txBody>
          <a:bodyPr/>
          <a:lstStyle/>
          <a:p>
            <a:fld id="{6ABFD712-9A51-4586-91F9-28577CD1986E}" type="slidenum">
              <a:rPr lang="en-US" smtClean="0"/>
              <a:pPr/>
              <a:t>9</a:t>
            </a:fld>
            <a:endParaRPr lang="en-US" dirty="0"/>
          </a:p>
        </p:txBody>
      </p:sp>
      <p:sp>
        <p:nvSpPr>
          <p:cNvPr id="6" name="Subtitle 2">
            <a:extLst>
              <a:ext uri="{FF2B5EF4-FFF2-40B4-BE49-F238E27FC236}">
                <a16:creationId xmlns:a16="http://schemas.microsoft.com/office/drawing/2014/main" xmlns="" id="{74B4AD5E-5A8E-26FC-8C00-AD94C8A5ADDC}"/>
              </a:ext>
            </a:extLst>
          </p:cNvPr>
          <p:cNvSpPr txBox="1">
            <a:spLocks/>
          </p:cNvSpPr>
          <p:nvPr/>
        </p:nvSpPr>
        <p:spPr>
          <a:xfrm>
            <a:off x="558345" y="1891264"/>
            <a:ext cx="10439400" cy="3888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dirty="0"/>
              <a:t>To classify the sentiment polarity of a Twitter message as positive, neutral or negative.</a:t>
            </a:r>
            <a:endParaRPr lang="en-IN" dirty="0"/>
          </a:p>
          <a:p>
            <a:pPr marL="457200" indent="-457200" algn="just"/>
            <a:r>
              <a:rPr lang="en-US" dirty="0"/>
              <a:t>To classify user sentiments using short text.</a:t>
            </a:r>
            <a:endParaRPr lang="en-IN" dirty="0"/>
          </a:p>
          <a:p>
            <a:pPr marL="457200" indent="-457200" algn="just"/>
            <a:r>
              <a:rPr lang="en-US" dirty="0"/>
              <a:t>To test system using real streaming using Twitter API.</a:t>
            </a:r>
            <a:endParaRPr lang="en-IN" dirty="0"/>
          </a:p>
          <a:p>
            <a:pPr marL="457200" indent="-457200" algn="just"/>
            <a:r>
              <a:rPr lang="en-US" dirty="0"/>
              <a:t>Try to improve accuracy using machine learning algorithm.</a:t>
            </a:r>
            <a:endParaRPr lang="en-IN" dirty="0"/>
          </a:p>
          <a:p>
            <a:pPr marL="457200" indent="-457200" algn="just"/>
            <a:r>
              <a:rPr lang="en-US" dirty="0"/>
              <a:t>To help people in sentiments-related research to improve the processing of data</a:t>
            </a:r>
            <a:endParaRPr lang="en-IN" dirty="0"/>
          </a:p>
        </p:txBody>
      </p:sp>
      <p:sp>
        <p:nvSpPr>
          <p:cNvPr id="11" name="Title 1">
            <a:extLst>
              <a:ext uri="{FF2B5EF4-FFF2-40B4-BE49-F238E27FC236}">
                <a16:creationId xmlns:a16="http://schemas.microsoft.com/office/drawing/2014/main" xmlns="" id="{35D6A4B7-7420-E104-EB9A-6D4AA271CA98}"/>
              </a:ext>
            </a:extLst>
          </p:cNvPr>
          <p:cNvSpPr txBox="1">
            <a:spLocks/>
          </p:cNvSpPr>
          <p:nvPr/>
        </p:nvSpPr>
        <p:spPr>
          <a:xfrm>
            <a:off x="558345" y="755130"/>
            <a:ext cx="8229600" cy="869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r>
              <a:rPr lang="en-IN" sz="3200" dirty="0">
                <a:latin typeface="Times New Roman" pitchFamily="18" charset="0"/>
                <a:cs typeface="Times New Roman" pitchFamily="18" charset="0"/>
              </a:rPr>
              <a:t>Objectives</a:t>
            </a:r>
          </a:p>
        </p:txBody>
      </p:sp>
    </p:spTree>
    <p:extLst>
      <p:ext uri="{BB962C8B-B14F-4D97-AF65-F5344CB8AC3E}">
        <p14:creationId xmlns:p14="http://schemas.microsoft.com/office/powerpoint/2010/main" xmlns="" val="64560141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BFB8E7B2-F605-426F-AFB2-2A6B22919CEA}" vid="{D8C7C5D4-4268-4231-9DD8-835793C4DD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888</TotalTime>
  <Words>1242</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Sentiment Analysis using random forest Machine Learning Algorithm</vt:lpstr>
      <vt:lpstr>Outline</vt:lpstr>
      <vt:lpstr>Abstract</vt:lpstr>
      <vt:lpstr>Abstract con..</vt:lpstr>
      <vt:lpstr>Slide 5</vt:lpstr>
      <vt:lpstr>Slide 6</vt:lpstr>
      <vt:lpstr>Literature Review</vt:lpstr>
      <vt:lpstr>Problem Statement</vt:lpstr>
      <vt:lpstr>Slide 9</vt:lpstr>
      <vt:lpstr>Slide 10</vt:lpstr>
      <vt:lpstr>Hardware And Software Requirements </vt:lpstr>
      <vt:lpstr>Hardware And Software Requirements </vt:lpstr>
      <vt:lpstr>  System Architecture  </vt:lpstr>
      <vt:lpstr> Data Flow Diagram </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Admin</cp:lastModifiedBy>
  <cp:revision>118</cp:revision>
  <dcterms:created xsi:type="dcterms:W3CDTF">2015-04-06T12:43:20Z</dcterms:created>
  <dcterms:modified xsi:type="dcterms:W3CDTF">2022-09-11T14:19:01Z</dcterms:modified>
</cp:coreProperties>
</file>