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sldIdLst>
    <p:sldId id="256" r:id="rId2"/>
    <p:sldId id="258" r:id="rId3"/>
    <p:sldId id="262" r:id="rId4"/>
    <p:sldId id="260" r:id="rId5"/>
    <p:sldId id="261" r:id="rId6"/>
    <p:sldId id="289" r:id="rId7"/>
    <p:sldId id="288" r:id="rId8"/>
    <p:sldId id="272" r:id="rId9"/>
    <p:sldId id="263" r:id="rId10"/>
    <p:sldId id="264" r:id="rId11"/>
    <p:sldId id="265" r:id="rId12"/>
    <p:sldId id="266" r:id="rId13"/>
    <p:sldId id="267" r:id="rId14"/>
    <p:sldId id="268" r:id="rId15"/>
    <p:sldId id="271" r:id="rId16"/>
    <p:sldId id="270" r:id="rId17"/>
    <p:sldId id="269" r:id="rId18"/>
    <p:sldId id="273" r:id="rId19"/>
    <p:sldId id="275" r:id="rId20"/>
    <p:sldId id="276" r:id="rId21"/>
    <p:sldId id="274" r:id="rId22"/>
    <p:sldId id="277" r:id="rId23"/>
    <p:sldId id="284" r:id="rId24"/>
    <p:sldId id="283"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7A981-5629-41B7-91F9-FB6D62546BFE}" type="datetimeFigureOut">
              <a:rPr lang="en-US" smtClean="0"/>
              <a:pPr/>
              <a:t>6/18/2023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20E99-0375-47F5-A444-2A827BC672EC}" type="slidenum">
              <a:rPr lang="en-US" smtClean="0"/>
              <a:pPr/>
              <a:t>‹#›</a:t>
            </a:fld>
            <a:endParaRPr lang="en-US" dirty="0"/>
          </a:p>
        </p:txBody>
      </p:sp>
    </p:spTree>
    <p:extLst>
      <p:ext uri="{BB962C8B-B14F-4D97-AF65-F5344CB8AC3E}">
        <p14:creationId xmlns:p14="http://schemas.microsoft.com/office/powerpoint/2010/main" val="260505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820E99-0375-47F5-A444-2A827BC672EC}" type="slidenum">
              <a:rPr lang="en-US" smtClean="0"/>
              <a:pPr/>
              <a:t>2</a:t>
            </a:fld>
            <a:endParaRPr lang="en-US" dirty="0"/>
          </a:p>
        </p:txBody>
      </p:sp>
    </p:spTree>
    <p:extLst>
      <p:ext uri="{BB962C8B-B14F-4D97-AF65-F5344CB8AC3E}">
        <p14:creationId xmlns:p14="http://schemas.microsoft.com/office/powerpoint/2010/main" val="258295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5D8C7C-03AF-4FC7-87D5-2F34D0C92F5B}"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36311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C928C88-8A01-468A-95DF-DD43212C8B3B}"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49247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57FD-D1C5-4F31-8FA0-D578360820F1}"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261389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0B042D-6E1C-4BF5-A159-534C371EA54A}"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401045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DFFB7-FCFC-408D-AD16-C5EB8551AED3}"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210946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90290C-0DD7-493D-A606-BC6C97EA9E47}" type="datetime1">
              <a:rPr lang="en-US" smtClean="0"/>
              <a:t>6/18/2023</a:t>
            </a:fld>
            <a:endParaRPr lang="en-US" dirty="0"/>
          </a:p>
        </p:txBody>
      </p:sp>
      <p:sp>
        <p:nvSpPr>
          <p:cNvPr id="6" name="Footer Placeholder 5"/>
          <p:cNvSpPr>
            <a:spLocks noGrp="1"/>
          </p:cNvSpPr>
          <p:nvPr>
            <p:ph type="ftr" sz="quarter" idx="11"/>
          </p:nvPr>
        </p:nvSpPr>
        <p:spPr/>
        <p:txBody>
          <a:bodyPr/>
          <a:lstStyle/>
          <a:p>
            <a:r>
              <a:rPr lang="en-US" dirty="0" smtClean="0"/>
              <a:t>Department of Engg. CSMSSCSCOE</a:t>
            </a:r>
            <a:endParaRPr lang="en-US" dirty="0"/>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257400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669DE3-6CF9-4ED5-8C09-AF381A03F7D1}" type="datetime1">
              <a:rPr lang="en-US" smtClean="0"/>
              <a:t>6/18/2023</a:t>
            </a:fld>
            <a:endParaRPr lang="en-US" dirty="0"/>
          </a:p>
        </p:txBody>
      </p:sp>
      <p:sp>
        <p:nvSpPr>
          <p:cNvPr id="8" name="Footer Placeholder 7"/>
          <p:cNvSpPr>
            <a:spLocks noGrp="1"/>
          </p:cNvSpPr>
          <p:nvPr>
            <p:ph type="ftr" sz="quarter" idx="11"/>
          </p:nvPr>
        </p:nvSpPr>
        <p:spPr/>
        <p:txBody>
          <a:bodyPr/>
          <a:lstStyle/>
          <a:p>
            <a:r>
              <a:rPr lang="en-US" dirty="0" smtClean="0"/>
              <a:t>Department of Engg. CSMSSCSCOE</a:t>
            </a:r>
            <a:endParaRPr lang="en-US" dirty="0"/>
          </a:p>
        </p:txBody>
      </p:sp>
      <p:sp>
        <p:nvSpPr>
          <p:cNvPr id="9" name="Slide Number Placeholder 8"/>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200058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8D428D-307A-4308-8891-3A6BD6688CE3}" type="datetime1">
              <a:rPr lang="en-US" smtClean="0"/>
              <a:t>6/18/2023</a:t>
            </a:fld>
            <a:endParaRPr lang="en-US" dirty="0"/>
          </a:p>
        </p:txBody>
      </p:sp>
      <p:sp>
        <p:nvSpPr>
          <p:cNvPr id="4" name="Footer Placeholder 3"/>
          <p:cNvSpPr>
            <a:spLocks noGrp="1"/>
          </p:cNvSpPr>
          <p:nvPr>
            <p:ph type="ftr" sz="quarter" idx="11"/>
          </p:nvPr>
        </p:nvSpPr>
        <p:spPr/>
        <p:txBody>
          <a:bodyPr/>
          <a:lstStyle/>
          <a:p>
            <a:r>
              <a:rPr lang="en-US" dirty="0" smtClean="0"/>
              <a:t>Department of Engg. CSMSSCSCOE</a:t>
            </a:r>
            <a:endParaRPr lang="en-US" dirty="0"/>
          </a:p>
        </p:txBody>
      </p:sp>
      <p:sp>
        <p:nvSpPr>
          <p:cNvPr id="5" name="Slide Number Placeholder 4"/>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152537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EE470-7C3A-49ED-8963-A5473323442C}" type="datetime1">
              <a:rPr lang="en-US" smtClean="0"/>
              <a:t>6/18/2023</a:t>
            </a:fld>
            <a:endParaRPr lang="en-US" dirty="0"/>
          </a:p>
        </p:txBody>
      </p:sp>
      <p:sp>
        <p:nvSpPr>
          <p:cNvPr id="3" name="Footer Placeholder 2"/>
          <p:cNvSpPr>
            <a:spLocks noGrp="1"/>
          </p:cNvSpPr>
          <p:nvPr>
            <p:ph type="ftr" sz="quarter" idx="11"/>
          </p:nvPr>
        </p:nvSpPr>
        <p:spPr/>
        <p:txBody>
          <a:bodyPr/>
          <a:lstStyle/>
          <a:p>
            <a:r>
              <a:rPr lang="en-US" dirty="0" smtClean="0"/>
              <a:t>Department of Engg. CSMSSCSCOE</a:t>
            </a:r>
            <a:endParaRPr lang="en-US" dirty="0"/>
          </a:p>
        </p:txBody>
      </p:sp>
      <p:sp>
        <p:nvSpPr>
          <p:cNvPr id="4" name="Slide Number Placeholder 3"/>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220947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D4CCEB-CD76-4920-8F94-21D54FA0918A}" type="datetime1">
              <a:rPr lang="en-US" smtClean="0"/>
              <a:t>6/18/2023</a:t>
            </a:fld>
            <a:endParaRPr lang="en-US" dirty="0"/>
          </a:p>
        </p:txBody>
      </p:sp>
      <p:sp>
        <p:nvSpPr>
          <p:cNvPr id="6" name="Footer Placeholder 5"/>
          <p:cNvSpPr>
            <a:spLocks noGrp="1"/>
          </p:cNvSpPr>
          <p:nvPr>
            <p:ph type="ftr" sz="quarter" idx="11"/>
          </p:nvPr>
        </p:nvSpPr>
        <p:spPr/>
        <p:txBody>
          <a:bodyPr/>
          <a:lstStyle/>
          <a:p>
            <a:r>
              <a:rPr lang="en-US" dirty="0" smtClean="0"/>
              <a:t>Department of Engg. CSMSSCSCOE</a:t>
            </a:r>
            <a:endParaRPr lang="en-US" dirty="0"/>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397926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1A4F1-2594-45F2-9AF4-235DBAD82A69}" type="datetime1">
              <a:rPr lang="en-US" smtClean="0"/>
              <a:t>6/18/2023</a:t>
            </a:fld>
            <a:endParaRPr lang="en-US" dirty="0"/>
          </a:p>
        </p:txBody>
      </p:sp>
      <p:sp>
        <p:nvSpPr>
          <p:cNvPr id="6" name="Footer Placeholder 5"/>
          <p:cNvSpPr>
            <a:spLocks noGrp="1"/>
          </p:cNvSpPr>
          <p:nvPr>
            <p:ph type="ftr" sz="quarter" idx="11"/>
          </p:nvPr>
        </p:nvSpPr>
        <p:spPr/>
        <p:txBody>
          <a:bodyPr/>
          <a:lstStyle/>
          <a:p>
            <a:r>
              <a:rPr lang="en-US" dirty="0" smtClean="0"/>
              <a:t>Department of Engg. CSMSSCSCOE</a:t>
            </a:r>
            <a:endParaRPr lang="en-US" dirty="0"/>
          </a:p>
        </p:txBody>
      </p:sp>
      <p:sp>
        <p:nvSpPr>
          <p:cNvPr id="7" name="Slide Number Placeholder 6"/>
          <p:cNvSpPr>
            <a:spLocks noGrp="1"/>
          </p:cNvSpPr>
          <p:nvPr>
            <p:ph type="sldNum" sz="quarter" idx="12"/>
          </p:nvPr>
        </p:nvSpPr>
        <p:spPr/>
        <p:txBody>
          <a:body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17289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902947-B53E-4166-B665-6292D0A88C7D}" type="datetime1">
              <a:rPr lang="en-US" smtClean="0"/>
              <a:t>6/18/2023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Department of Engg. CSMSSCSCOE</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0369B-4B01-4AA3-877F-9BA2E2E89311}" type="slidenum">
              <a:rPr lang="en-US" smtClean="0"/>
              <a:pPr/>
              <a:t>‹#›</a:t>
            </a:fld>
            <a:endParaRPr lang="en-US" dirty="0"/>
          </a:p>
        </p:txBody>
      </p:sp>
    </p:spTree>
    <p:extLst>
      <p:ext uri="{BB962C8B-B14F-4D97-AF65-F5344CB8AC3E}">
        <p14:creationId xmlns:p14="http://schemas.microsoft.com/office/powerpoint/2010/main" val="409309416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BF4CE1-E5F4-4499-88C2-908C2CC630F8}"/>
              </a:ext>
            </a:extLst>
          </p:cNvPr>
          <p:cNvSpPr>
            <a:spLocks noGrp="1"/>
          </p:cNvSpPr>
          <p:nvPr>
            <p:ph type="ctrTitle"/>
          </p:nvPr>
        </p:nvSpPr>
        <p:spPr>
          <a:xfrm>
            <a:off x="1237431" y="2293813"/>
            <a:ext cx="6593681" cy="681208"/>
          </a:xfrm>
        </p:spPr>
        <p:txBody>
          <a:bodyPr>
            <a:normAutofit/>
          </a:bodyPr>
          <a:lstStyle/>
          <a:p>
            <a:r>
              <a:rPr lang="en-US" sz="3000" dirty="0" smtClean="0">
                <a:latin typeface="+mn-lt"/>
              </a:rPr>
              <a:t>Stock Price Prediction Using ML</a:t>
            </a:r>
            <a:endParaRPr lang="en-US" sz="3000" dirty="0">
              <a:latin typeface="+mn-lt"/>
            </a:endParaRPr>
          </a:p>
        </p:txBody>
      </p:sp>
      <p:sp>
        <p:nvSpPr>
          <p:cNvPr id="3" name="Subtitle 2">
            <a:extLst>
              <a:ext uri="{FF2B5EF4-FFF2-40B4-BE49-F238E27FC236}">
                <a16:creationId xmlns="" xmlns:a16="http://schemas.microsoft.com/office/drawing/2014/main" id="{B64207C8-6029-466F-BB25-9F6261FB568C}"/>
              </a:ext>
            </a:extLst>
          </p:cNvPr>
          <p:cNvSpPr>
            <a:spLocks noGrp="1"/>
          </p:cNvSpPr>
          <p:nvPr>
            <p:ph type="subTitle" idx="1"/>
          </p:nvPr>
        </p:nvSpPr>
        <p:spPr>
          <a:xfrm>
            <a:off x="779929" y="2975021"/>
            <a:ext cx="7691717" cy="3412332"/>
          </a:xfrm>
        </p:spPr>
        <p:txBody>
          <a:bodyPr>
            <a:normAutofit/>
          </a:bodyPr>
          <a:lstStyle/>
          <a:p>
            <a:pPr>
              <a:lnSpc>
                <a:spcPct val="150000"/>
              </a:lnSpc>
              <a:spcBef>
                <a:spcPts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Group Member : 1. </a:t>
            </a:r>
            <a:r>
              <a:rPr lang="en-US" dirty="0">
                <a:latin typeface="Times New Roman" pitchFamily="18" charset="0"/>
                <a:cs typeface="Times New Roman" pitchFamily="18" charset="0"/>
              </a:rPr>
              <a:t>Vaibhav Dagwal (CS3234</a:t>
            </a:r>
            <a:r>
              <a:rPr lang="en-US" dirty="0" smtClean="0">
                <a:latin typeface="Times New Roman" pitchFamily="18" charset="0"/>
                <a:cs typeface="Times New Roman"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0"/>
              </a:spcBef>
            </a:pPr>
            <a:r>
              <a:rPr lang="en-US" dirty="0" smtClean="0">
                <a:latin typeface="Times New Roman" panose="02020603050405020304" pitchFamily="18" charset="0"/>
                <a:ea typeface="Calibri" panose="020F0502020204030204" pitchFamily="34" charset="0"/>
                <a:cs typeface="Times New Roman" panose="02020603050405020304" pitchFamily="18" charset="0"/>
              </a:rPr>
              <a:t>                           2</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Vaishnavi Kharbal(CS3238)</a:t>
            </a:r>
          </a:p>
          <a:p>
            <a:pPr>
              <a:lnSpc>
                <a:spcPct val="150000"/>
              </a:lnSpc>
              <a:spcBef>
                <a:spcPts val="0"/>
              </a:spcBef>
            </a:pP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pPr>
            <a:endParaRPr lang="en-US" sz="135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0"/>
              </a:spcBef>
            </a:pPr>
            <a:r>
              <a:rPr lang="en-US" dirty="0">
                <a:latin typeface="Times New Roman" panose="02020603050405020304" pitchFamily="18" charset="0"/>
                <a:ea typeface="Calibri" panose="020F0502020204030204" pitchFamily="34" charset="0"/>
                <a:cs typeface="Times New Roman" panose="02020603050405020304" pitchFamily="18" charset="0"/>
              </a:rPr>
              <a:t>Guide name:</a:t>
            </a:r>
          </a:p>
          <a:p>
            <a:r>
              <a:rPr lang="en-US" dirty="0" smtClean="0"/>
              <a:t>Prof. V. U. Gaikwad</a:t>
            </a:r>
            <a:endParaRPr lang="en-US" dirty="0"/>
          </a:p>
        </p:txBody>
      </p:sp>
      <p:sp>
        <p:nvSpPr>
          <p:cNvPr id="8" name="Slide Number Placeholder 7">
            <a:extLst>
              <a:ext uri="{FF2B5EF4-FFF2-40B4-BE49-F238E27FC236}">
                <a16:creationId xmlns="" xmlns:a16="http://schemas.microsoft.com/office/drawing/2014/main" id="{A3A5D3D6-DA55-400D-AE3C-8602E06C32C1}"/>
              </a:ext>
            </a:extLst>
          </p:cNvPr>
          <p:cNvSpPr>
            <a:spLocks noGrp="1"/>
          </p:cNvSpPr>
          <p:nvPr>
            <p:ph type="sldNum" sz="quarter" idx="12"/>
          </p:nvPr>
        </p:nvSpPr>
        <p:spPr>
          <a:xfrm>
            <a:off x="8182487" y="6387353"/>
            <a:ext cx="578317" cy="273844"/>
          </a:xfrm>
        </p:spPr>
        <p:txBody>
          <a:bodyPr/>
          <a:lstStyle/>
          <a:p>
            <a:fld id="{C7C0369B-4B01-4AA3-877F-9BA2E2E89311}" type="slidenum">
              <a:rPr lang="en-US" smtClean="0"/>
              <a:pPr/>
              <a:t>1</a:t>
            </a:fld>
            <a:endParaRPr lang="en-US" dirty="0"/>
          </a:p>
        </p:txBody>
      </p:sp>
      <p:sp>
        <p:nvSpPr>
          <p:cNvPr id="6" name="TextBox 5">
            <a:extLst>
              <a:ext uri="{FF2B5EF4-FFF2-40B4-BE49-F238E27FC236}">
                <a16:creationId xmlns="" xmlns:a16="http://schemas.microsoft.com/office/drawing/2014/main" id="{F05BBF27-D645-4AB3-BBAD-80E9923C9A48}"/>
              </a:ext>
            </a:extLst>
          </p:cNvPr>
          <p:cNvSpPr txBox="1"/>
          <p:nvPr/>
        </p:nvSpPr>
        <p:spPr>
          <a:xfrm>
            <a:off x="618187" y="200651"/>
            <a:ext cx="8142617" cy="1754326"/>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CSMSS</a:t>
            </a:r>
          </a:p>
          <a:p>
            <a:pPr algn="ctr">
              <a:lnSpc>
                <a:spcPct val="150000"/>
              </a:lnSpc>
            </a:pPr>
            <a:r>
              <a:rPr lang="en-US" b="1" dirty="0">
                <a:latin typeface="Times New Roman" panose="02020603050405020304" pitchFamily="18" charset="0"/>
                <a:cs typeface="Times New Roman" panose="02020603050405020304" pitchFamily="18" charset="0"/>
              </a:rPr>
              <a:t> Chh. Shahu College of Engineering </a:t>
            </a:r>
          </a:p>
          <a:p>
            <a:pPr algn="ctr">
              <a:lnSpc>
                <a:spcPct val="150000"/>
              </a:lnSpc>
            </a:pPr>
            <a:r>
              <a:rPr lang="en-US" b="1" dirty="0">
                <a:latin typeface="Times New Roman" panose="02020603050405020304" pitchFamily="18" charset="0"/>
                <a:cs typeface="Times New Roman" panose="02020603050405020304" pitchFamily="18" charset="0"/>
              </a:rPr>
              <a:t>Department of Computer Science &amp; Engineering </a:t>
            </a:r>
          </a:p>
          <a:p>
            <a:pPr algn="ctr">
              <a:lnSpc>
                <a:spcPct val="150000"/>
              </a:lnSpc>
            </a:pPr>
            <a:r>
              <a:rPr lang="en-US" b="1" dirty="0">
                <a:latin typeface="Times New Roman" panose="02020603050405020304" pitchFamily="18" charset="0"/>
                <a:cs typeface="Times New Roman" panose="02020603050405020304" pitchFamily="18" charset="0"/>
              </a:rPr>
              <a:t>Year 2022-23</a:t>
            </a:r>
          </a:p>
        </p:txBody>
      </p:sp>
      <p:sp>
        <p:nvSpPr>
          <p:cNvPr id="4" name="Date Placeholder 3"/>
          <p:cNvSpPr>
            <a:spLocks noGrp="1"/>
          </p:cNvSpPr>
          <p:nvPr>
            <p:ph type="dt" sz="half" idx="10"/>
          </p:nvPr>
        </p:nvSpPr>
        <p:spPr/>
        <p:txBody>
          <a:bodyPr/>
          <a:lstStyle/>
          <a:p>
            <a:fld id="{AD4D38EF-7460-4F6C-9E78-2139C2AF7431}"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Tree>
    <p:extLst>
      <p:ext uri="{BB962C8B-B14F-4D97-AF65-F5344CB8AC3E}">
        <p14:creationId xmlns:p14="http://schemas.microsoft.com/office/powerpoint/2010/main" val="957449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684" y="489855"/>
            <a:ext cx="2591068" cy="743799"/>
          </a:xfrm>
        </p:spPr>
        <p:txBody>
          <a:bodyPr>
            <a:normAutofit/>
          </a:bodyPr>
          <a:lstStyle/>
          <a:p>
            <a:r>
              <a:rPr lang="en-US" sz="2000" b="1" dirty="0"/>
              <a:t>Sequence Diagram</a:t>
            </a:r>
            <a:r>
              <a:rPr lang="en-US" sz="2000" dirty="0"/>
              <a:t> </a:t>
            </a:r>
            <a:endParaRPr lang="en-IN" sz="2000" dirty="0"/>
          </a:p>
        </p:txBody>
      </p:sp>
      <p:pic>
        <p:nvPicPr>
          <p:cNvPr id="7" name="Shape2457"/>
          <p:cNvPicPr>
            <a:picLocks noGrp="1"/>
          </p:cNvPicPr>
          <p:nvPr>
            <p:ph idx="1"/>
          </p:nvPr>
        </p:nvPicPr>
        <p:blipFill>
          <a:blip r:embed="rId2"/>
          <a:stretch/>
        </p:blipFill>
        <p:spPr>
          <a:xfrm>
            <a:off x="628650" y="1490774"/>
            <a:ext cx="7443446" cy="4351338"/>
          </a:xfrm>
          <a:prstGeom prst="rect">
            <a:avLst/>
          </a:prstGeom>
          <a:ln w="0">
            <a:noFill/>
          </a:ln>
        </p:spPr>
      </p:pic>
      <p:sp>
        <p:nvSpPr>
          <p:cNvPr id="4" name="Date Placeholder 3"/>
          <p:cNvSpPr>
            <a:spLocks noGrp="1"/>
          </p:cNvSpPr>
          <p:nvPr>
            <p:ph type="dt" sz="half" idx="10"/>
          </p:nvPr>
        </p:nvSpPr>
        <p:spPr/>
        <p:txBody>
          <a:bodyPr/>
          <a:lstStyle/>
          <a:p>
            <a:fld id="{D12B51CB-1670-433C-9F47-FE14FE2C82EF}"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10</a:t>
            </a:fld>
            <a:endParaRPr lang="en-US" dirty="0"/>
          </a:p>
        </p:txBody>
      </p:sp>
    </p:spTree>
    <p:extLst>
      <p:ext uri="{BB962C8B-B14F-4D97-AF65-F5344CB8AC3E}">
        <p14:creationId xmlns:p14="http://schemas.microsoft.com/office/powerpoint/2010/main" val="1571738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7" y="416641"/>
            <a:ext cx="2054583" cy="858367"/>
          </a:xfrm>
        </p:spPr>
        <p:txBody>
          <a:bodyPr>
            <a:normAutofit/>
          </a:bodyPr>
          <a:lstStyle/>
          <a:p>
            <a:r>
              <a:rPr lang="en-US" sz="2000" b="1" dirty="0"/>
              <a:t>Activity Diagram</a:t>
            </a:r>
            <a:r>
              <a:rPr lang="en-US" sz="2000" dirty="0"/>
              <a:t> </a:t>
            </a:r>
            <a:endParaRPr lang="en-IN" sz="2000" dirty="0"/>
          </a:p>
        </p:txBody>
      </p:sp>
      <p:pic>
        <p:nvPicPr>
          <p:cNvPr id="7" name="Shape2471"/>
          <p:cNvPicPr>
            <a:picLocks noGrp="1"/>
          </p:cNvPicPr>
          <p:nvPr>
            <p:ph idx="1"/>
          </p:nvPr>
        </p:nvPicPr>
        <p:blipFill>
          <a:blip r:embed="rId2"/>
          <a:stretch/>
        </p:blipFill>
        <p:spPr>
          <a:xfrm>
            <a:off x="2324147" y="953036"/>
            <a:ext cx="4495705" cy="5142471"/>
          </a:xfrm>
          <a:prstGeom prst="rect">
            <a:avLst/>
          </a:prstGeom>
          <a:ln w="0">
            <a:noFill/>
          </a:ln>
        </p:spPr>
      </p:pic>
      <p:sp>
        <p:nvSpPr>
          <p:cNvPr id="4" name="Date Placeholder 3"/>
          <p:cNvSpPr>
            <a:spLocks noGrp="1"/>
          </p:cNvSpPr>
          <p:nvPr>
            <p:ph type="dt" sz="half" idx="10"/>
          </p:nvPr>
        </p:nvSpPr>
        <p:spPr/>
        <p:txBody>
          <a:bodyPr/>
          <a:lstStyle/>
          <a:p>
            <a:fld id="{F2DC08E0-FDF1-42E5-8EED-0E42BD69640D}"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11</a:t>
            </a:fld>
            <a:endParaRPr lang="en-US" dirty="0"/>
          </a:p>
        </p:txBody>
      </p:sp>
    </p:spTree>
    <p:extLst>
      <p:ext uri="{BB962C8B-B14F-4D97-AF65-F5344CB8AC3E}">
        <p14:creationId xmlns:p14="http://schemas.microsoft.com/office/powerpoint/2010/main" val="756245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0855" y="120428"/>
            <a:ext cx="4162290" cy="819730"/>
          </a:xfrm>
        </p:spPr>
        <p:txBody>
          <a:bodyPr>
            <a:normAutofit/>
          </a:bodyPr>
          <a:lstStyle/>
          <a:p>
            <a:r>
              <a:rPr lang="en-US" sz="3200" b="1" dirty="0" smtClean="0"/>
              <a:t>System Implementation</a:t>
            </a:r>
            <a:endParaRPr lang="en-IN" sz="3200" dirty="0"/>
          </a:p>
        </p:txBody>
      </p:sp>
      <p:sp>
        <p:nvSpPr>
          <p:cNvPr id="3" name="Content Placeholder 2"/>
          <p:cNvSpPr>
            <a:spLocks noGrp="1"/>
          </p:cNvSpPr>
          <p:nvPr>
            <p:ph idx="1"/>
          </p:nvPr>
        </p:nvSpPr>
        <p:spPr>
          <a:xfrm>
            <a:off x="772732" y="1936224"/>
            <a:ext cx="7742618" cy="3138052"/>
          </a:xfrm>
        </p:spPr>
        <p:txBody>
          <a:bodyPr>
            <a:normAutofit/>
          </a:bodyPr>
          <a:lstStyle/>
          <a:p>
            <a:pPr marL="0" indent="0" algn="just">
              <a:buNone/>
            </a:pPr>
            <a:r>
              <a:rPr lang="en-US" sz="2000" dirty="0">
                <a:latin typeface="+mj-lt"/>
              </a:rPr>
              <a:t>The prediction methods can be roughly divided into two categories, statistical methods and artificial intelligence methods. Statistical methods include logistic regression model, ARCH model, etc. Artificial intelligence methods include multi-layer perceptron, convolutional neural network, naive Bayes network, back propagation network, single-layer LSTM, support vector machine, recurrent neural network, etc. They used Long short-term memory network (LSTM). </a:t>
            </a:r>
            <a:endParaRPr lang="en-IN" sz="2000" dirty="0">
              <a:latin typeface="+mj-lt"/>
            </a:endParaRPr>
          </a:p>
          <a:p>
            <a:pPr algn="just"/>
            <a:endParaRPr lang="en-IN" sz="2000" dirty="0">
              <a:latin typeface="+mj-lt"/>
            </a:endParaRPr>
          </a:p>
        </p:txBody>
      </p:sp>
      <p:sp>
        <p:nvSpPr>
          <p:cNvPr id="4" name="Date Placeholder 3"/>
          <p:cNvSpPr>
            <a:spLocks noGrp="1"/>
          </p:cNvSpPr>
          <p:nvPr>
            <p:ph type="dt" sz="half" idx="10"/>
          </p:nvPr>
        </p:nvSpPr>
        <p:spPr/>
        <p:txBody>
          <a:bodyPr/>
          <a:lstStyle/>
          <a:p>
            <a:fld id="{8916974B-E78B-4984-A46F-AFF9E586FE6D}"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12</a:t>
            </a:fld>
            <a:endParaRPr lang="en-US" dirty="0"/>
          </a:p>
        </p:txBody>
      </p:sp>
    </p:spTree>
    <p:extLst>
      <p:ext uri="{BB962C8B-B14F-4D97-AF65-F5344CB8AC3E}">
        <p14:creationId xmlns:p14="http://schemas.microsoft.com/office/powerpoint/2010/main" val="3933138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411" y="159064"/>
            <a:ext cx="5205480" cy="1325563"/>
          </a:xfrm>
        </p:spPr>
        <p:txBody>
          <a:bodyPr>
            <a:normAutofit/>
          </a:bodyPr>
          <a:lstStyle/>
          <a:p>
            <a:r>
              <a:rPr lang="en-US" sz="2800" b="1" dirty="0"/>
              <a:t>Long short-term memory </a:t>
            </a:r>
            <a:r>
              <a:rPr lang="en-US" sz="2800" b="1" dirty="0" smtClean="0"/>
              <a:t>network</a:t>
            </a:r>
            <a:endParaRPr lang="en-IN" sz="2800" dirty="0"/>
          </a:p>
        </p:txBody>
      </p:sp>
      <p:sp>
        <p:nvSpPr>
          <p:cNvPr id="3" name="Content Placeholder 2"/>
          <p:cNvSpPr>
            <a:spLocks noGrp="1"/>
          </p:cNvSpPr>
          <p:nvPr>
            <p:ph idx="1"/>
          </p:nvPr>
        </p:nvSpPr>
        <p:spPr>
          <a:xfrm>
            <a:off x="628650" y="1484627"/>
            <a:ext cx="7886700" cy="4351338"/>
          </a:xfrm>
        </p:spPr>
        <p:txBody>
          <a:bodyPr>
            <a:normAutofit/>
          </a:bodyPr>
          <a:lstStyle/>
          <a:p>
            <a:pPr algn="just"/>
            <a:r>
              <a:rPr lang="en-US" sz="2000" dirty="0" smtClean="0">
                <a:latin typeface="+mj-lt"/>
              </a:rPr>
              <a:t>Long </a:t>
            </a:r>
            <a:r>
              <a:rPr lang="en-US" sz="2000" dirty="0">
                <a:latin typeface="+mj-lt"/>
              </a:rPr>
              <a:t>short-term memory network (LSTM) is a particular form of recurrent neural network (RNN).</a:t>
            </a:r>
            <a:endParaRPr lang="en-IN" sz="2000" dirty="0">
              <a:latin typeface="+mj-lt"/>
            </a:endParaRPr>
          </a:p>
          <a:p>
            <a:pPr algn="just"/>
            <a:r>
              <a:rPr lang="en-US" sz="2000" dirty="0">
                <a:latin typeface="+mj-lt"/>
              </a:rPr>
              <a:t> </a:t>
            </a:r>
            <a:r>
              <a:rPr lang="en-US" sz="2000" b="1" dirty="0">
                <a:latin typeface="+mj-lt"/>
              </a:rPr>
              <a:t>Working of LSTM</a:t>
            </a:r>
            <a:r>
              <a:rPr lang="en-US" sz="2000" dirty="0">
                <a:latin typeface="+mj-lt"/>
              </a:rPr>
              <a:t>: </a:t>
            </a:r>
            <a:endParaRPr lang="en-IN" sz="2000" dirty="0">
              <a:latin typeface="+mj-lt"/>
            </a:endParaRPr>
          </a:p>
          <a:p>
            <a:pPr algn="just"/>
            <a:r>
              <a:rPr lang="en-US" sz="2000" dirty="0">
                <a:latin typeface="+mj-lt"/>
              </a:rPr>
              <a:t>LSTM is a special network structure with three “gate” structures. Three gates are placed in an LSTM unit, called input gate, forgetting gate and output gate. While information enters the LSTM’s network, it can be selected by rules. Only the information conforms to the algorithm will be left, and the information that does not conform will be forgotten through the forgetting gate. </a:t>
            </a:r>
            <a:endParaRPr lang="en-IN" sz="2000" dirty="0">
              <a:latin typeface="+mj-lt"/>
            </a:endParaRPr>
          </a:p>
          <a:p>
            <a:pPr algn="just"/>
            <a:r>
              <a:rPr lang="en-US" sz="2000" dirty="0">
                <a:latin typeface="+mj-lt"/>
              </a:rPr>
              <a:t>The experimental data in this paper are the actual historical data downloaded from the Internet. Three data sets were used in the experiments. It is needed to find an optimization algorithm that requires less resources and has faster convergence speed. </a:t>
            </a:r>
            <a:endParaRPr lang="en-IN" sz="2000" dirty="0">
              <a:latin typeface="+mj-lt"/>
            </a:endParaRPr>
          </a:p>
          <a:p>
            <a:pPr marL="0" indent="0" algn="just">
              <a:buNone/>
            </a:pPr>
            <a:endParaRPr lang="en-IN" sz="2000" dirty="0">
              <a:latin typeface="+mj-lt"/>
            </a:endParaRPr>
          </a:p>
        </p:txBody>
      </p:sp>
      <p:sp>
        <p:nvSpPr>
          <p:cNvPr id="4" name="Date Placeholder 3"/>
          <p:cNvSpPr>
            <a:spLocks noGrp="1"/>
          </p:cNvSpPr>
          <p:nvPr>
            <p:ph type="dt" sz="half" idx="10"/>
          </p:nvPr>
        </p:nvSpPr>
        <p:spPr/>
        <p:txBody>
          <a:bodyPr/>
          <a:lstStyle/>
          <a:p>
            <a:fld id="{4A286597-098B-4148-AD22-558556DFBC5A}"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13</a:t>
            </a:fld>
            <a:endParaRPr lang="en-US" dirty="0"/>
          </a:p>
        </p:txBody>
      </p:sp>
    </p:spTree>
    <p:extLst>
      <p:ext uri="{BB962C8B-B14F-4D97-AF65-F5344CB8AC3E}">
        <p14:creationId xmlns:p14="http://schemas.microsoft.com/office/powerpoint/2010/main" val="2500059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1202" y="210580"/>
            <a:ext cx="1501596" cy="847937"/>
          </a:xfrm>
        </p:spPr>
        <p:txBody>
          <a:bodyPr>
            <a:normAutofit/>
          </a:bodyPr>
          <a:lstStyle/>
          <a:p>
            <a:r>
              <a:rPr lang="en-IN" sz="3200" b="1" dirty="0" smtClean="0"/>
              <a:t>Coding</a:t>
            </a:r>
            <a:endParaRPr lang="en-IN" sz="3200" b="1" dirty="0"/>
          </a:p>
        </p:txBody>
      </p:sp>
      <p:pic>
        <p:nvPicPr>
          <p:cNvPr id="7" name="Content Placeholder 6"/>
          <p:cNvPicPr>
            <a:picLocks noGrp="1"/>
          </p:cNvPicPr>
          <p:nvPr>
            <p:ph idx="1"/>
          </p:nvPr>
        </p:nvPicPr>
        <p:blipFill>
          <a:blip r:embed="rId2"/>
          <a:stretch>
            <a:fillRect/>
          </a:stretch>
        </p:blipFill>
        <p:spPr>
          <a:xfrm>
            <a:off x="1296742" y="1941346"/>
            <a:ext cx="5863912" cy="3686722"/>
          </a:xfrm>
          <a:prstGeom prst="rect">
            <a:avLst/>
          </a:prstGeom>
        </p:spPr>
      </p:pic>
      <p:sp>
        <p:nvSpPr>
          <p:cNvPr id="4" name="Date Placeholder 3"/>
          <p:cNvSpPr>
            <a:spLocks noGrp="1"/>
          </p:cNvSpPr>
          <p:nvPr>
            <p:ph type="dt" sz="half" idx="10"/>
          </p:nvPr>
        </p:nvSpPr>
        <p:spPr/>
        <p:txBody>
          <a:bodyPr/>
          <a:lstStyle/>
          <a:p>
            <a:fld id="{C36B1070-78A5-4A30-9371-D1C06725E894}"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14</a:t>
            </a:fld>
            <a:endParaRPr lang="en-US" dirty="0"/>
          </a:p>
        </p:txBody>
      </p:sp>
    </p:spTree>
    <p:extLst>
      <p:ext uri="{BB962C8B-B14F-4D97-AF65-F5344CB8AC3E}">
        <p14:creationId xmlns:p14="http://schemas.microsoft.com/office/powerpoint/2010/main" val="3208061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36" y="983313"/>
            <a:ext cx="1765614" cy="703820"/>
          </a:xfrm>
        </p:spPr>
        <p:txBody>
          <a:bodyPr>
            <a:noAutofit/>
          </a:bodyPr>
          <a:lstStyle/>
          <a:p>
            <a:r>
              <a:rPr lang="en-IN" sz="2000" dirty="0" smtClean="0"/>
              <a:t>LMS function :-</a:t>
            </a:r>
            <a:endParaRPr lang="en-IN" sz="2000" dirty="0"/>
          </a:p>
        </p:txBody>
      </p:sp>
      <p:pic>
        <p:nvPicPr>
          <p:cNvPr id="7" name="Content Placeholder 6"/>
          <p:cNvPicPr>
            <a:picLocks noGrp="1"/>
          </p:cNvPicPr>
          <p:nvPr>
            <p:ph idx="1"/>
          </p:nvPr>
        </p:nvPicPr>
        <p:blipFill>
          <a:blip r:embed="rId2"/>
          <a:stretch>
            <a:fillRect/>
          </a:stretch>
        </p:blipFill>
        <p:spPr>
          <a:xfrm>
            <a:off x="1197735" y="2240924"/>
            <a:ext cx="5626927" cy="2712870"/>
          </a:xfrm>
          <a:prstGeom prst="rect">
            <a:avLst/>
          </a:prstGeom>
        </p:spPr>
      </p:pic>
      <p:sp>
        <p:nvSpPr>
          <p:cNvPr id="4" name="Date Placeholder 3"/>
          <p:cNvSpPr>
            <a:spLocks noGrp="1"/>
          </p:cNvSpPr>
          <p:nvPr>
            <p:ph type="dt" sz="half" idx="10"/>
          </p:nvPr>
        </p:nvSpPr>
        <p:spPr/>
        <p:txBody>
          <a:bodyPr/>
          <a:lstStyle/>
          <a:p>
            <a:fld id="{E20BA2B2-C1D3-469F-8893-DAC8F53853A0}"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15</a:t>
            </a:fld>
            <a:endParaRPr lang="en-US" dirty="0"/>
          </a:p>
        </p:txBody>
      </p:sp>
    </p:spTree>
    <p:extLst>
      <p:ext uri="{BB962C8B-B14F-4D97-AF65-F5344CB8AC3E}">
        <p14:creationId xmlns:p14="http://schemas.microsoft.com/office/powerpoint/2010/main" val="1575648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523" y="-253060"/>
            <a:ext cx="1929367" cy="1325563"/>
          </a:xfrm>
        </p:spPr>
        <p:txBody>
          <a:bodyPr>
            <a:normAutofit/>
          </a:bodyPr>
          <a:lstStyle/>
          <a:p>
            <a:r>
              <a:rPr lang="en-IN" sz="3200" dirty="0" smtClean="0"/>
              <a:t>Snapshots</a:t>
            </a:r>
            <a:endParaRPr lang="en-IN" sz="3200" dirty="0"/>
          </a:p>
        </p:txBody>
      </p:sp>
      <p:sp>
        <p:nvSpPr>
          <p:cNvPr id="4" name="Date Placeholder 3"/>
          <p:cNvSpPr>
            <a:spLocks noGrp="1"/>
          </p:cNvSpPr>
          <p:nvPr>
            <p:ph type="dt" sz="half" idx="10"/>
          </p:nvPr>
        </p:nvSpPr>
        <p:spPr/>
        <p:txBody>
          <a:bodyPr/>
          <a:lstStyle/>
          <a:p>
            <a:fld id="{668AAF71-477D-4237-A46C-5F845D67F427}"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16</a:t>
            </a:fld>
            <a:endParaRPr lang="en-US" dirty="0"/>
          </a:p>
        </p:txBody>
      </p:sp>
      <p:pic>
        <p:nvPicPr>
          <p:cNvPr id="1026" name="Picture 2" descr="Screenshot 2023-01-10 2345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73" y="1188413"/>
            <a:ext cx="8102453" cy="389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5238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3168203" cy="827893"/>
          </a:xfrm>
        </p:spPr>
        <p:txBody>
          <a:bodyPr>
            <a:normAutofit/>
          </a:bodyPr>
          <a:lstStyle/>
          <a:p>
            <a:r>
              <a:rPr lang="en-IN" sz="2400" dirty="0" smtClean="0"/>
              <a:t>Selection of data :-</a:t>
            </a:r>
            <a:endParaRPr lang="en-IN" sz="2400" dirty="0"/>
          </a:p>
        </p:txBody>
      </p:sp>
      <p:sp>
        <p:nvSpPr>
          <p:cNvPr id="4" name="Date Placeholder 3"/>
          <p:cNvSpPr>
            <a:spLocks noGrp="1"/>
          </p:cNvSpPr>
          <p:nvPr>
            <p:ph type="dt" sz="half" idx="10"/>
          </p:nvPr>
        </p:nvSpPr>
        <p:spPr/>
        <p:txBody>
          <a:bodyPr/>
          <a:lstStyle/>
          <a:p>
            <a:fld id="{57E3A2E1-5882-46CE-A27D-14DE2A559C56}"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17</a:t>
            </a:fld>
            <a:endParaRPr lang="en-US" dirty="0"/>
          </a:p>
        </p:txBody>
      </p:sp>
      <p:pic>
        <p:nvPicPr>
          <p:cNvPr id="2050" name="Picture 2" descr="Screenshot 2023-01-10 234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02" y="1304323"/>
            <a:ext cx="8531536" cy="416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2482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571" y="324176"/>
            <a:ext cx="2086379" cy="768215"/>
          </a:xfrm>
        </p:spPr>
        <p:txBody>
          <a:bodyPr>
            <a:normAutofit/>
          </a:bodyPr>
          <a:lstStyle/>
          <a:p>
            <a:r>
              <a:rPr lang="en-IN" sz="2400" dirty="0" smtClean="0"/>
              <a:t>Training Data :-</a:t>
            </a:r>
            <a:endParaRPr lang="en-IN" sz="2400" dirty="0"/>
          </a:p>
        </p:txBody>
      </p:sp>
      <p:sp>
        <p:nvSpPr>
          <p:cNvPr id="4" name="Date Placeholder 3"/>
          <p:cNvSpPr>
            <a:spLocks noGrp="1"/>
          </p:cNvSpPr>
          <p:nvPr>
            <p:ph type="dt" sz="half" idx="10"/>
          </p:nvPr>
        </p:nvSpPr>
        <p:spPr/>
        <p:txBody>
          <a:bodyPr/>
          <a:lstStyle/>
          <a:p>
            <a:fld id="{75DB62D0-7F68-40E6-88C1-B6B217F8C23F}"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18</a:t>
            </a:fld>
            <a:endParaRPr lang="en-US" dirty="0"/>
          </a:p>
        </p:txBody>
      </p:sp>
      <p:pic>
        <p:nvPicPr>
          <p:cNvPr id="3074" name="Picture 2" descr="Screenshot 2023-01-10 2347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38" y="1313645"/>
            <a:ext cx="8484797" cy="390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817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6609"/>
            <a:ext cx="3412625" cy="652305"/>
          </a:xfrm>
        </p:spPr>
        <p:txBody>
          <a:bodyPr>
            <a:normAutofit/>
          </a:bodyPr>
          <a:lstStyle/>
          <a:p>
            <a:r>
              <a:rPr lang="en-IN" sz="2400" dirty="0" smtClean="0"/>
              <a:t>Output from model :-</a:t>
            </a:r>
            <a:endParaRPr lang="en-IN" sz="2400" dirty="0"/>
          </a:p>
        </p:txBody>
      </p:sp>
      <p:sp>
        <p:nvSpPr>
          <p:cNvPr id="4" name="Date Placeholder 3"/>
          <p:cNvSpPr>
            <a:spLocks noGrp="1"/>
          </p:cNvSpPr>
          <p:nvPr>
            <p:ph type="dt" sz="half" idx="10"/>
          </p:nvPr>
        </p:nvSpPr>
        <p:spPr/>
        <p:txBody>
          <a:bodyPr/>
          <a:lstStyle/>
          <a:p>
            <a:fld id="{2318F489-ED37-4454-BE88-421259D6D9C4}"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19</a:t>
            </a:fld>
            <a:endParaRPr lang="en-US" dirty="0"/>
          </a:p>
        </p:txBody>
      </p:sp>
      <p:pic>
        <p:nvPicPr>
          <p:cNvPr id="4098" name="Picture 2" descr="Screenshot 2023-01-10 235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52" y="1287888"/>
            <a:ext cx="8440896" cy="422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53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790" y="0"/>
            <a:ext cx="2354419" cy="1087466"/>
          </a:xfrm>
        </p:spPr>
        <p:txBody>
          <a:bodyPr>
            <a:normAutofit/>
          </a:bodyPr>
          <a:lstStyle/>
          <a:p>
            <a:r>
              <a:rPr lang="en-US" sz="3200" dirty="0">
                <a:latin typeface="Calibri" panose="020F0502020204030204" pitchFamily="34" charset="0"/>
                <a:cs typeface="Calibri" panose="020F0502020204030204" pitchFamily="34" charset="0"/>
              </a:rPr>
              <a:t>Introduction</a:t>
            </a:r>
            <a:endParaRPr lang="en-US" sz="3200" dirty="0"/>
          </a:p>
        </p:txBody>
      </p:sp>
      <p:sp>
        <p:nvSpPr>
          <p:cNvPr id="3" name="Content Placeholder 2"/>
          <p:cNvSpPr>
            <a:spLocks noGrp="1"/>
          </p:cNvSpPr>
          <p:nvPr>
            <p:ph idx="1"/>
          </p:nvPr>
        </p:nvSpPr>
        <p:spPr/>
        <p:txBody>
          <a:bodyPr>
            <a:normAutofit/>
          </a:bodyPr>
          <a:lstStyle/>
          <a:p>
            <a:pPr indent="457200" algn="just">
              <a:lnSpc>
                <a:spcPct val="107000"/>
              </a:lnSpc>
              <a:spcAft>
                <a:spcPts val="800"/>
              </a:spcAft>
            </a:pPr>
            <a:r>
              <a:rPr lang="en-US" dirty="0" smtClean="0">
                <a:latin typeface="+mj-lt"/>
                <a:ea typeface="Calibri" panose="020F0502020204030204" pitchFamily="34" charset="0"/>
                <a:cs typeface="Times New Roman" panose="02020603050405020304" pitchFamily="18" charset="0"/>
              </a:rPr>
              <a:t>Time </a:t>
            </a:r>
            <a:r>
              <a:rPr lang="en-US" dirty="0">
                <a:latin typeface="+mj-lt"/>
                <a:ea typeface="Calibri" panose="020F0502020204030204" pitchFamily="34" charset="0"/>
                <a:cs typeface="Times New Roman" panose="02020603050405020304" pitchFamily="18" charset="0"/>
              </a:rPr>
              <a:t>Series forecasting &amp; modelling plays an important role in data analysis. Time series analysis is a specialized branch of statistics used extensively in fields such as Econometrics &amp; Operation Research. Time Series is being widely used in analytics &amp; data science. </a:t>
            </a:r>
          </a:p>
          <a:p>
            <a:pPr indent="457200" algn="just">
              <a:lnSpc>
                <a:spcPct val="107000"/>
              </a:lnSpc>
              <a:spcAft>
                <a:spcPts val="800"/>
              </a:spcAft>
            </a:pPr>
            <a:r>
              <a:rPr lang="en-US" dirty="0">
                <a:latin typeface="+mj-lt"/>
                <a:ea typeface="Calibri" panose="020F0502020204030204" pitchFamily="34" charset="0"/>
                <a:cs typeface="Times New Roman" panose="02020603050405020304" pitchFamily="18" charset="0"/>
              </a:rPr>
              <a:t> </a:t>
            </a:r>
            <a:r>
              <a:rPr lang="en-US" dirty="0" smtClean="0">
                <a:latin typeface="+mj-lt"/>
                <a:ea typeface="Calibri" panose="020F0502020204030204" pitchFamily="34" charset="0"/>
                <a:cs typeface="Times New Roman" panose="02020603050405020304" pitchFamily="18" charset="0"/>
              </a:rPr>
              <a:t>Stock </a:t>
            </a:r>
            <a:r>
              <a:rPr lang="en-US" dirty="0">
                <a:latin typeface="+mj-lt"/>
                <a:ea typeface="Calibri" panose="020F0502020204030204" pitchFamily="34" charset="0"/>
                <a:cs typeface="Times New Roman" panose="02020603050405020304" pitchFamily="18" charset="0"/>
              </a:rPr>
              <a:t>prices are volatile in nature and price depends on various factors. The main aim of this project is to predict stock prices using Long Short Term Memory (LSTM) with Least mean squares (LMS) Algorithm.</a:t>
            </a: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4A8D35C6-EA5E-443D-BE56-18D0988C52B7}"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a:t>Department of Engg. CSMSSCSCOE</a:t>
            </a:r>
          </a:p>
        </p:txBody>
      </p:sp>
      <p:sp>
        <p:nvSpPr>
          <p:cNvPr id="6" name="Slide Number Placeholder 5"/>
          <p:cNvSpPr>
            <a:spLocks noGrp="1"/>
          </p:cNvSpPr>
          <p:nvPr>
            <p:ph type="sldNum" sz="quarter" idx="12"/>
          </p:nvPr>
        </p:nvSpPr>
        <p:spPr/>
        <p:txBody>
          <a:bodyPr/>
          <a:lstStyle/>
          <a:p>
            <a:fld id="{C7C0369B-4B01-4AA3-877F-9BA2E2E89311}" type="slidenum">
              <a:rPr lang="en-US" smtClean="0"/>
              <a:pPr/>
              <a:t>2</a:t>
            </a:fld>
            <a:endParaRPr lang="en-US" dirty="0"/>
          </a:p>
        </p:txBody>
      </p:sp>
      <p:sp>
        <p:nvSpPr>
          <p:cNvPr id="15362" name="AutoShape 2" descr="Image result for jspm"/>
          <p:cNvSpPr>
            <a:spLocks noChangeAspect="1" noChangeArrowheads="1"/>
          </p:cNvSpPr>
          <p:nvPr/>
        </p:nvSpPr>
        <p:spPr bwMode="auto">
          <a:xfrm>
            <a:off x="116681" y="748903"/>
            <a:ext cx="228600" cy="228601"/>
          </a:xfrm>
          <a:prstGeom prst="rect">
            <a:avLst/>
          </a:prstGeom>
          <a:noFill/>
        </p:spPr>
        <p:txBody>
          <a:bodyPr vert="horz" wrap="square" lIns="68580" tIns="34290" rIns="68580" bIns="34290" numCol="1" anchor="t" anchorCtr="0" compatLnSpc="1">
            <a:prstTxWarp prst="textNoShape">
              <a:avLst/>
            </a:prstTxWarp>
          </a:bodyPr>
          <a:lstStyle/>
          <a:p>
            <a:endParaRPr lang="en-US" sz="135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666" y="-94239"/>
            <a:ext cx="1676668" cy="1325563"/>
          </a:xfrm>
        </p:spPr>
        <p:txBody>
          <a:bodyPr/>
          <a:lstStyle/>
          <a:p>
            <a:r>
              <a:rPr lang="en-IN" b="1" dirty="0" smtClean="0"/>
              <a:t>Results</a:t>
            </a:r>
            <a:endParaRPr lang="en-IN" b="1" dirty="0"/>
          </a:p>
        </p:txBody>
      </p:sp>
      <p:sp>
        <p:nvSpPr>
          <p:cNvPr id="3" name="Content Placeholder 2"/>
          <p:cNvSpPr>
            <a:spLocks noGrp="1"/>
          </p:cNvSpPr>
          <p:nvPr>
            <p:ph idx="1"/>
          </p:nvPr>
        </p:nvSpPr>
        <p:spPr>
          <a:xfrm>
            <a:off x="783197" y="1396173"/>
            <a:ext cx="7886700" cy="4351338"/>
          </a:xfrm>
        </p:spPr>
        <p:txBody>
          <a:bodyPr/>
          <a:lstStyle/>
          <a:p>
            <a:pPr marL="0" indent="0">
              <a:buNone/>
            </a:pPr>
            <a:r>
              <a:rPr lang="en-US" dirty="0"/>
              <a:t>-Epochs for Nifty50 Dataset using LSTM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F45190EE-0DE5-4D0A-B32E-E9F865D24720}"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20</a:t>
            </a:fld>
            <a:endParaRPr lang="en-US" dirty="0"/>
          </a:p>
        </p:txBody>
      </p:sp>
      <p:grpSp>
        <p:nvGrpSpPr>
          <p:cNvPr id="7" name="Group 6"/>
          <p:cNvGrpSpPr/>
          <p:nvPr/>
        </p:nvGrpSpPr>
        <p:grpSpPr>
          <a:xfrm>
            <a:off x="1365161" y="2202110"/>
            <a:ext cx="5831889" cy="2344133"/>
            <a:chOff x="0" y="0"/>
            <a:chExt cx="5301615" cy="1397606"/>
          </a:xfrm>
        </p:grpSpPr>
        <p:sp>
          <p:nvSpPr>
            <p:cNvPr id="8" name="Rectangle 7"/>
            <p:cNvSpPr/>
            <p:nvPr/>
          </p:nvSpPr>
          <p:spPr>
            <a:xfrm>
              <a:off x="2657221" y="1191176"/>
              <a:ext cx="326334" cy="206430"/>
            </a:xfrm>
            <a:prstGeom prst="rect">
              <a:avLst/>
            </a:prstGeom>
            <a:ln>
              <a:noFill/>
            </a:ln>
          </p:spPr>
          <p:txBody>
            <a:bodyPr vert="horz" lIns="0" tIns="0" rIns="0" bIns="0" rtlCol="0">
              <a:noAutofit/>
            </a:bodyPr>
            <a:lstStyle/>
            <a:p>
              <a:pPr>
                <a:lnSpc>
                  <a:spcPct val="115000"/>
                </a:lnSpc>
                <a:spcAft>
                  <a:spcPts val="1000"/>
                </a:spcAft>
              </a:pPr>
              <a:r>
                <a:rPr lang="en-US" sz="11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p:cNvPicPr/>
            <p:nvPr/>
          </p:nvPicPr>
          <p:blipFill>
            <a:blip r:embed="rId2"/>
            <a:stretch>
              <a:fillRect/>
            </a:stretch>
          </p:blipFill>
          <p:spPr>
            <a:xfrm>
              <a:off x="0" y="76200"/>
              <a:ext cx="2657348" cy="1230630"/>
            </a:xfrm>
            <a:prstGeom prst="rect">
              <a:avLst/>
            </a:prstGeom>
          </p:spPr>
        </p:pic>
        <p:pic>
          <p:nvPicPr>
            <p:cNvPr id="10" name="Picture 9"/>
            <p:cNvPicPr/>
            <p:nvPr/>
          </p:nvPicPr>
          <p:blipFill>
            <a:blip r:embed="rId3"/>
            <a:stretch>
              <a:fillRect/>
            </a:stretch>
          </p:blipFill>
          <p:spPr>
            <a:xfrm>
              <a:off x="2901950" y="0"/>
              <a:ext cx="2399665" cy="1308735"/>
            </a:xfrm>
            <a:prstGeom prst="rect">
              <a:avLst/>
            </a:prstGeom>
          </p:spPr>
        </p:pic>
      </p:grpSp>
    </p:spTree>
    <p:extLst>
      <p:ext uri="{BB962C8B-B14F-4D97-AF65-F5344CB8AC3E}">
        <p14:creationId xmlns:p14="http://schemas.microsoft.com/office/powerpoint/2010/main" val="2991173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075" y="1149820"/>
            <a:ext cx="8025953" cy="5571656"/>
          </a:xfrm>
        </p:spPr>
        <p:txBody>
          <a:bodyPr/>
          <a:lstStyle/>
          <a:p>
            <a:pPr marL="0" indent="0">
              <a:buNone/>
            </a:pPr>
            <a:r>
              <a:rPr lang="en-US" dirty="0"/>
              <a:t>- Epochs for Nifty50 Dataset using LSTM with LMS </a:t>
            </a:r>
            <a:endParaRPr lang="en-IN" dirty="0"/>
          </a:p>
          <a:p>
            <a:pPr marL="0" indent="0">
              <a:buNone/>
            </a:pPr>
            <a:endParaRPr lang="en-IN" dirty="0"/>
          </a:p>
        </p:txBody>
      </p:sp>
      <p:sp>
        <p:nvSpPr>
          <p:cNvPr id="4" name="Date Placeholder 3"/>
          <p:cNvSpPr>
            <a:spLocks noGrp="1"/>
          </p:cNvSpPr>
          <p:nvPr>
            <p:ph type="dt" sz="half" idx="10"/>
          </p:nvPr>
        </p:nvSpPr>
        <p:spPr/>
        <p:txBody>
          <a:bodyPr/>
          <a:lstStyle/>
          <a:p>
            <a:fld id="{130E4072-1042-4DF5-9928-F1336D7ECD4A}"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21</a:t>
            </a:fld>
            <a:endParaRPr lang="en-US" dirty="0"/>
          </a:p>
        </p:txBody>
      </p:sp>
      <p:grpSp>
        <p:nvGrpSpPr>
          <p:cNvPr id="7" name="Group 6"/>
          <p:cNvGrpSpPr/>
          <p:nvPr/>
        </p:nvGrpSpPr>
        <p:grpSpPr>
          <a:xfrm>
            <a:off x="1146220" y="2137892"/>
            <a:ext cx="6305229" cy="2426493"/>
            <a:chOff x="0" y="0"/>
            <a:chExt cx="5295646" cy="1314015"/>
          </a:xfrm>
        </p:grpSpPr>
        <p:sp>
          <p:nvSpPr>
            <p:cNvPr id="8" name="Rectangle 7"/>
            <p:cNvSpPr/>
            <p:nvPr/>
          </p:nvSpPr>
          <p:spPr>
            <a:xfrm>
              <a:off x="2581021" y="1089635"/>
              <a:ext cx="304038" cy="224380"/>
            </a:xfrm>
            <a:prstGeom prst="rect">
              <a:avLst/>
            </a:prstGeom>
            <a:ln>
              <a:noFill/>
            </a:ln>
          </p:spPr>
          <p:txBody>
            <a:bodyPr vert="horz" lIns="0" tIns="0" rIns="0" bIns="0" rtlCol="0">
              <a:noAutofit/>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p:cNvPicPr/>
            <p:nvPr/>
          </p:nvPicPr>
          <p:blipFill>
            <a:blip r:embed="rId2"/>
            <a:stretch>
              <a:fillRect/>
            </a:stretch>
          </p:blipFill>
          <p:spPr>
            <a:xfrm>
              <a:off x="0" y="20955"/>
              <a:ext cx="2581148" cy="1203960"/>
            </a:xfrm>
            <a:prstGeom prst="rect">
              <a:avLst/>
            </a:prstGeom>
          </p:spPr>
        </p:pic>
        <p:pic>
          <p:nvPicPr>
            <p:cNvPr id="10" name="Picture 9"/>
            <p:cNvPicPr/>
            <p:nvPr/>
          </p:nvPicPr>
          <p:blipFill>
            <a:blip r:embed="rId3"/>
            <a:stretch>
              <a:fillRect/>
            </a:stretch>
          </p:blipFill>
          <p:spPr>
            <a:xfrm>
              <a:off x="2809875" y="0"/>
              <a:ext cx="2485771" cy="1224915"/>
            </a:xfrm>
            <a:prstGeom prst="rect">
              <a:avLst/>
            </a:prstGeom>
          </p:spPr>
        </p:pic>
      </p:grpSp>
    </p:spTree>
    <p:extLst>
      <p:ext uri="{BB962C8B-B14F-4D97-AF65-F5344CB8AC3E}">
        <p14:creationId xmlns:p14="http://schemas.microsoft.com/office/powerpoint/2010/main" val="2335946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967" y="0"/>
            <a:ext cx="2166065" cy="1325563"/>
          </a:xfrm>
        </p:spPr>
        <p:txBody>
          <a:bodyPr/>
          <a:lstStyle/>
          <a:p>
            <a:r>
              <a:rPr lang="en-IN" dirty="0" smtClean="0"/>
              <a:t>Conclusion</a:t>
            </a:r>
            <a:endParaRPr lang="en-IN" dirty="0"/>
          </a:p>
        </p:txBody>
      </p:sp>
      <p:sp>
        <p:nvSpPr>
          <p:cNvPr id="3" name="Content Placeholder 2"/>
          <p:cNvSpPr>
            <a:spLocks noGrp="1"/>
          </p:cNvSpPr>
          <p:nvPr>
            <p:ph idx="1"/>
          </p:nvPr>
        </p:nvSpPr>
        <p:spPr>
          <a:xfrm>
            <a:off x="770318" y="1709715"/>
            <a:ext cx="7886700" cy="3222893"/>
          </a:xfrm>
        </p:spPr>
        <p:txBody>
          <a:bodyPr>
            <a:noAutofit/>
          </a:bodyPr>
          <a:lstStyle/>
          <a:p>
            <a:pPr marL="0" indent="0" algn="just">
              <a:buNone/>
            </a:pPr>
            <a:r>
              <a:rPr lang="en-US" sz="2000" dirty="0">
                <a:latin typeface="+mj-lt"/>
              </a:rPr>
              <a:t>We are predicting the closing stock price of any given organization, we have developed an application for predicting close stock price using LSTM algorithm. We have used datasets belonging to Google, Nifty50, TCS, Infosys and Reliance Stocks and achieved above 93% accuracy for these datasets. In the future, we can extend this application for predicting cryptocurrency trading and also, we can add sentiment analysis for better predictions.</a:t>
            </a:r>
            <a:endParaRPr lang="en-IN" sz="2000" dirty="0">
              <a:latin typeface="+mj-lt"/>
            </a:endParaRPr>
          </a:p>
          <a:p>
            <a:pPr marL="0" indent="0" algn="just">
              <a:buNone/>
            </a:pPr>
            <a:endParaRPr lang="en-IN" sz="2000" dirty="0">
              <a:latin typeface="+mj-lt"/>
            </a:endParaRPr>
          </a:p>
        </p:txBody>
      </p:sp>
      <p:sp>
        <p:nvSpPr>
          <p:cNvPr id="4" name="Date Placeholder 3"/>
          <p:cNvSpPr>
            <a:spLocks noGrp="1"/>
          </p:cNvSpPr>
          <p:nvPr>
            <p:ph type="dt" sz="half" idx="10"/>
          </p:nvPr>
        </p:nvSpPr>
        <p:spPr/>
        <p:txBody>
          <a:bodyPr/>
          <a:lstStyle/>
          <a:p>
            <a:fld id="{1FEA1012-B6EF-485D-81AD-988ECCEE740A}"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22</a:t>
            </a:fld>
            <a:endParaRPr lang="en-US" dirty="0"/>
          </a:p>
        </p:txBody>
      </p:sp>
    </p:spTree>
    <p:extLst>
      <p:ext uri="{BB962C8B-B14F-4D97-AF65-F5344CB8AC3E}">
        <p14:creationId xmlns:p14="http://schemas.microsoft.com/office/powerpoint/2010/main" val="3316932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2289" y="0"/>
            <a:ext cx="2779422" cy="1325563"/>
          </a:xfrm>
        </p:spPr>
        <p:txBody>
          <a:bodyPr/>
          <a:lstStyle/>
          <a:p>
            <a:r>
              <a:rPr lang="en-IN" b="1" dirty="0" smtClean="0"/>
              <a:t>Future Scope</a:t>
            </a:r>
            <a:endParaRPr lang="en-IN" b="1" dirty="0"/>
          </a:p>
        </p:txBody>
      </p:sp>
      <p:sp>
        <p:nvSpPr>
          <p:cNvPr id="3" name="Content Placeholder 2"/>
          <p:cNvSpPr>
            <a:spLocks noGrp="1"/>
          </p:cNvSpPr>
          <p:nvPr>
            <p:ph idx="1"/>
          </p:nvPr>
        </p:nvSpPr>
        <p:spPr/>
        <p:txBody>
          <a:bodyPr>
            <a:normAutofit/>
          </a:bodyPr>
          <a:lstStyle/>
          <a:p>
            <a:pPr marL="0" indent="0" algn="just">
              <a:buNone/>
            </a:pPr>
            <a:r>
              <a:rPr lang="en-IN" sz="2000" dirty="0">
                <a:latin typeface="+mj-lt"/>
              </a:rPr>
              <a:t>Future scope of this project will involve adding more parameters and factors like the financial ratios, multiple instances, etc. The more the parameters are taken into account more will be the accuracy. The algorithms can also be applied for analyzing the contents of public comments and thus determine patterns/relationships between the customer and the corporate employee. The use of traditional algorithms and data mining techniques can also help predict the corporation‟s performance structure as a whole.</a:t>
            </a:r>
          </a:p>
          <a:p>
            <a:pPr marL="0" indent="0" algn="just">
              <a:buNone/>
            </a:pPr>
            <a:endParaRPr lang="en-IN" sz="2000" dirty="0">
              <a:latin typeface="+mj-lt"/>
            </a:endParaRPr>
          </a:p>
        </p:txBody>
      </p:sp>
      <p:sp>
        <p:nvSpPr>
          <p:cNvPr id="4" name="Date Placeholder 3"/>
          <p:cNvSpPr>
            <a:spLocks noGrp="1"/>
          </p:cNvSpPr>
          <p:nvPr>
            <p:ph type="dt" sz="half" idx="10"/>
          </p:nvPr>
        </p:nvSpPr>
        <p:spPr/>
        <p:txBody>
          <a:bodyPr/>
          <a:lstStyle/>
          <a:p>
            <a:fld id="{70CA6313-32BB-47C6-A93E-57E1B9FC7E92}"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23</a:t>
            </a:fld>
            <a:endParaRPr lang="en-US" dirty="0"/>
          </a:p>
        </p:txBody>
      </p:sp>
    </p:spTree>
    <p:extLst>
      <p:ext uri="{BB962C8B-B14F-4D97-AF65-F5344CB8AC3E}">
        <p14:creationId xmlns:p14="http://schemas.microsoft.com/office/powerpoint/2010/main" val="2273406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3300" y="0"/>
            <a:ext cx="2057400" cy="866441"/>
          </a:xfrm>
        </p:spPr>
        <p:txBody>
          <a:bodyPr/>
          <a:lstStyle/>
          <a:p>
            <a:r>
              <a:rPr lang="en-IN" b="1" dirty="0" smtClean="0"/>
              <a:t>References</a:t>
            </a:r>
            <a:endParaRPr lang="en-IN" b="1" dirty="0"/>
          </a:p>
        </p:txBody>
      </p:sp>
      <p:sp>
        <p:nvSpPr>
          <p:cNvPr id="3" name="Content Placeholder 2"/>
          <p:cNvSpPr>
            <a:spLocks noGrp="1"/>
          </p:cNvSpPr>
          <p:nvPr>
            <p:ph idx="1"/>
          </p:nvPr>
        </p:nvSpPr>
        <p:spPr>
          <a:xfrm>
            <a:off x="628650" y="1435727"/>
            <a:ext cx="7886700" cy="4351338"/>
          </a:xfrm>
        </p:spPr>
        <p:txBody>
          <a:bodyPr>
            <a:normAutofit fontScale="92500"/>
          </a:bodyPr>
          <a:lstStyle/>
          <a:p>
            <a:pPr algn="just"/>
            <a:r>
              <a:rPr lang="en-US" dirty="0">
                <a:latin typeface="+mj-lt"/>
              </a:rPr>
              <a:t>[1] Stock Price Prediction Using LSTM on Indian Share Market by Achyut Ghosh, Soumik Bose1, GiridharMaji, Narayan C. Debnath, Soumya Sen </a:t>
            </a:r>
            <a:endParaRPr lang="en-IN" dirty="0">
              <a:latin typeface="+mj-lt"/>
            </a:endParaRPr>
          </a:p>
          <a:p>
            <a:pPr algn="just"/>
            <a:r>
              <a:rPr lang="en-US" dirty="0">
                <a:latin typeface="+mj-lt"/>
              </a:rPr>
              <a:t>[2] S. Selvin, R. Vinayakumar, E. A. Gopalkrishnan, V. K. Menon and K. P. Soman - Stock price predictionusing LSTM, RNN and CNN-sliding window model - 2017.</a:t>
            </a:r>
            <a:endParaRPr lang="en-IN" dirty="0">
              <a:latin typeface="+mj-lt"/>
            </a:endParaRPr>
          </a:p>
          <a:p>
            <a:pPr algn="just"/>
            <a:r>
              <a:rPr lang="en-US" dirty="0">
                <a:latin typeface="+mj-lt"/>
              </a:rPr>
              <a:t> [3] Murtaza Roondiwala, Harshal Patel, Shraddha Varma, “Predicting Stock Prices Using LSTM” in Undergraduate Engineering Students, Department of Information Technology, Mumbai University, 2015. </a:t>
            </a:r>
            <a:endParaRPr lang="en-US" dirty="0" smtClean="0">
              <a:latin typeface="+mj-lt"/>
            </a:endParaRPr>
          </a:p>
          <a:p>
            <a:pPr algn="just"/>
            <a:r>
              <a:rPr lang="en-US" dirty="0" smtClean="0">
                <a:latin typeface="+mj-lt"/>
              </a:rPr>
              <a:t>[</a:t>
            </a:r>
            <a:r>
              <a:rPr lang="en-US" dirty="0">
                <a:latin typeface="+mj-lt"/>
              </a:rPr>
              <a:t>4] Xiongwen Pang, Yanqiang Zhou, Pan Wang, Weiwei Lin, “An innovative neural network approach for stock market prediction”, 2018 </a:t>
            </a:r>
            <a:endParaRPr lang="en-IN" dirty="0">
              <a:latin typeface="+mj-lt"/>
            </a:endParaRPr>
          </a:p>
          <a:p>
            <a:pPr algn="just"/>
            <a:r>
              <a:rPr lang="en-US" dirty="0">
                <a:latin typeface="+mj-lt"/>
              </a:rPr>
              <a:t>[5] Ishita Parmar, Navanshu Agarwal, Sheirsh Saxena, Ridam Arora, Shikhin Gupta, Himanshu Dhiman, Lokesh Chouhan Department of Computer Science and Engineering National Institute of Technology, Hamirpur – 177005, INDIA - Stock Market Prediction Using Machine Learning. </a:t>
            </a:r>
            <a:endParaRPr lang="en-IN" dirty="0">
              <a:latin typeface="+mj-lt"/>
            </a:endParaRPr>
          </a:p>
          <a:p>
            <a:pPr algn="just"/>
            <a:endParaRPr lang="en-IN" dirty="0">
              <a:latin typeface="+mj-lt"/>
            </a:endParaRPr>
          </a:p>
        </p:txBody>
      </p:sp>
      <p:sp>
        <p:nvSpPr>
          <p:cNvPr id="4" name="Date Placeholder 3"/>
          <p:cNvSpPr>
            <a:spLocks noGrp="1"/>
          </p:cNvSpPr>
          <p:nvPr>
            <p:ph type="dt" sz="half" idx="10"/>
          </p:nvPr>
        </p:nvSpPr>
        <p:spPr/>
        <p:txBody>
          <a:bodyPr/>
          <a:lstStyle/>
          <a:p>
            <a:fld id="{52831F73-44F5-4FF4-97E0-A90C45215D39}"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24</a:t>
            </a:fld>
            <a:endParaRPr lang="en-US" dirty="0"/>
          </a:p>
        </p:txBody>
      </p:sp>
    </p:spTree>
    <p:extLst>
      <p:ext uri="{BB962C8B-B14F-4D97-AF65-F5344CB8AC3E}">
        <p14:creationId xmlns:p14="http://schemas.microsoft.com/office/powerpoint/2010/main" val="4004306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38" y="746976"/>
            <a:ext cx="7886700" cy="5138670"/>
          </a:xfrm>
        </p:spPr>
        <p:txBody>
          <a:bodyPr>
            <a:normAutofit/>
          </a:bodyPr>
          <a:lstStyle/>
          <a:p>
            <a:pPr algn="just"/>
            <a:r>
              <a:rPr lang="en-US" dirty="0">
                <a:latin typeface="+mj-lt"/>
              </a:rPr>
              <a:t>[6] Pranav Bhat Electronics and Telecommunication Department, Maharashtra Institute of Technology, Pune. Savitribai Phule Pune University - A Machine Learning Model for Stock Market Prediction.</a:t>
            </a:r>
            <a:endParaRPr lang="en-IN" dirty="0">
              <a:latin typeface="+mj-lt"/>
            </a:endParaRPr>
          </a:p>
          <a:p>
            <a:pPr algn="just"/>
            <a:r>
              <a:rPr lang="en-US" dirty="0">
                <a:latin typeface="+mj-lt"/>
              </a:rPr>
              <a:t> [7] Anurag Sinha Department of computer science, Student, Amity University Jharkhand Ranchi, Jharkhand (India), 834001 - Stock Market Prediction Using Machine Learning. </a:t>
            </a:r>
            <a:endParaRPr lang="en-IN" dirty="0">
              <a:latin typeface="+mj-lt"/>
            </a:endParaRPr>
          </a:p>
          <a:p>
            <a:pPr algn="just"/>
            <a:r>
              <a:rPr lang="en-US" dirty="0">
                <a:latin typeface="+mj-lt"/>
              </a:rPr>
              <a:t>[8] V Kranthi Sai Reddy Student, ECM, Sreenidhi Institute of Science and Technology, Hyderabad, India - Stock Market Prediction Using Machine Learning</a:t>
            </a:r>
            <a:endParaRPr lang="en-IN" dirty="0">
              <a:latin typeface="+mj-lt"/>
            </a:endParaRPr>
          </a:p>
          <a:p>
            <a:pPr algn="just"/>
            <a:r>
              <a:rPr lang="en-US" dirty="0">
                <a:latin typeface="+mj-lt"/>
              </a:rPr>
              <a:t>[9] Asset Durmagambetov currently works at the mathematics, CNTFI- 'The Riemann HypothesisMillennium Prize Problems' - stock market predictions. </a:t>
            </a:r>
            <a:endParaRPr lang="en-IN" dirty="0">
              <a:latin typeface="+mj-lt"/>
            </a:endParaRPr>
          </a:p>
          <a:p>
            <a:pPr algn="just"/>
            <a:r>
              <a:rPr lang="en-US" dirty="0">
                <a:latin typeface="+mj-lt"/>
              </a:rPr>
              <a:t>[10] Mariam Moukalled Wassim El-Hajj Mohamad Jaber Computer Science Department American University of Beirut - Automated Stock Price Prediction Using Machine Learning.</a:t>
            </a:r>
            <a:endParaRPr lang="en-IN" dirty="0">
              <a:latin typeface="+mj-lt"/>
            </a:endParaRPr>
          </a:p>
          <a:p>
            <a:pPr algn="just"/>
            <a:endParaRPr lang="en-IN" dirty="0">
              <a:latin typeface="+mj-lt"/>
            </a:endParaRPr>
          </a:p>
        </p:txBody>
      </p:sp>
      <p:sp>
        <p:nvSpPr>
          <p:cNvPr id="4" name="Date Placeholder 3"/>
          <p:cNvSpPr>
            <a:spLocks noGrp="1"/>
          </p:cNvSpPr>
          <p:nvPr>
            <p:ph type="dt" sz="half" idx="10"/>
          </p:nvPr>
        </p:nvSpPr>
        <p:spPr/>
        <p:txBody>
          <a:bodyPr/>
          <a:lstStyle/>
          <a:p>
            <a:fld id="{AE9C99DE-A1FE-4B76-8ECE-C84C971F6276}"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25</a:t>
            </a:fld>
            <a:endParaRPr lang="en-US" dirty="0"/>
          </a:p>
        </p:txBody>
      </p:sp>
    </p:spTree>
    <p:extLst>
      <p:ext uri="{BB962C8B-B14F-4D97-AF65-F5344CB8AC3E}">
        <p14:creationId xmlns:p14="http://schemas.microsoft.com/office/powerpoint/2010/main" val="452447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F38FAC-A1A2-4BDB-8D92-296DC638FDC9}"/>
              </a:ext>
            </a:extLst>
          </p:cNvPr>
          <p:cNvSpPr txBox="1"/>
          <p:nvPr/>
        </p:nvSpPr>
        <p:spPr>
          <a:xfrm>
            <a:off x="2864230" y="184678"/>
            <a:ext cx="30668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AFA73C9D-24D1-4242-BE2D-0F5ABC589A74}"/>
              </a:ext>
            </a:extLst>
          </p:cNvPr>
          <p:cNvSpPr/>
          <p:nvPr/>
        </p:nvSpPr>
        <p:spPr>
          <a:xfrm>
            <a:off x="502276" y="887135"/>
            <a:ext cx="8332631" cy="5324535"/>
          </a:xfrm>
          <a:prstGeom prst="rect">
            <a:avLst/>
          </a:prstGeom>
        </p:spPr>
        <p:txBody>
          <a:bodyPr wrap="square">
            <a:spAutoFit/>
          </a:bodyPr>
          <a:lstStyle/>
          <a:p>
            <a:pPr algn="just"/>
            <a:r>
              <a:rPr lang="en-IN" sz="1700" b="1" dirty="0" smtClean="0">
                <a:latin typeface="+mj-lt"/>
                <a:cs typeface="Times New Roman" panose="02020603050405020304" pitchFamily="18" charset="0"/>
              </a:rPr>
              <a:t>1) Study on the prediction of stock price based on the associated network model of LSTM</a:t>
            </a:r>
            <a:endParaRPr lang="en-IN" sz="1700" dirty="0" smtClean="0">
              <a:latin typeface="+mj-lt"/>
              <a:cs typeface="Times New Roman" panose="02020603050405020304" pitchFamily="18" charset="0"/>
            </a:endParaRPr>
          </a:p>
          <a:p>
            <a:pPr algn="just"/>
            <a:endParaRPr lang="en-US" sz="1700" dirty="0" smtClean="0">
              <a:latin typeface="+mj-lt"/>
              <a:cs typeface="Times New Roman" panose="02020603050405020304" pitchFamily="18" charset="0"/>
            </a:endParaRPr>
          </a:p>
          <a:p>
            <a:pPr algn="just"/>
            <a:r>
              <a:rPr lang="en-US" sz="1700" dirty="0" smtClean="0">
                <a:latin typeface="+mj-lt"/>
                <a:cs typeface="Times New Roman" panose="02020603050405020304" pitchFamily="18" charset="0"/>
              </a:rPr>
              <a:t>	 	</a:t>
            </a:r>
            <a:r>
              <a:rPr lang="en-IN" sz="1700" dirty="0" smtClean="0">
                <a:latin typeface="+mj-lt"/>
                <a:cs typeface="Times New Roman" panose="02020603050405020304" pitchFamily="18" charset="0"/>
              </a:rPr>
              <a:t>The prediction methods can be roughly divided into two categories, statistical methods and artificial intelligence methods. Statistical methods include logistic regression model, ARCH model, etc. Artificial intelligence methods include multi-layer perceptron, convolutional neural network, naive Bayes network, back propagation network, single-layer LSTM, support vector machine, recurrent neural network, etc. They used Long short-term memory network (LSTM).</a:t>
            </a:r>
          </a:p>
          <a:p>
            <a:pPr algn="just"/>
            <a:endParaRPr lang="en-IN" sz="1700" dirty="0" smtClean="0">
              <a:latin typeface="+mj-lt"/>
              <a:cs typeface="Times New Roman" panose="02020603050405020304" pitchFamily="18" charset="0"/>
            </a:endParaRPr>
          </a:p>
          <a:p>
            <a:pPr algn="just"/>
            <a:r>
              <a:rPr lang="en-IN" sz="1700" b="1" dirty="0" smtClean="0">
                <a:latin typeface="+mj-lt"/>
                <a:cs typeface="Times New Roman" panose="02020603050405020304" pitchFamily="18" charset="0"/>
              </a:rPr>
              <a:t>Long short‑term memory network:</a:t>
            </a:r>
            <a:endParaRPr lang="en-IN" sz="1700" dirty="0" smtClean="0">
              <a:latin typeface="+mj-lt"/>
              <a:cs typeface="Times New Roman" panose="02020603050405020304" pitchFamily="18" charset="0"/>
            </a:endParaRPr>
          </a:p>
          <a:p>
            <a:pPr algn="just"/>
            <a:r>
              <a:rPr lang="en-IN" sz="1700" dirty="0" smtClean="0">
                <a:latin typeface="+mj-lt"/>
                <a:cs typeface="Times New Roman" panose="02020603050405020304" pitchFamily="18" charset="0"/>
              </a:rPr>
              <a:t> 	Long short-term memory network (LSTM) is a particular form of recurrent neural network (RNN).</a:t>
            </a:r>
          </a:p>
          <a:p>
            <a:pPr algn="just"/>
            <a:endParaRPr lang="en-US" sz="1700" dirty="0" smtClean="0">
              <a:latin typeface="+mj-lt"/>
              <a:cs typeface="Times New Roman" panose="02020603050405020304" pitchFamily="18" charset="0"/>
            </a:endParaRPr>
          </a:p>
          <a:p>
            <a:pPr algn="just"/>
            <a:r>
              <a:rPr lang="en-US" sz="1700" b="1" dirty="0" smtClean="0">
                <a:latin typeface="+mj-lt"/>
                <a:cs typeface="Times New Roman" panose="02020603050405020304" pitchFamily="18" charset="0"/>
              </a:rPr>
              <a:t>Working of LSTM:</a:t>
            </a:r>
            <a:endParaRPr lang="en-IN" sz="1700" b="1" dirty="0" smtClean="0">
              <a:latin typeface="+mj-lt"/>
              <a:cs typeface="Times New Roman" panose="02020603050405020304" pitchFamily="18" charset="0"/>
            </a:endParaRPr>
          </a:p>
          <a:p>
            <a:pPr algn="just"/>
            <a:r>
              <a:rPr lang="en-IN" sz="1700" dirty="0" smtClean="0">
                <a:latin typeface="+mj-lt"/>
                <a:cs typeface="Times New Roman" panose="02020603050405020304" pitchFamily="18" charset="0"/>
              </a:rPr>
              <a:t> 		LSTM is a special network structure with three “gate” structures. Three gates are placed in an LSTM unit, called input gate, forgetting gate and output gate. While information enters the LSTM’s network, it can be selected by rules. Only the information conforms to the algorithm will be left, and the information that does not conform will be forgotten through the forgetting gate. </a:t>
            </a:r>
          </a:p>
          <a:p>
            <a:pPr algn="just"/>
            <a:r>
              <a:rPr lang="en-US" sz="1700" dirty="0" smtClean="0">
                <a:latin typeface="+mj-lt"/>
                <a:cs typeface="Times New Roman" panose="02020603050405020304" pitchFamily="18" charset="0"/>
              </a:rPr>
              <a:t>	 	</a:t>
            </a:r>
            <a:endParaRPr lang="en-IN" sz="1700"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15E49340-4319-4550-9BC2-0A786A7F0B3E}"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3</a:t>
            </a:fld>
            <a:endParaRPr lang="en-US" dirty="0"/>
          </a:p>
        </p:txBody>
      </p:sp>
    </p:spTree>
    <p:extLst>
      <p:ext uri="{BB962C8B-B14F-4D97-AF65-F5344CB8AC3E}">
        <p14:creationId xmlns:p14="http://schemas.microsoft.com/office/powerpoint/2010/main" val="307825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F38FAC-A1A2-4BDB-8D92-296DC638FDC9}"/>
              </a:ext>
            </a:extLst>
          </p:cNvPr>
          <p:cNvSpPr txBox="1"/>
          <p:nvPr/>
        </p:nvSpPr>
        <p:spPr>
          <a:xfrm>
            <a:off x="3028950" y="112291"/>
            <a:ext cx="30668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AFA73C9D-24D1-4242-BE2D-0F5ABC589A74}"/>
              </a:ext>
            </a:extLst>
          </p:cNvPr>
          <p:cNvSpPr/>
          <p:nvPr/>
        </p:nvSpPr>
        <p:spPr>
          <a:xfrm>
            <a:off x="689018" y="1235440"/>
            <a:ext cx="7765961" cy="4240071"/>
          </a:xfrm>
          <a:prstGeom prst="rect">
            <a:avLst/>
          </a:prstGeom>
        </p:spPr>
        <p:txBody>
          <a:bodyPr wrap="square">
            <a:spAutoFit/>
          </a:bodyPr>
          <a:lstStyle/>
          <a:p>
            <a:pPr algn="just">
              <a:lnSpc>
                <a:spcPct val="107000"/>
              </a:lnSpc>
              <a:spcAft>
                <a:spcPts val="600"/>
              </a:spcAft>
            </a:pPr>
            <a:r>
              <a:rPr lang="en-IN" sz="2000" b="1" dirty="0">
                <a:latin typeface="+mj-lt"/>
                <a:ea typeface="Calibri" panose="020F0502020204030204" pitchFamily="34" charset="0"/>
                <a:cs typeface="Times New Roman" panose="02020603050405020304" pitchFamily="18" charset="0"/>
              </a:rPr>
              <a:t>2) An innovative neural network approach for stock market prediction</a:t>
            </a:r>
            <a:endParaRPr lang="en-IN" sz="2000" dirty="0">
              <a:latin typeface="+mj-lt"/>
              <a:ea typeface="Calibri" panose="020F0502020204030204" pitchFamily="34" charset="0"/>
              <a:cs typeface="Times New Roman" panose="02020603050405020304" pitchFamily="18" charset="0"/>
            </a:endParaRPr>
          </a:p>
          <a:p>
            <a:pPr algn="just">
              <a:lnSpc>
                <a:spcPct val="107000"/>
              </a:lnSpc>
              <a:spcAft>
                <a:spcPts val="600"/>
              </a:spcAft>
            </a:pPr>
            <a:r>
              <a:rPr lang="en-IN" dirty="0">
                <a:latin typeface="+mj-lt"/>
                <a:ea typeface="Calibri" panose="020F0502020204030204" pitchFamily="34" charset="0"/>
                <a:cs typeface="Times New Roman" panose="02020603050405020304" pitchFamily="18" charset="0"/>
              </a:rPr>
              <a:t>An innovative neural network approach for stock market prediction </a:t>
            </a:r>
            <a:r>
              <a:rPr lang="en-IN" dirty="0" err="1">
                <a:latin typeface="+mj-lt"/>
                <a:ea typeface="Calibri" panose="020F0502020204030204" pitchFamily="34" charset="0"/>
                <a:cs typeface="Times New Roman" panose="02020603050405020304" pitchFamily="18" charset="0"/>
              </a:rPr>
              <a:t>Xiongwen</a:t>
            </a:r>
            <a:r>
              <a:rPr lang="en-IN" dirty="0">
                <a:latin typeface="+mj-lt"/>
                <a:ea typeface="Calibri" panose="020F0502020204030204" pitchFamily="34" charset="0"/>
                <a:cs typeface="Times New Roman" panose="02020603050405020304" pitchFamily="18" charset="0"/>
              </a:rPr>
              <a:t> </a:t>
            </a:r>
            <a:r>
              <a:rPr lang="en-IN" dirty="0" smtClean="0">
                <a:latin typeface="+mj-lt"/>
                <a:ea typeface="Calibri" panose="020F0502020204030204" pitchFamily="34" charset="0"/>
                <a:cs typeface="Times New Roman" panose="02020603050405020304" pitchFamily="18" charset="0"/>
              </a:rPr>
              <a:t>Pang </a:t>
            </a:r>
            <a:r>
              <a:rPr lang="en-IN" dirty="0">
                <a:latin typeface="+mj-lt"/>
                <a:ea typeface="Calibri" panose="020F0502020204030204" pitchFamily="34" charset="0"/>
                <a:cs typeface="Times New Roman" panose="02020603050405020304" pitchFamily="18" charset="0"/>
              </a:rPr>
              <a:t>· </a:t>
            </a:r>
            <a:r>
              <a:rPr lang="en-IN" dirty="0" err="1">
                <a:latin typeface="+mj-lt"/>
                <a:ea typeface="Calibri" panose="020F0502020204030204" pitchFamily="34" charset="0"/>
                <a:cs typeface="Times New Roman" panose="02020603050405020304" pitchFamily="18" charset="0"/>
              </a:rPr>
              <a:t>Yanqiang</a:t>
            </a:r>
            <a:r>
              <a:rPr lang="en-IN" dirty="0">
                <a:latin typeface="+mj-lt"/>
                <a:ea typeface="Calibri" panose="020F0502020204030204" pitchFamily="34" charset="0"/>
                <a:cs typeface="Times New Roman" panose="02020603050405020304" pitchFamily="18" charset="0"/>
              </a:rPr>
              <a:t> </a:t>
            </a:r>
            <a:r>
              <a:rPr lang="en-IN" dirty="0" smtClean="0">
                <a:latin typeface="+mj-lt"/>
                <a:ea typeface="Calibri" panose="020F0502020204030204" pitchFamily="34" charset="0"/>
                <a:cs typeface="Times New Roman" panose="02020603050405020304" pitchFamily="18" charset="0"/>
              </a:rPr>
              <a:t>Zhou· </a:t>
            </a:r>
            <a:r>
              <a:rPr lang="en-IN" dirty="0">
                <a:latin typeface="+mj-lt"/>
                <a:ea typeface="Calibri" panose="020F0502020204030204" pitchFamily="34" charset="0"/>
                <a:cs typeface="Times New Roman" panose="02020603050405020304" pitchFamily="18" charset="0"/>
              </a:rPr>
              <a:t>Pan </a:t>
            </a:r>
            <a:r>
              <a:rPr lang="en-IN" dirty="0" smtClean="0">
                <a:latin typeface="+mj-lt"/>
                <a:ea typeface="Calibri" panose="020F0502020204030204" pitchFamily="34" charset="0"/>
                <a:cs typeface="Times New Roman" panose="02020603050405020304" pitchFamily="18" charset="0"/>
              </a:rPr>
              <a:t>Wang </a:t>
            </a:r>
            <a:r>
              <a:rPr lang="en-IN" dirty="0">
                <a:latin typeface="+mj-lt"/>
                <a:ea typeface="Calibri" panose="020F0502020204030204" pitchFamily="34" charset="0"/>
                <a:cs typeface="Times New Roman" panose="02020603050405020304" pitchFamily="18" charset="0"/>
              </a:rPr>
              <a:t>· </a:t>
            </a:r>
            <a:r>
              <a:rPr lang="en-IN" dirty="0" err="1">
                <a:latin typeface="+mj-lt"/>
                <a:ea typeface="Calibri" panose="020F0502020204030204" pitchFamily="34" charset="0"/>
                <a:cs typeface="Times New Roman" panose="02020603050405020304" pitchFamily="18" charset="0"/>
              </a:rPr>
              <a:t>Weiwei</a:t>
            </a:r>
            <a:r>
              <a:rPr lang="en-IN" dirty="0">
                <a:latin typeface="+mj-lt"/>
                <a:ea typeface="Calibri" panose="020F0502020204030204" pitchFamily="34" charset="0"/>
                <a:cs typeface="Times New Roman" panose="02020603050405020304" pitchFamily="18" charset="0"/>
              </a:rPr>
              <a:t> </a:t>
            </a:r>
            <a:r>
              <a:rPr lang="en-IN" dirty="0" smtClean="0">
                <a:latin typeface="+mj-lt"/>
                <a:ea typeface="Calibri" panose="020F0502020204030204" pitchFamily="34" charset="0"/>
                <a:cs typeface="Times New Roman" panose="02020603050405020304" pitchFamily="18" charset="0"/>
              </a:rPr>
              <a:t>Lin </a:t>
            </a:r>
            <a:r>
              <a:rPr lang="en-IN" dirty="0">
                <a:latin typeface="+mj-lt"/>
                <a:ea typeface="Calibri" panose="020F0502020204030204" pitchFamily="34" charset="0"/>
                <a:cs typeface="Times New Roman" panose="02020603050405020304" pitchFamily="18" charset="0"/>
              </a:rPr>
              <a:t>· Victor </a:t>
            </a:r>
            <a:r>
              <a:rPr lang="en-IN" dirty="0" smtClean="0">
                <a:latin typeface="+mj-lt"/>
                <a:ea typeface="Calibri" panose="020F0502020204030204" pitchFamily="34" charset="0"/>
                <a:cs typeface="Times New Roman" panose="02020603050405020304" pitchFamily="18" charset="0"/>
              </a:rPr>
              <a:t>Chang</a:t>
            </a:r>
            <a:endParaRPr lang="en-IN" dirty="0">
              <a:latin typeface="+mj-lt"/>
              <a:ea typeface="Calibri" panose="020F0502020204030204" pitchFamily="34" charset="0"/>
              <a:cs typeface="Times New Roman" panose="02020603050405020304" pitchFamily="18" charset="0"/>
            </a:endParaRPr>
          </a:p>
          <a:p>
            <a:pPr algn="just">
              <a:lnSpc>
                <a:spcPct val="107000"/>
              </a:lnSpc>
              <a:spcAft>
                <a:spcPts val="600"/>
              </a:spcAft>
            </a:pPr>
            <a:endParaRPr lang="en-US" sz="2000" dirty="0">
              <a:latin typeface="+mj-lt"/>
              <a:ea typeface="Calibri" panose="020F0502020204030204" pitchFamily="34" charset="0"/>
              <a:cs typeface="Times New Roman" panose="02020603050405020304" pitchFamily="18" charset="0"/>
            </a:endParaRPr>
          </a:p>
          <a:p>
            <a:pPr marL="214313" indent="-214313" algn="just">
              <a:lnSpc>
                <a:spcPct val="107000"/>
              </a:lnSpc>
              <a:spcAft>
                <a:spcPts val="6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Used Long Short-term Memory (LSTM) with embedded layer and the LSTM neural network with automatic encoder. </a:t>
            </a:r>
          </a:p>
          <a:p>
            <a:pPr marL="214313" indent="-214313" algn="just">
              <a:lnSpc>
                <a:spcPct val="107000"/>
              </a:lnSpc>
              <a:spcAft>
                <a:spcPts val="600"/>
              </a:spcAft>
              <a:buFont typeface="Arial" panose="020B0604020202020204" pitchFamily="34" charset="0"/>
              <a:buChar char="•"/>
            </a:pPr>
            <a:r>
              <a:rPr lang="en-IN" dirty="0">
                <a:latin typeface="+mj-lt"/>
                <a:ea typeface="Calibri" panose="020F0502020204030204" pitchFamily="34" charset="0"/>
                <a:cs typeface="Times New Roman" panose="02020603050405020304" pitchFamily="18" charset="0"/>
              </a:rPr>
              <a:t>LSTM is used instead of RNN to avoid exploding and vanishing gradients.</a:t>
            </a:r>
          </a:p>
          <a:p>
            <a:pPr marL="214313" indent="-214313" algn="just">
              <a:lnSpc>
                <a:spcPct val="107000"/>
              </a:lnSpc>
              <a:spcAft>
                <a:spcPts val="600"/>
              </a:spcAft>
              <a:buFont typeface="Arial" panose="020B0604020202020204" pitchFamily="34" charset="0"/>
              <a:buChar char="•"/>
            </a:pPr>
            <a:r>
              <a:rPr lang="en-IN" dirty="0">
                <a:latin typeface="+mj-lt"/>
                <a:ea typeface="Calibri" panose="020F0502020204030204" pitchFamily="34" charset="0"/>
                <a:cs typeface="Times New Roman" panose="02020603050405020304" pitchFamily="18" charset="0"/>
              </a:rPr>
              <a:t>In this project python is used to train the model, MATLAB is used to reduce dimensions of the input. MySQL is used as a dataset to store and retrieve data. </a:t>
            </a:r>
          </a:p>
          <a:p>
            <a:pPr marL="214313" indent="-214313" algn="just">
              <a:lnSpc>
                <a:spcPct val="107000"/>
              </a:lnSpc>
              <a:spcAft>
                <a:spcPts val="600"/>
              </a:spcAft>
              <a:buFont typeface="Arial" panose="020B0604020202020204" pitchFamily="34" charset="0"/>
              <a:buChar char="•"/>
            </a:pPr>
            <a:r>
              <a:rPr lang="en-IN" dirty="0">
                <a:latin typeface="+mj-lt"/>
                <a:ea typeface="Calibri" panose="020F0502020204030204" pitchFamily="34" charset="0"/>
                <a:cs typeface="Times New Roman" panose="02020603050405020304" pitchFamily="18" charset="0"/>
              </a:rPr>
              <a:t>The historical stock data table contains the information of opening price, the highest price, lowest price, closing price, transaction date, volume and so on. </a:t>
            </a:r>
          </a:p>
          <a:p>
            <a:pPr marL="214313" indent="-214313" algn="just">
              <a:lnSpc>
                <a:spcPct val="107000"/>
              </a:lnSpc>
              <a:spcAft>
                <a:spcPts val="600"/>
              </a:spcAft>
              <a:buFont typeface="Arial" panose="020B0604020202020204" pitchFamily="34" charset="0"/>
              <a:buChar char="•"/>
            </a:pPr>
            <a:r>
              <a:rPr lang="en-IN" dirty="0">
                <a:latin typeface="+mj-lt"/>
                <a:ea typeface="Calibri" panose="020F0502020204030204" pitchFamily="34" charset="0"/>
                <a:cs typeface="Times New Roman" panose="02020603050405020304" pitchFamily="18" charset="0"/>
              </a:rPr>
              <a:t>The accuracy of this LSTM model used in this project is 57%.</a:t>
            </a:r>
          </a:p>
        </p:txBody>
      </p:sp>
      <p:sp>
        <p:nvSpPr>
          <p:cNvPr id="4" name="Date Placeholder 3"/>
          <p:cNvSpPr>
            <a:spLocks noGrp="1"/>
          </p:cNvSpPr>
          <p:nvPr>
            <p:ph type="dt" sz="half" idx="10"/>
          </p:nvPr>
        </p:nvSpPr>
        <p:spPr/>
        <p:txBody>
          <a:bodyPr/>
          <a:lstStyle/>
          <a:p>
            <a:fld id="{4F01B629-07D1-4E8E-A855-65BBF7FC1A87}"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4</a:t>
            </a:fld>
            <a:endParaRPr lang="en-US" dirty="0"/>
          </a:p>
        </p:txBody>
      </p:sp>
    </p:spTree>
    <p:extLst>
      <p:ext uri="{BB962C8B-B14F-4D97-AF65-F5344CB8AC3E}">
        <p14:creationId xmlns:p14="http://schemas.microsoft.com/office/powerpoint/2010/main" val="1658943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F38FAC-A1A2-4BDB-8D92-296DC638FDC9}"/>
              </a:ext>
            </a:extLst>
          </p:cNvPr>
          <p:cNvSpPr txBox="1"/>
          <p:nvPr/>
        </p:nvSpPr>
        <p:spPr>
          <a:xfrm>
            <a:off x="3275865" y="85298"/>
            <a:ext cx="30668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AFA73C9D-24D1-4242-BE2D-0F5ABC589A74}"/>
              </a:ext>
            </a:extLst>
          </p:cNvPr>
          <p:cNvSpPr/>
          <p:nvPr/>
        </p:nvSpPr>
        <p:spPr>
          <a:xfrm>
            <a:off x="689017" y="1301969"/>
            <a:ext cx="7765961" cy="4375365"/>
          </a:xfrm>
          <a:prstGeom prst="rect">
            <a:avLst/>
          </a:prstGeom>
        </p:spPr>
        <p:txBody>
          <a:bodyPr wrap="square">
            <a:spAutoFit/>
          </a:bodyPr>
          <a:lstStyle/>
          <a:p>
            <a:pPr algn="just">
              <a:lnSpc>
                <a:spcPct val="107000"/>
              </a:lnSpc>
              <a:spcAft>
                <a:spcPts val="600"/>
              </a:spcAft>
            </a:pPr>
            <a:r>
              <a:rPr lang="en-IN" b="1" dirty="0" smtClean="0">
                <a:latin typeface="+mj-lt"/>
                <a:ea typeface="Calibri" panose="020F0502020204030204" pitchFamily="34" charset="0"/>
                <a:cs typeface="Times New Roman" panose="02020603050405020304" pitchFamily="18" charset="0"/>
              </a:rPr>
              <a:t>3)  </a:t>
            </a:r>
            <a:r>
              <a:rPr lang="en-US" b="1" dirty="0" smtClean="0">
                <a:latin typeface="+mj-lt"/>
                <a:ea typeface="Calibri" panose="020F0502020204030204" pitchFamily="34" charset="0"/>
                <a:cs typeface="Times New Roman" panose="02020603050405020304" pitchFamily="18" charset="0"/>
              </a:rPr>
              <a:t>Stock Market Prediction Using Machine Learning</a:t>
            </a:r>
          </a:p>
          <a:p>
            <a:pPr algn="just">
              <a:lnSpc>
                <a:spcPct val="107000"/>
              </a:lnSpc>
              <a:spcAft>
                <a:spcPts val="600"/>
              </a:spcAft>
            </a:pPr>
            <a:r>
              <a:rPr lang="en-US" dirty="0" smtClean="0">
                <a:latin typeface="+mj-lt"/>
                <a:cs typeface="Times New Roman" panose="02020603050405020304" pitchFamily="18" charset="0"/>
              </a:rPr>
              <a:t>	 	 	The research work done by V Kranthi Sai Reddy Student, ECM, Sreenidhi Institute of Science and Technology, Hyderabad, India. In the finance world stock trading is one of the most important activities. Stock market prediction is an act of trying to determine the future value of a stock other financial instrument traded on a financial exchange. This paper explains the prediction of a stock using Machine Learning. The technical and fundamental or the time series analysis is used by the most of the stockbrokers while making the stock predictions. </a:t>
            </a:r>
          </a:p>
          <a:p>
            <a:pPr algn="just">
              <a:lnSpc>
                <a:spcPct val="107000"/>
              </a:lnSpc>
              <a:spcAft>
                <a:spcPts val="600"/>
              </a:spcAft>
            </a:pPr>
            <a:r>
              <a:rPr lang="en-US" dirty="0" smtClean="0">
                <a:latin typeface="+mj-lt"/>
                <a:cs typeface="Times New Roman" panose="02020603050405020304" pitchFamily="18" charset="0"/>
              </a:rPr>
              <a:t>	 	 	 The programming language is used to predict the stock market using machine learning is Python. In this context this study uses a machine learning technique called Support Vector Machine (SVM) to predict stock prices for the large and small capitalizations and in the three different markets, employing prices with both daily and up-to-the-minute frequencies.</a:t>
            </a:r>
            <a:endParaRPr lang="en-IN" dirty="0">
              <a:latin typeface="+mj-lt"/>
              <a:cs typeface="Times New Roman" panose="02020603050405020304" pitchFamily="18" charset="0"/>
            </a:endParaRPr>
          </a:p>
        </p:txBody>
      </p:sp>
      <p:sp>
        <p:nvSpPr>
          <p:cNvPr id="4" name="Date Placeholder 3"/>
          <p:cNvSpPr>
            <a:spLocks noGrp="1"/>
          </p:cNvSpPr>
          <p:nvPr>
            <p:ph type="dt" sz="half" idx="10"/>
          </p:nvPr>
        </p:nvSpPr>
        <p:spPr/>
        <p:txBody>
          <a:bodyPr/>
          <a:lstStyle/>
          <a:p>
            <a:fld id="{7E6FD046-6088-48E5-957D-6E26A1AE6C1A}"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5</a:t>
            </a:fld>
            <a:endParaRPr lang="en-US" dirty="0"/>
          </a:p>
        </p:txBody>
      </p:sp>
    </p:spTree>
    <p:extLst>
      <p:ext uri="{BB962C8B-B14F-4D97-AF65-F5344CB8AC3E}">
        <p14:creationId xmlns:p14="http://schemas.microsoft.com/office/powerpoint/2010/main" val="2407337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826" y="-149863"/>
            <a:ext cx="3910348" cy="1325563"/>
          </a:xfrm>
        </p:spPr>
        <p:txBody>
          <a:bodyPr>
            <a:normAutofit/>
          </a:bodyPr>
          <a:lstStyle/>
          <a:p>
            <a:r>
              <a:rPr lang="en-IN" sz="3200" dirty="0" smtClean="0"/>
              <a:t>Requirements Analysis</a:t>
            </a:r>
            <a:endParaRPr lang="en-IN" sz="3200" dirty="0"/>
          </a:p>
        </p:txBody>
      </p:sp>
      <p:sp>
        <p:nvSpPr>
          <p:cNvPr id="3" name="Content Placeholder 2"/>
          <p:cNvSpPr>
            <a:spLocks noGrp="1"/>
          </p:cNvSpPr>
          <p:nvPr>
            <p:ph idx="1"/>
          </p:nvPr>
        </p:nvSpPr>
        <p:spPr>
          <a:xfrm>
            <a:off x="628650" y="1452138"/>
            <a:ext cx="7886700" cy="4351338"/>
          </a:xfrm>
        </p:spPr>
        <p:txBody>
          <a:bodyPr>
            <a:noAutofit/>
          </a:bodyPr>
          <a:lstStyle/>
          <a:p>
            <a:pPr marL="0" indent="0" algn="just">
              <a:buNone/>
            </a:pPr>
            <a:r>
              <a:rPr lang="en-US" sz="2000" b="1" dirty="0">
                <a:latin typeface="+mj-lt"/>
              </a:rPr>
              <a:t>Functional requirements</a:t>
            </a:r>
            <a:endParaRPr lang="en-IN" sz="2000" dirty="0">
              <a:latin typeface="+mj-lt"/>
            </a:endParaRPr>
          </a:p>
          <a:p>
            <a:pPr algn="just"/>
            <a:r>
              <a:rPr lang="en-US" sz="2000" dirty="0">
                <a:latin typeface="+mj-lt"/>
              </a:rPr>
              <a:t>Functional requirements describe what the software should do (the functions). Think about the      core operations.</a:t>
            </a:r>
            <a:endParaRPr lang="en-IN" sz="2000" dirty="0">
              <a:latin typeface="+mj-lt"/>
            </a:endParaRPr>
          </a:p>
          <a:p>
            <a:pPr algn="just"/>
            <a:r>
              <a:rPr lang="en-US" sz="2000" dirty="0">
                <a:latin typeface="+mj-lt"/>
              </a:rPr>
              <a:t>Because the “functions” are established before development, functional requirements should be    written in the future tense. In developing the software for Stock Price Prediction, some of the functional requirements could include:</a:t>
            </a:r>
            <a:endParaRPr lang="en-IN" sz="2000" dirty="0">
              <a:latin typeface="+mj-lt"/>
            </a:endParaRPr>
          </a:p>
          <a:p>
            <a:pPr lvl="0" algn="just"/>
            <a:r>
              <a:rPr lang="en-US" sz="2000" dirty="0">
                <a:latin typeface="+mj-lt"/>
              </a:rPr>
              <a:t>The software shall accept the tw_spydata_raw.csv dataset as input. </a:t>
            </a:r>
            <a:endParaRPr lang="en-IN" sz="2000" dirty="0">
              <a:latin typeface="+mj-lt"/>
            </a:endParaRPr>
          </a:p>
          <a:p>
            <a:pPr lvl="0" algn="just"/>
            <a:r>
              <a:rPr lang="en-US" sz="2000" dirty="0">
                <a:latin typeface="+mj-lt"/>
              </a:rPr>
              <a:t>The software should shall do pre-processing (like verifying for missing data values) on input for model training. </a:t>
            </a:r>
            <a:endParaRPr lang="en-IN" sz="2000" dirty="0">
              <a:latin typeface="+mj-lt"/>
            </a:endParaRPr>
          </a:p>
          <a:p>
            <a:pPr lvl="0" algn="just"/>
            <a:r>
              <a:rPr lang="en-US" sz="2000" dirty="0">
                <a:latin typeface="+mj-lt"/>
              </a:rPr>
              <a:t>The software shall use LSTM ARCHITECTURE as main component of the software. </a:t>
            </a:r>
            <a:endParaRPr lang="en-IN" sz="2000" dirty="0">
              <a:latin typeface="+mj-lt"/>
            </a:endParaRPr>
          </a:p>
          <a:p>
            <a:pPr lvl="0" algn="just"/>
            <a:r>
              <a:rPr lang="en-US" sz="2000" dirty="0">
                <a:latin typeface="+mj-lt"/>
              </a:rPr>
              <a:t>It processes the given input data by producing the most possible outcomes of a CLOSING STOCK PRICE. </a:t>
            </a:r>
            <a:endParaRPr lang="en-IN" sz="2000" dirty="0">
              <a:latin typeface="+mj-lt"/>
            </a:endParaRPr>
          </a:p>
        </p:txBody>
      </p:sp>
      <p:sp>
        <p:nvSpPr>
          <p:cNvPr id="4" name="Date Placeholder 3"/>
          <p:cNvSpPr>
            <a:spLocks noGrp="1"/>
          </p:cNvSpPr>
          <p:nvPr>
            <p:ph type="dt" sz="half" idx="10"/>
          </p:nvPr>
        </p:nvSpPr>
        <p:spPr/>
        <p:txBody>
          <a:bodyPr/>
          <a:lstStyle/>
          <a:p>
            <a:fld id="{888A2FFF-DCE9-4D4B-AC91-DFE23C62CD9C}"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6</a:t>
            </a:fld>
            <a:endParaRPr lang="en-US" dirty="0"/>
          </a:p>
        </p:txBody>
      </p:sp>
    </p:spTree>
    <p:extLst>
      <p:ext uri="{BB962C8B-B14F-4D97-AF65-F5344CB8AC3E}">
        <p14:creationId xmlns:p14="http://schemas.microsoft.com/office/powerpoint/2010/main" val="3830140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36983"/>
            <a:ext cx="7886700" cy="4351338"/>
          </a:xfrm>
        </p:spPr>
        <p:txBody>
          <a:bodyPr>
            <a:normAutofit/>
          </a:bodyPr>
          <a:lstStyle/>
          <a:p>
            <a:pPr marL="0" indent="0">
              <a:buNone/>
            </a:pPr>
            <a:r>
              <a:rPr lang="en-US" b="1" dirty="0">
                <a:latin typeface="+mj-lt"/>
              </a:rPr>
              <a:t>Non-Functional requirements </a:t>
            </a:r>
            <a:endParaRPr lang="en-IN" dirty="0">
              <a:latin typeface="+mj-lt"/>
            </a:endParaRPr>
          </a:p>
          <a:p>
            <a:r>
              <a:rPr lang="en-US" dirty="0">
                <a:latin typeface="+mj-lt"/>
              </a:rPr>
              <a:t>Product properties</a:t>
            </a:r>
            <a:r>
              <a:rPr lang="en-US" b="1" dirty="0">
                <a:latin typeface="+mj-lt"/>
              </a:rPr>
              <a:t> </a:t>
            </a:r>
            <a:endParaRPr lang="en-IN" dirty="0">
              <a:latin typeface="+mj-lt"/>
            </a:endParaRPr>
          </a:p>
          <a:p>
            <a:pPr lvl="0"/>
            <a:r>
              <a:rPr lang="en-US" dirty="0">
                <a:latin typeface="+mj-lt"/>
              </a:rPr>
              <a:t>Usability: It defines the user interface of the software in terms of simplicity of understanding the user interface of stock prediction software, for any kind of stock trader and other stakeholders in stock market. </a:t>
            </a:r>
            <a:endParaRPr lang="en-IN" dirty="0">
              <a:latin typeface="+mj-lt"/>
            </a:endParaRPr>
          </a:p>
          <a:p>
            <a:pPr lvl="0"/>
            <a:r>
              <a:rPr lang="en-US" dirty="0">
                <a:latin typeface="+mj-lt"/>
              </a:rPr>
              <a:t>Efficiency: maintaining the possible highest accuracy in the closing stock prices in shortest time with available data. </a:t>
            </a:r>
            <a:endParaRPr lang="en-IN" dirty="0">
              <a:latin typeface="+mj-lt"/>
            </a:endParaRPr>
          </a:p>
          <a:p>
            <a:pPr lvl="0"/>
            <a:r>
              <a:rPr lang="en-US" dirty="0">
                <a:latin typeface="+mj-lt"/>
              </a:rPr>
              <a:t>Performance: It is a quality attribute of the stock prediction software that describes the responsiveness to various user interactions with it.</a:t>
            </a:r>
            <a:endParaRPr lang="en-IN" dirty="0">
              <a:latin typeface="+mj-lt"/>
            </a:endParaRPr>
          </a:p>
          <a:p>
            <a:endParaRPr lang="en-IN" dirty="0">
              <a:latin typeface="+mj-lt"/>
            </a:endParaRPr>
          </a:p>
        </p:txBody>
      </p:sp>
      <p:sp>
        <p:nvSpPr>
          <p:cNvPr id="4" name="Date Placeholder 3"/>
          <p:cNvSpPr>
            <a:spLocks noGrp="1"/>
          </p:cNvSpPr>
          <p:nvPr>
            <p:ph type="dt" sz="half" idx="10"/>
          </p:nvPr>
        </p:nvSpPr>
        <p:spPr/>
        <p:txBody>
          <a:bodyPr/>
          <a:lstStyle/>
          <a:p>
            <a:fld id="{C4CC6AA6-4EDD-4674-8AC9-1EF08A0A8AD3}"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7</a:t>
            </a:fld>
            <a:endParaRPr lang="en-US" dirty="0"/>
          </a:p>
        </p:txBody>
      </p:sp>
    </p:spTree>
    <p:extLst>
      <p:ext uri="{BB962C8B-B14F-4D97-AF65-F5344CB8AC3E}">
        <p14:creationId xmlns:p14="http://schemas.microsoft.com/office/powerpoint/2010/main" val="181194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F38FAC-A1A2-4BDB-8D92-296DC638FDC9}"/>
              </a:ext>
            </a:extLst>
          </p:cNvPr>
          <p:cNvSpPr txBox="1"/>
          <p:nvPr/>
        </p:nvSpPr>
        <p:spPr>
          <a:xfrm>
            <a:off x="2929420" y="249073"/>
            <a:ext cx="3528530" cy="584775"/>
          </a:xfrm>
          <a:prstGeom prst="rect">
            <a:avLst/>
          </a:prstGeom>
          <a:noFill/>
        </p:spPr>
        <p:txBody>
          <a:bodyPr wrap="none" rtlCol="0">
            <a:spAutoFit/>
          </a:bodyPr>
          <a:lstStyle/>
          <a:p>
            <a:r>
              <a:rPr lang="en-US" sz="3200" dirty="0" smtClean="0">
                <a:latin typeface="Calibri" panose="020F0502020204030204" pitchFamily="34" charset="0"/>
                <a:cs typeface="Calibri" panose="020F0502020204030204" pitchFamily="34" charset="0"/>
              </a:rPr>
              <a:t>System </a:t>
            </a:r>
            <a:r>
              <a:rPr lang="en-US" sz="3200" dirty="0">
                <a:latin typeface="Calibri" panose="020F0502020204030204" pitchFamily="34" charset="0"/>
                <a:cs typeface="Calibri" panose="020F0502020204030204" pitchFamily="34" charset="0"/>
              </a:rPr>
              <a:t>Architecture</a:t>
            </a:r>
            <a:endParaRPr lang="en-IN" sz="3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38B257AE-FF33-4CE6-B526-7F9795A94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679" y="1669405"/>
            <a:ext cx="7421240" cy="1528763"/>
          </a:xfrm>
          <a:prstGeom prst="rect">
            <a:avLst/>
          </a:prstGeom>
        </p:spPr>
      </p:pic>
      <p:sp>
        <p:nvSpPr>
          <p:cNvPr id="6" name="TextBox 5">
            <a:extLst>
              <a:ext uri="{FF2B5EF4-FFF2-40B4-BE49-F238E27FC236}">
                <a16:creationId xmlns="" xmlns:a16="http://schemas.microsoft.com/office/drawing/2014/main" id="{70D8575B-3276-451F-906F-68E384377135}"/>
              </a:ext>
            </a:extLst>
          </p:cNvPr>
          <p:cNvSpPr txBox="1"/>
          <p:nvPr/>
        </p:nvSpPr>
        <p:spPr>
          <a:xfrm>
            <a:off x="973464" y="1758925"/>
            <a:ext cx="1927900" cy="300082"/>
          </a:xfrm>
          <a:prstGeom prst="rect">
            <a:avLst/>
          </a:prstGeom>
          <a:noFill/>
        </p:spPr>
        <p:txBody>
          <a:bodyPr wrap="none" rtlCol="0">
            <a:spAutoFit/>
          </a:bodyPr>
          <a:lstStyle/>
          <a:p>
            <a:r>
              <a:rPr lang="en-IN" sz="1350" dirty="0"/>
              <a:t>1) Preprocessing of data:</a:t>
            </a:r>
          </a:p>
        </p:txBody>
      </p:sp>
      <p:pic>
        <p:nvPicPr>
          <p:cNvPr id="12" name="Picture 11">
            <a:extLst>
              <a:ext uri="{FF2B5EF4-FFF2-40B4-BE49-F238E27FC236}">
                <a16:creationId xmlns="" xmlns:a16="http://schemas.microsoft.com/office/drawing/2014/main" id="{597EAE2C-E2BF-4C2E-8E8E-D977AA595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78" y="3199494"/>
            <a:ext cx="7421240" cy="2799929"/>
          </a:xfrm>
          <a:prstGeom prst="rect">
            <a:avLst/>
          </a:prstGeom>
        </p:spPr>
      </p:pic>
      <p:sp>
        <p:nvSpPr>
          <p:cNvPr id="7" name="TextBox 6">
            <a:extLst>
              <a:ext uri="{FF2B5EF4-FFF2-40B4-BE49-F238E27FC236}">
                <a16:creationId xmlns="" xmlns:a16="http://schemas.microsoft.com/office/drawing/2014/main" id="{4F4D1876-5404-4960-8B0C-5B592EDEA5DD}"/>
              </a:ext>
            </a:extLst>
          </p:cNvPr>
          <p:cNvSpPr txBox="1"/>
          <p:nvPr/>
        </p:nvSpPr>
        <p:spPr>
          <a:xfrm>
            <a:off x="973464" y="3082750"/>
            <a:ext cx="1822230" cy="300082"/>
          </a:xfrm>
          <a:prstGeom prst="rect">
            <a:avLst/>
          </a:prstGeom>
          <a:noFill/>
        </p:spPr>
        <p:txBody>
          <a:bodyPr wrap="none" rtlCol="0">
            <a:spAutoFit/>
          </a:bodyPr>
          <a:lstStyle/>
          <a:p>
            <a:r>
              <a:rPr lang="en-IN" sz="1350" dirty="0"/>
              <a:t>2) Overall Architecture:</a:t>
            </a:r>
          </a:p>
        </p:txBody>
      </p:sp>
      <p:sp>
        <p:nvSpPr>
          <p:cNvPr id="2" name="Date Placeholder 1"/>
          <p:cNvSpPr>
            <a:spLocks noGrp="1"/>
          </p:cNvSpPr>
          <p:nvPr>
            <p:ph type="dt" sz="half" idx="10"/>
          </p:nvPr>
        </p:nvSpPr>
        <p:spPr/>
        <p:txBody>
          <a:bodyPr/>
          <a:lstStyle/>
          <a:p>
            <a:fld id="{E252AD10-920A-4DAB-A367-9B2C12FA1CF3}"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8" name="Slide Number Placeholder 7"/>
          <p:cNvSpPr>
            <a:spLocks noGrp="1"/>
          </p:cNvSpPr>
          <p:nvPr>
            <p:ph type="sldNum" sz="quarter" idx="12"/>
          </p:nvPr>
        </p:nvSpPr>
        <p:spPr/>
        <p:txBody>
          <a:bodyPr/>
          <a:lstStyle/>
          <a:p>
            <a:fld id="{C7C0369B-4B01-4AA3-877F-9BA2E2E89311}" type="slidenum">
              <a:rPr lang="en-US" smtClean="0"/>
              <a:pPr/>
              <a:t>8</a:t>
            </a:fld>
            <a:endParaRPr lang="en-US" dirty="0"/>
          </a:p>
        </p:txBody>
      </p:sp>
    </p:spTree>
    <p:extLst>
      <p:ext uri="{BB962C8B-B14F-4D97-AF65-F5344CB8AC3E}">
        <p14:creationId xmlns:p14="http://schemas.microsoft.com/office/powerpoint/2010/main" val="609877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3927" y="241923"/>
            <a:ext cx="2636145" cy="562423"/>
          </a:xfrm>
        </p:spPr>
        <p:txBody>
          <a:bodyPr>
            <a:normAutofit/>
          </a:bodyPr>
          <a:lstStyle/>
          <a:p>
            <a:r>
              <a:rPr lang="en-IN" sz="3200" b="1" dirty="0" smtClean="0"/>
              <a:t>UML Diagrams</a:t>
            </a:r>
            <a:endParaRPr lang="en-IN" sz="3200" b="1" dirty="0"/>
          </a:p>
        </p:txBody>
      </p:sp>
      <p:pic>
        <p:nvPicPr>
          <p:cNvPr id="7" name="Shape2423"/>
          <p:cNvPicPr>
            <a:picLocks noGrp="1"/>
          </p:cNvPicPr>
          <p:nvPr>
            <p:ph idx="1"/>
          </p:nvPr>
        </p:nvPicPr>
        <p:blipFill>
          <a:blip r:embed="rId2"/>
          <a:stretch/>
        </p:blipFill>
        <p:spPr>
          <a:xfrm>
            <a:off x="914725" y="1580926"/>
            <a:ext cx="6711812" cy="4351338"/>
          </a:xfrm>
          <a:prstGeom prst="rect">
            <a:avLst/>
          </a:prstGeom>
          <a:ln w="0">
            <a:noFill/>
          </a:ln>
        </p:spPr>
      </p:pic>
      <p:sp>
        <p:nvSpPr>
          <p:cNvPr id="4" name="Date Placeholder 3"/>
          <p:cNvSpPr>
            <a:spLocks noGrp="1"/>
          </p:cNvSpPr>
          <p:nvPr>
            <p:ph type="dt" sz="half" idx="10"/>
          </p:nvPr>
        </p:nvSpPr>
        <p:spPr/>
        <p:txBody>
          <a:bodyPr/>
          <a:lstStyle/>
          <a:p>
            <a:fld id="{21527AFE-B257-4632-8208-96C775DFE7C0}" type="datetime1">
              <a:rPr lang="en-US" smtClean="0"/>
              <a:t>6/18/2023</a:t>
            </a:fld>
            <a:endParaRPr lang="en-US" dirty="0"/>
          </a:p>
        </p:txBody>
      </p:sp>
      <p:sp>
        <p:nvSpPr>
          <p:cNvPr id="5" name="Footer Placeholder 4"/>
          <p:cNvSpPr>
            <a:spLocks noGrp="1"/>
          </p:cNvSpPr>
          <p:nvPr>
            <p:ph type="ftr" sz="quarter" idx="11"/>
          </p:nvPr>
        </p:nvSpPr>
        <p:spPr/>
        <p:txBody>
          <a:bodyPr/>
          <a:lstStyle/>
          <a:p>
            <a:r>
              <a:rPr lang="en-US" dirty="0" smtClean="0"/>
              <a:t>Department of Engg. CSMSSCSCOE</a:t>
            </a:r>
            <a:endParaRPr lang="en-US" dirty="0"/>
          </a:p>
        </p:txBody>
      </p:sp>
      <p:sp>
        <p:nvSpPr>
          <p:cNvPr id="6" name="Slide Number Placeholder 5"/>
          <p:cNvSpPr>
            <a:spLocks noGrp="1"/>
          </p:cNvSpPr>
          <p:nvPr>
            <p:ph type="sldNum" sz="quarter" idx="12"/>
          </p:nvPr>
        </p:nvSpPr>
        <p:spPr/>
        <p:txBody>
          <a:bodyPr/>
          <a:lstStyle/>
          <a:p>
            <a:fld id="{C7C0369B-4B01-4AA3-877F-9BA2E2E89311}" type="slidenum">
              <a:rPr lang="en-US" smtClean="0"/>
              <a:pPr/>
              <a:t>9</a:t>
            </a:fld>
            <a:endParaRPr lang="en-US" dirty="0"/>
          </a:p>
        </p:txBody>
      </p:sp>
      <p:sp>
        <p:nvSpPr>
          <p:cNvPr id="8" name="Rectangle 7"/>
          <p:cNvSpPr/>
          <p:nvPr/>
        </p:nvSpPr>
        <p:spPr>
          <a:xfrm>
            <a:off x="1180498" y="956784"/>
            <a:ext cx="2056525" cy="400110"/>
          </a:xfrm>
          <a:prstGeom prst="rect">
            <a:avLst/>
          </a:prstGeom>
        </p:spPr>
        <p:txBody>
          <a:bodyPr wrap="none">
            <a:spAutoFit/>
          </a:bodyPr>
          <a:lstStyle/>
          <a:p>
            <a:r>
              <a:rPr lang="en-US" sz="2000" dirty="0"/>
              <a:t>Use Case Diagram</a:t>
            </a:r>
            <a:endParaRPr lang="en-IN" sz="2000" dirty="0"/>
          </a:p>
        </p:txBody>
      </p:sp>
    </p:spTree>
    <p:extLst>
      <p:ext uri="{BB962C8B-B14F-4D97-AF65-F5344CB8AC3E}">
        <p14:creationId xmlns:p14="http://schemas.microsoft.com/office/powerpoint/2010/main" val="97064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1426</Words>
  <Application>Microsoft Office PowerPoint</Application>
  <PresentationFormat>On-screen Show (4:3)</PresentationFormat>
  <Paragraphs>167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Mangal</vt:lpstr>
      <vt:lpstr>Times New Roman</vt:lpstr>
      <vt:lpstr>Office Theme</vt:lpstr>
      <vt:lpstr>Stock Price Prediction Using ML</vt:lpstr>
      <vt:lpstr>Introduction</vt:lpstr>
      <vt:lpstr>PowerPoint Presentation</vt:lpstr>
      <vt:lpstr>PowerPoint Presentation</vt:lpstr>
      <vt:lpstr>PowerPoint Presentation</vt:lpstr>
      <vt:lpstr>Requirements Analysis</vt:lpstr>
      <vt:lpstr>PowerPoint Presentation</vt:lpstr>
      <vt:lpstr>PowerPoint Presentation</vt:lpstr>
      <vt:lpstr>UML Diagrams</vt:lpstr>
      <vt:lpstr>Sequence Diagram </vt:lpstr>
      <vt:lpstr>Activity Diagram </vt:lpstr>
      <vt:lpstr>System Implementation</vt:lpstr>
      <vt:lpstr>Long short-term memory network</vt:lpstr>
      <vt:lpstr>Coding</vt:lpstr>
      <vt:lpstr>LMS function :-</vt:lpstr>
      <vt:lpstr>Snapshots</vt:lpstr>
      <vt:lpstr>Selection of data :-</vt:lpstr>
      <vt:lpstr>Training Data :-</vt:lpstr>
      <vt:lpstr>Output from model :-</vt:lpstr>
      <vt:lpstr>Results</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Vaibhav Dagwal</dc:creator>
  <cp:lastModifiedBy>Sanil</cp:lastModifiedBy>
  <cp:revision>31</cp:revision>
  <dcterms:created xsi:type="dcterms:W3CDTF">2017-08-11T06:26:37Z</dcterms:created>
  <dcterms:modified xsi:type="dcterms:W3CDTF">2023-06-18T16:51:37Z</dcterms:modified>
</cp:coreProperties>
</file>