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89" r:id="rId7"/>
    <p:sldId id="290" r:id="rId8"/>
    <p:sldId id="281" r:id="rId9"/>
    <p:sldId id="265" r:id="rId10"/>
    <p:sldId id="267" r:id="rId11"/>
    <p:sldId id="269" r:id="rId12"/>
    <p:sldId id="293" r:id="rId13"/>
    <p:sldId id="292" r:id="rId14"/>
    <p:sldId id="275" r:id="rId15"/>
    <p:sldId id="283" r:id="rId16"/>
    <p:sldId id="284" r:id="rId17"/>
    <p:sldId id="285" r:id="rId18"/>
    <p:sldId id="286" r:id="rId19"/>
    <p:sldId id="287" r:id="rId20"/>
    <p:sldId id="288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89020" autoAdjust="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wari Sarde" userId="7166f0eef3dc9fa1" providerId="LiveId" clId="{DAE62346-E926-4C97-8814-D34EBA2FE1EC}"/>
    <pc:docChg chg="modSld">
      <pc:chgData name="Ishwari Sarde" userId="7166f0eef3dc9fa1" providerId="LiveId" clId="{DAE62346-E926-4C97-8814-D34EBA2FE1EC}" dt="2023-12-06T12:33:12.476" v="1" actId="403"/>
      <pc:docMkLst>
        <pc:docMk/>
      </pc:docMkLst>
      <pc:sldChg chg="modSp mod">
        <pc:chgData name="Ishwari Sarde" userId="7166f0eef3dc9fa1" providerId="LiveId" clId="{DAE62346-E926-4C97-8814-D34EBA2FE1EC}" dt="2023-12-06T12:33:12.476" v="1" actId="403"/>
        <pc:sldMkLst>
          <pc:docMk/>
          <pc:sldMk cId="3530865151" sldId="293"/>
        </pc:sldMkLst>
        <pc:spChg chg="mod">
          <ac:chgData name="Ishwari Sarde" userId="7166f0eef3dc9fa1" providerId="LiveId" clId="{DAE62346-E926-4C97-8814-D34EBA2FE1EC}" dt="2023-12-06T12:33:12.476" v="1" actId="403"/>
          <ac:spMkLst>
            <pc:docMk/>
            <pc:sldMk cId="3530865151" sldId="293"/>
            <ac:spMk id="2" creationId="{FEE180EA-EE96-1384-24F4-09719CF8AC6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OneDrive\Desktop\vehiclecatego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OneDrive\Desktop\vehiclecatego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OneDrive\Desktop\vehiclecatego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OneDrive\Desktop\vehiclecatego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Downloads\Allindfuels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Downloads\Allindfuels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Downloads\Allindfuels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hwari\Downloads\PetrolDiesel1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66f0eef3dc9fa1/Desktop/all%20ind%20e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DIESEL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vehiclecategory!$V$20</c:f>
              <c:strCache>
                <c:ptCount val="1"/>
                <c:pt idx="0">
                  <c:v>DIESEL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vehiclecategory!$U$21:$U$25</c:f>
              <c:strCache>
                <c:ptCount val="5"/>
                <c:pt idx="0">
                  <c:v>HEAVY VEHICLE</c:v>
                </c:pt>
                <c:pt idx="1">
                  <c:v>MEDIUM VEHICLE</c:v>
                </c:pt>
                <c:pt idx="2">
                  <c:v>LIGHT VEHICLE</c:v>
                </c:pt>
                <c:pt idx="3">
                  <c:v>3 WHEELER</c:v>
                </c:pt>
                <c:pt idx="4">
                  <c:v>2 WHEELER</c:v>
                </c:pt>
              </c:strCache>
            </c:strRef>
          </c:cat>
          <c:val>
            <c:numRef>
              <c:f>vehiclecategory!$V$21:$V$25</c:f>
              <c:numCache>
                <c:formatCode>General</c:formatCode>
                <c:ptCount val="5"/>
                <c:pt idx="0">
                  <c:v>4560791</c:v>
                </c:pt>
                <c:pt idx="1">
                  <c:v>930292</c:v>
                </c:pt>
                <c:pt idx="2">
                  <c:v>27000595</c:v>
                </c:pt>
                <c:pt idx="3">
                  <c:v>3920193</c:v>
                </c:pt>
                <c:pt idx="4">
                  <c:v>78732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9-4C35-AA83-DF370E9AC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5971023"/>
        <c:axId val="1624412495"/>
      </c:barChart>
      <c:catAx>
        <c:axId val="1585971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VEHICLE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412495"/>
        <c:crosses val="autoZero"/>
        <c:auto val="1"/>
        <c:lblAlgn val="ctr"/>
        <c:lblOffset val="100"/>
        <c:noMultiLvlLbl val="0"/>
      </c:catAx>
      <c:valAx>
        <c:axId val="162441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97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ev.xlsx]Sheet1'!$Q$1</c:f>
              <c:strCache>
                <c:ptCount val="1"/>
                <c:pt idx="0">
                  <c:v>Y2016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ev.xlsx]Sheet1'!$Q$2:$Q$13</c:f>
              <c:numCache>
                <c:formatCode>#,##0</c:formatCode>
                <c:ptCount val="12"/>
                <c:pt idx="0">
                  <c:v>1945</c:v>
                </c:pt>
                <c:pt idx="1">
                  <c:v>2498</c:v>
                </c:pt>
                <c:pt idx="2">
                  <c:v>4520</c:v>
                </c:pt>
                <c:pt idx="3">
                  <c:v>3449</c:v>
                </c:pt>
                <c:pt idx="4">
                  <c:v>4004</c:v>
                </c:pt>
                <c:pt idx="5">
                  <c:v>5118</c:v>
                </c:pt>
                <c:pt idx="6">
                  <c:v>4380</c:v>
                </c:pt>
                <c:pt idx="7">
                  <c:v>4021</c:v>
                </c:pt>
                <c:pt idx="8">
                  <c:v>4174</c:v>
                </c:pt>
                <c:pt idx="9">
                  <c:v>6335</c:v>
                </c:pt>
                <c:pt idx="10">
                  <c:v>4900</c:v>
                </c:pt>
                <c:pt idx="11">
                  <c:v>4507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69-440E-9F36-10FEACEB3967}"/>
            </c:ext>
          </c:extLst>
        </c:ser>
        <c:ser>
          <c:idx val="1"/>
          <c:order val="1"/>
          <c:tx>
            <c:strRef>
              <c:f>'[all ind ev.xlsx]Sheet1'!$R$1</c:f>
              <c:strCache>
                <c:ptCount val="1"/>
                <c:pt idx="0">
                  <c:v>Y2017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ev.xlsx]Sheet1'!$R$2:$R$13</c:f>
              <c:numCache>
                <c:formatCode>#,##0</c:formatCode>
                <c:ptCount val="12"/>
                <c:pt idx="0">
                  <c:v>4582</c:v>
                </c:pt>
                <c:pt idx="1">
                  <c:v>4411</c:v>
                </c:pt>
                <c:pt idx="2">
                  <c:v>5992</c:v>
                </c:pt>
                <c:pt idx="3">
                  <c:v>5054</c:v>
                </c:pt>
                <c:pt idx="4">
                  <c:v>7058</c:v>
                </c:pt>
                <c:pt idx="5">
                  <c:v>7509</c:v>
                </c:pt>
                <c:pt idx="6">
                  <c:v>9047</c:v>
                </c:pt>
                <c:pt idx="7">
                  <c:v>9169</c:v>
                </c:pt>
                <c:pt idx="8">
                  <c:v>7737</c:v>
                </c:pt>
                <c:pt idx="9">
                  <c:v>7659</c:v>
                </c:pt>
                <c:pt idx="10">
                  <c:v>10087</c:v>
                </c:pt>
                <c:pt idx="11">
                  <c:v>9115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69-440E-9F36-10FEACEB3967}"/>
            </c:ext>
          </c:extLst>
        </c:ser>
        <c:ser>
          <c:idx val="2"/>
          <c:order val="2"/>
          <c:tx>
            <c:strRef>
              <c:f>'[all ind ev.xlsx]Sheet1'!$S$1</c:f>
              <c:strCache>
                <c:ptCount val="1"/>
                <c:pt idx="0">
                  <c:v>Y2018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ev.xlsx]Sheet1'!$S$2:$S$13</c:f>
              <c:numCache>
                <c:formatCode>#,##0</c:formatCode>
                <c:ptCount val="12"/>
                <c:pt idx="0">
                  <c:v>9005</c:v>
                </c:pt>
                <c:pt idx="1">
                  <c:v>7372</c:v>
                </c:pt>
                <c:pt idx="2">
                  <c:v>7698</c:v>
                </c:pt>
                <c:pt idx="3">
                  <c:v>7334</c:v>
                </c:pt>
                <c:pt idx="4">
                  <c:v>8262</c:v>
                </c:pt>
                <c:pt idx="5">
                  <c:v>8832</c:v>
                </c:pt>
                <c:pt idx="6">
                  <c:v>11400</c:v>
                </c:pt>
                <c:pt idx="7">
                  <c:v>11789</c:v>
                </c:pt>
                <c:pt idx="8">
                  <c:v>13589</c:v>
                </c:pt>
                <c:pt idx="9">
                  <c:v>14987</c:v>
                </c:pt>
                <c:pt idx="10">
                  <c:v>14110</c:v>
                </c:pt>
                <c:pt idx="11">
                  <c:v>15879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69-440E-9F36-10FEACEB3967}"/>
            </c:ext>
          </c:extLst>
        </c:ser>
        <c:ser>
          <c:idx val="3"/>
          <c:order val="3"/>
          <c:tx>
            <c:strRef>
              <c:f>'[all ind ev.xlsx]Sheet1'!$T$1</c:f>
              <c:strCache>
                <c:ptCount val="1"/>
                <c:pt idx="0">
                  <c:v>Y2019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ev.xlsx]Sheet1'!$T$2:$T$13</c:f>
              <c:numCache>
                <c:formatCode>#,##0</c:formatCode>
                <c:ptCount val="12"/>
                <c:pt idx="0">
                  <c:v>13378</c:v>
                </c:pt>
                <c:pt idx="1">
                  <c:v>12227</c:v>
                </c:pt>
                <c:pt idx="2">
                  <c:v>15155</c:v>
                </c:pt>
                <c:pt idx="3">
                  <c:v>11188</c:v>
                </c:pt>
                <c:pt idx="4">
                  <c:v>10082</c:v>
                </c:pt>
                <c:pt idx="5">
                  <c:v>11160</c:v>
                </c:pt>
                <c:pt idx="6">
                  <c:v>12479</c:v>
                </c:pt>
                <c:pt idx="7">
                  <c:v>13253</c:v>
                </c:pt>
                <c:pt idx="8">
                  <c:v>16145</c:v>
                </c:pt>
                <c:pt idx="9">
                  <c:v>15718</c:v>
                </c:pt>
                <c:pt idx="10">
                  <c:v>19011</c:v>
                </c:pt>
                <c:pt idx="11">
                  <c:v>17034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69-440E-9F36-10FEACEB3967}"/>
            </c:ext>
          </c:extLst>
        </c:ser>
        <c:ser>
          <c:idx val="4"/>
          <c:order val="4"/>
          <c:tx>
            <c:strRef>
              <c:f>'[all ind ev.xlsx]Sheet1'!$U$1</c:f>
              <c:strCache>
                <c:ptCount val="1"/>
                <c:pt idx="0">
                  <c:v>Y2020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ev.xlsx]Sheet1'!$U$2:$U$13</c:f>
              <c:numCache>
                <c:formatCode>#,##0</c:formatCode>
                <c:ptCount val="12"/>
                <c:pt idx="0">
                  <c:v>16856</c:v>
                </c:pt>
                <c:pt idx="1">
                  <c:v>16572</c:v>
                </c:pt>
                <c:pt idx="2">
                  <c:v>14066</c:v>
                </c:pt>
                <c:pt idx="3" formatCode="General">
                  <c:v>975</c:v>
                </c:pt>
                <c:pt idx="4">
                  <c:v>1310</c:v>
                </c:pt>
                <c:pt idx="5">
                  <c:v>6488</c:v>
                </c:pt>
                <c:pt idx="6">
                  <c:v>7798</c:v>
                </c:pt>
                <c:pt idx="7">
                  <c:v>8558</c:v>
                </c:pt>
                <c:pt idx="8">
                  <c:v>11349</c:v>
                </c:pt>
                <c:pt idx="9">
                  <c:v>11443</c:v>
                </c:pt>
                <c:pt idx="10">
                  <c:v>13385</c:v>
                </c:pt>
                <c:pt idx="11">
                  <c:v>15854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69-440E-9F36-10FEACEB3967}"/>
            </c:ext>
          </c:extLst>
        </c:ser>
        <c:ser>
          <c:idx val="5"/>
          <c:order val="5"/>
          <c:tx>
            <c:strRef>
              <c:f>'[all ind ev.xlsx]Sheet1'!$V$1</c:f>
              <c:strCache>
                <c:ptCount val="1"/>
                <c:pt idx="0">
                  <c:v>Y2021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ev.xlsx]Sheet1'!$V$2:$V$13</c:f>
              <c:numCache>
                <c:formatCode>#,##0</c:formatCode>
                <c:ptCount val="12"/>
                <c:pt idx="0">
                  <c:v>17024</c:v>
                </c:pt>
                <c:pt idx="1">
                  <c:v>20063</c:v>
                </c:pt>
                <c:pt idx="2">
                  <c:v>28106</c:v>
                </c:pt>
                <c:pt idx="3">
                  <c:v>15018</c:v>
                </c:pt>
                <c:pt idx="4">
                  <c:v>3604</c:v>
                </c:pt>
                <c:pt idx="5">
                  <c:v>12321</c:v>
                </c:pt>
                <c:pt idx="6">
                  <c:v>28142</c:v>
                </c:pt>
                <c:pt idx="7">
                  <c:v>30816</c:v>
                </c:pt>
                <c:pt idx="8">
                  <c:v>36599</c:v>
                </c:pt>
                <c:pt idx="9">
                  <c:v>40947</c:v>
                </c:pt>
                <c:pt idx="10">
                  <c:v>45088</c:v>
                </c:pt>
                <c:pt idx="11">
                  <c:v>53749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69-440E-9F36-10FEACEB3967}"/>
            </c:ext>
          </c:extLst>
        </c:ser>
        <c:ser>
          <c:idx val="6"/>
          <c:order val="6"/>
          <c:tx>
            <c:strRef>
              <c:f>'[all ind ev.xlsx]Sheet1'!$W$1</c:f>
              <c:strCache>
                <c:ptCount val="1"/>
                <c:pt idx="0">
                  <c:v>Y2022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'[all ind ev.xlsx]Sheet1'!$A$2:$A$13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'[all ind ev.xlsx]Sheet1'!$W$2:$W$13</c:f>
              <c:numCache>
                <c:formatCode>#,##0</c:formatCode>
                <c:ptCount val="12"/>
                <c:pt idx="0">
                  <c:v>51469</c:v>
                </c:pt>
                <c:pt idx="1">
                  <c:v>58071</c:v>
                </c:pt>
                <c:pt idx="2">
                  <c:v>83081</c:v>
                </c:pt>
                <c:pt idx="3">
                  <c:v>77530</c:v>
                </c:pt>
                <c:pt idx="4">
                  <c:v>69904</c:v>
                </c:pt>
                <c:pt idx="5">
                  <c:v>75864</c:v>
                </c:pt>
                <c:pt idx="6">
                  <c:v>80872</c:v>
                </c:pt>
                <c:pt idx="7">
                  <c:v>89005</c:v>
                </c:pt>
                <c:pt idx="8">
                  <c:v>94902</c:v>
                </c:pt>
                <c:pt idx="9">
                  <c:v>117501</c:v>
                </c:pt>
                <c:pt idx="10">
                  <c:v>121600</c:v>
                </c:pt>
                <c:pt idx="11">
                  <c:v>105005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569-440E-9F36-10FEACEB3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548783"/>
        <c:axId val="1111586815"/>
      </c:lineChart>
      <c:catAx>
        <c:axId val="127354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586815"/>
        <c:crosses val="autoZero"/>
        <c:auto val="1"/>
        <c:lblAlgn val="ctr"/>
        <c:lblOffset val="100"/>
        <c:noMultiLvlLbl val="0"/>
      </c:catAx>
      <c:valAx>
        <c:axId val="111158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54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EV&amp;LPG</a:t>
            </a:r>
          </a:p>
        </c:rich>
      </c:tx>
      <c:layout>
        <c:manualLayout>
          <c:xMode val="edge"/>
          <c:yMode val="edge"/>
          <c:x val="0.37731981450531288"/>
          <c:y val="4.11865049104135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ev.xlsx]Sheet1'!$A$19:$A$40</c:f>
              <c:numCache>
                <c:formatCode>General</c:formatCode>
                <c:ptCount val="22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8-4EB8-AD2D-7F4915C744C3}"/>
            </c:ext>
          </c:extLst>
        </c:ser>
        <c:ser>
          <c:idx val="1"/>
          <c:order val="1"/>
          <c:tx>
            <c:strRef>
              <c:f>'[all ind ev.xlsx]Sheet1'!$D$18</c:f>
              <c:strCache>
                <c:ptCount val="1"/>
                <c:pt idx="0">
                  <c:v>TOTAL LPG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ev.xlsx]Sheet1'!$D$19:$D$41</c:f>
              <c:numCache>
                <c:formatCode>General</c:formatCode>
                <c:ptCount val="23"/>
                <c:pt idx="0">
                  <c:v>508</c:v>
                </c:pt>
                <c:pt idx="1">
                  <c:v>561</c:v>
                </c:pt>
                <c:pt idx="2">
                  <c:v>699</c:v>
                </c:pt>
                <c:pt idx="3">
                  <c:v>1987</c:v>
                </c:pt>
                <c:pt idx="4">
                  <c:v>2347</c:v>
                </c:pt>
                <c:pt idx="5">
                  <c:v>3309</c:v>
                </c:pt>
                <c:pt idx="6">
                  <c:v>4641</c:v>
                </c:pt>
                <c:pt idx="7">
                  <c:v>3449</c:v>
                </c:pt>
                <c:pt idx="8">
                  <c:v>12798</c:v>
                </c:pt>
                <c:pt idx="9">
                  <c:v>14420</c:v>
                </c:pt>
                <c:pt idx="10">
                  <c:v>7006</c:v>
                </c:pt>
                <c:pt idx="11">
                  <c:v>1637</c:v>
                </c:pt>
                <c:pt idx="12">
                  <c:v>2978</c:v>
                </c:pt>
                <c:pt idx="13">
                  <c:v>1699</c:v>
                </c:pt>
                <c:pt idx="14">
                  <c:v>3338</c:v>
                </c:pt>
                <c:pt idx="15">
                  <c:v>3983</c:v>
                </c:pt>
                <c:pt idx="16">
                  <c:v>3814</c:v>
                </c:pt>
                <c:pt idx="17">
                  <c:v>4070</c:v>
                </c:pt>
                <c:pt idx="18">
                  <c:v>3866</c:v>
                </c:pt>
                <c:pt idx="19">
                  <c:v>9913</c:v>
                </c:pt>
                <c:pt idx="20">
                  <c:v>13407</c:v>
                </c:pt>
                <c:pt idx="21">
                  <c:v>14404</c:v>
                </c:pt>
                <c:pt idx="22">
                  <c:v>37866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8-4EB8-AD2D-7F4915C74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9348448"/>
        <c:axId val="1753822752"/>
      </c:lineChart>
      <c:catAx>
        <c:axId val="1629348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822752"/>
        <c:crosses val="autoZero"/>
        <c:auto val="1"/>
        <c:lblAlgn val="ctr"/>
        <c:lblOffset val="100"/>
        <c:noMultiLvlLbl val="0"/>
      </c:catAx>
      <c:valAx>
        <c:axId val="175382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34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</a:t>
            </a:r>
            <a:r>
              <a:rPr lang="en-IN" baseline="0"/>
              <a:t>&amp;DIESEL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ev.xlsx]Sheet1'!$A$19:$A$41</c:f>
              <c:numCache>
                <c:formatCode>General</c:formatCode>
                <c:ptCount val="23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  <c:pt idx="22" formatCode="#,##0">
                  <c:v>2235074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4-4005-A08F-6ECCD7E00E0C}"/>
            </c:ext>
          </c:extLst>
        </c:ser>
        <c:ser>
          <c:idx val="1"/>
          <c:order val="1"/>
          <c:tx>
            <c:strRef>
              <c:f>'[all ind ev.xlsx]Sheet1'!$B$18</c:f>
              <c:strCache>
                <c:ptCount val="1"/>
                <c:pt idx="0">
                  <c:v>TOTAL DIESEL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ev.xlsx]Sheet1'!$B$19:$B$41</c:f>
              <c:numCache>
                <c:formatCode>General</c:formatCode>
                <c:ptCount val="23"/>
                <c:pt idx="0">
                  <c:v>476533</c:v>
                </c:pt>
                <c:pt idx="1">
                  <c:v>553074</c:v>
                </c:pt>
                <c:pt idx="2">
                  <c:v>685949</c:v>
                </c:pt>
                <c:pt idx="3">
                  <c:v>886271</c:v>
                </c:pt>
                <c:pt idx="4">
                  <c:v>1020939</c:v>
                </c:pt>
                <c:pt idx="5">
                  <c:v>1285133</c:v>
                </c:pt>
                <c:pt idx="6">
                  <c:v>1437756</c:v>
                </c:pt>
                <c:pt idx="7">
                  <c:v>1534129</c:v>
                </c:pt>
                <c:pt idx="8">
                  <c:v>1592067</c:v>
                </c:pt>
                <c:pt idx="9">
                  <c:v>2179825</c:v>
                </c:pt>
                <c:pt idx="10">
                  <c:v>2621625</c:v>
                </c:pt>
                <c:pt idx="11">
                  <c:v>3162527</c:v>
                </c:pt>
                <c:pt idx="12">
                  <c:v>3022523</c:v>
                </c:pt>
                <c:pt idx="13">
                  <c:v>2851465</c:v>
                </c:pt>
                <c:pt idx="14">
                  <c:v>2732291</c:v>
                </c:pt>
                <c:pt idx="15">
                  <c:v>2758727</c:v>
                </c:pt>
                <c:pt idx="16">
                  <c:v>2869741</c:v>
                </c:pt>
                <c:pt idx="17">
                  <c:v>3196456</c:v>
                </c:pt>
                <c:pt idx="18">
                  <c:v>2931834</c:v>
                </c:pt>
                <c:pt idx="19">
                  <c:v>2030382</c:v>
                </c:pt>
                <c:pt idx="20">
                  <c:v>2017607</c:v>
                </c:pt>
                <c:pt idx="21">
                  <c:v>2344489</c:v>
                </c:pt>
                <c:pt idx="22">
                  <c:v>3892426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4-4005-A08F-6ECCD7E00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6961600"/>
        <c:axId val="1832500736"/>
      </c:lineChart>
      <c:catAx>
        <c:axId val="174696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500736"/>
        <c:crosses val="autoZero"/>
        <c:auto val="1"/>
        <c:lblAlgn val="ctr"/>
        <c:lblOffset val="100"/>
        <c:noMultiLvlLbl val="0"/>
      </c:catAx>
      <c:valAx>
        <c:axId val="183250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96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EV&amp;CNG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ev.xlsx]Sheet1'!$A$19:$A$41</c:f>
              <c:numCache>
                <c:formatCode>General</c:formatCode>
                <c:ptCount val="23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  <c:pt idx="22" formatCode="#,##0">
                  <c:v>2235074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10-4C4E-93F7-83CF22500009}"/>
            </c:ext>
          </c:extLst>
        </c:ser>
        <c:ser>
          <c:idx val="1"/>
          <c:order val="1"/>
          <c:tx>
            <c:strRef>
              <c:f>'[all ind ev.xlsx]Sheet1'!$E$18</c:f>
              <c:strCache>
                <c:ptCount val="1"/>
                <c:pt idx="0">
                  <c:v>TOTAL CNG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ev.xlsx]Sheet1'!$E$19:$E$41</c:f>
              <c:numCache>
                <c:formatCode>General</c:formatCode>
                <c:ptCount val="23"/>
                <c:pt idx="0">
                  <c:v>7733</c:v>
                </c:pt>
                <c:pt idx="1">
                  <c:v>7829</c:v>
                </c:pt>
                <c:pt idx="2">
                  <c:v>4115</c:v>
                </c:pt>
                <c:pt idx="3">
                  <c:v>3402</c:v>
                </c:pt>
                <c:pt idx="4">
                  <c:v>5668</c:v>
                </c:pt>
                <c:pt idx="5" formatCode="#,##0">
                  <c:v>11969</c:v>
                </c:pt>
                <c:pt idx="6" formatCode="#,##0">
                  <c:v>27843</c:v>
                </c:pt>
                <c:pt idx="7" formatCode="#,##0">
                  <c:v>28873</c:v>
                </c:pt>
                <c:pt idx="8" formatCode="#,##0">
                  <c:v>26956</c:v>
                </c:pt>
                <c:pt idx="9" formatCode="#,##0">
                  <c:v>35232</c:v>
                </c:pt>
                <c:pt idx="10" formatCode="#,##0">
                  <c:v>32249</c:v>
                </c:pt>
                <c:pt idx="11" formatCode="#,##0">
                  <c:v>26636</c:v>
                </c:pt>
                <c:pt idx="12" formatCode="#,##0">
                  <c:v>22280</c:v>
                </c:pt>
                <c:pt idx="13" formatCode="#,##0">
                  <c:v>23429</c:v>
                </c:pt>
                <c:pt idx="14" formatCode="#,##0">
                  <c:v>25648</c:v>
                </c:pt>
                <c:pt idx="15" formatCode="#,##0">
                  <c:v>29456</c:v>
                </c:pt>
                <c:pt idx="16" formatCode="#,##0">
                  <c:v>26024</c:v>
                </c:pt>
                <c:pt idx="17" formatCode="#,##0">
                  <c:v>31330</c:v>
                </c:pt>
                <c:pt idx="18" formatCode="#,##0">
                  <c:v>33366</c:v>
                </c:pt>
                <c:pt idx="19" formatCode="#,##0">
                  <c:v>43239</c:v>
                </c:pt>
                <c:pt idx="20" formatCode="#,##0">
                  <c:v>166366</c:v>
                </c:pt>
                <c:pt idx="21" formatCode="#,##0">
                  <c:v>297403</c:v>
                </c:pt>
                <c:pt idx="22" formatCode="#,##0">
                  <c:v>623946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10-4C4E-93F7-83CF22500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3633200"/>
        <c:axId val="1619120304"/>
      </c:lineChart>
      <c:catAx>
        <c:axId val="166363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120304"/>
        <c:crosses val="autoZero"/>
        <c:auto val="1"/>
        <c:lblAlgn val="ctr"/>
        <c:lblOffset val="100"/>
        <c:noMultiLvlLbl val="0"/>
      </c:catAx>
      <c:valAx>
        <c:axId val="16191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63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EV&amp;PETROL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ev.xlsx]Sheet1'!$A$19:$A$41</c:f>
              <c:numCache>
                <c:formatCode>General</c:formatCode>
                <c:ptCount val="23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  <c:pt idx="22" formatCode="#,##0">
                  <c:v>2235074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AF-44D6-8FE8-5494E14CD483}"/>
            </c:ext>
          </c:extLst>
        </c:ser>
        <c:ser>
          <c:idx val="1"/>
          <c:order val="1"/>
          <c:tx>
            <c:strRef>
              <c:f>'[all ind ev.xlsx]Sheet1'!$C$18</c:f>
              <c:strCache>
                <c:ptCount val="1"/>
                <c:pt idx="0">
                  <c:v>TOTAL PETROL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ev.xlsx]Sheet1'!$C$19:$C$41</c:f>
              <c:numCache>
                <c:formatCode>General</c:formatCode>
                <c:ptCount val="23"/>
                <c:pt idx="0">
                  <c:v>2375806</c:v>
                </c:pt>
                <c:pt idx="1">
                  <c:v>2952970</c:v>
                </c:pt>
                <c:pt idx="2">
                  <c:v>3353253</c:v>
                </c:pt>
                <c:pt idx="3">
                  <c:v>3951215</c:v>
                </c:pt>
                <c:pt idx="4">
                  <c:v>4636791</c:v>
                </c:pt>
                <c:pt idx="5">
                  <c:v>5715424</c:v>
                </c:pt>
                <c:pt idx="6">
                  <c:v>6451744</c:v>
                </c:pt>
                <c:pt idx="7">
                  <c:v>6818947</c:v>
                </c:pt>
                <c:pt idx="8">
                  <c:v>7940655</c:v>
                </c:pt>
                <c:pt idx="9">
                  <c:v>11066900</c:v>
                </c:pt>
                <c:pt idx="10">
                  <c:v>13100861</c:v>
                </c:pt>
                <c:pt idx="11">
                  <c:v>14056545</c:v>
                </c:pt>
                <c:pt idx="12" formatCode="0">
                  <c:v>12228900.909090908</c:v>
                </c:pt>
                <c:pt idx="13">
                  <c:v>15988232</c:v>
                </c:pt>
                <c:pt idx="14">
                  <c:v>16465239</c:v>
                </c:pt>
                <c:pt idx="15">
                  <c:v>17929668</c:v>
                </c:pt>
                <c:pt idx="16">
                  <c:v>19725638</c:v>
                </c:pt>
                <c:pt idx="17">
                  <c:v>21295184</c:v>
                </c:pt>
                <c:pt idx="18">
                  <c:v>20292539</c:v>
                </c:pt>
                <c:pt idx="19">
                  <c:v>15988078</c:v>
                </c:pt>
                <c:pt idx="20">
                  <c:v>15897489</c:v>
                </c:pt>
                <c:pt idx="21">
                  <c:v>17194764</c:v>
                </c:pt>
                <c:pt idx="22">
                  <c:v>25837878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AF-44D6-8FE8-5494E14C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6986560"/>
        <c:axId val="1255766128"/>
      </c:lineChart>
      <c:catAx>
        <c:axId val="1746986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766128"/>
        <c:crosses val="autoZero"/>
        <c:auto val="1"/>
        <c:lblAlgn val="ctr"/>
        <c:lblOffset val="100"/>
        <c:noMultiLvlLbl val="0"/>
      </c:catAx>
      <c:valAx>
        <c:axId val="125576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98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EV&amp;CNG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ev.xlsx]Sheet1'!$A$19:$A$41</c:f>
              <c:numCache>
                <c:formatCode>General</c:formatCode>
                <c:ptCount val="23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  <c:pt idx="22" formatCode="#,##0">
                  <c:v>2235074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E6-48BA-9C07-6457546D39D9}"/>
            </c:ext>
          </c:extLst>
        </c:ser>
        <c:ser>
          <c:idx val="1"/>
          <c:order val="1"/>
          <c:tx>
            <c:strRef>
              <c:f>'[all ind ev.xlsx]Sheet1'!$E$18</c:f>
              <c:strCache>
                <c:ptCount val="1"/>
                <c:pt idx="0">
                  <c:v>TOTAL CNG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ev.xlsx]Sheet1'!$E$19:$E$41</c:f>
              <c:numCache>
                <c:formatCode>General</c:formatCode>
                <c:ptCount val="23"/>
                <c:pt idx="0">
                  <c:v>7733</c:v>
                </c:pt>
                <c:pt idx="1">
                  <c:v>7829</c:v>
                </c:pt>
                <c:pt idx="2">
                  <c:v>4115</c:v>
                </c:pt>
                <c:pt idx="3">
                  <c:v>3402</c:v>
                </c:pt>
                <c:pt idx="4">
                  <c:v>5668</c:v>
                </c:pt>
                <c:pt idx="5" formatCode="#,##0">
                  <c:v>11969</c:v>
                </c:pt>
                <c:pt idx="6" formatCode="#,##0">
                  <c:v>27843</c:v>
                </c:pt>
                <c:pt idx="7" formatCode="#,##0">
                  <c:v>28873</c:v>
                </c:pt>
                <c:pt idx="8" formatCode="#,##0">
                  <c:v>26956</c:v>
                </c:pt>
                <c:pt idx="9" formatCode="#,##0">
                  <c:v>35232</c:v>
                </c:pt>
                <c:pt idx="10" formatCode="#,##0">
                  <c:v>32249</c:v>
                </c:pt>
                <c:pt idx="11" formatCode="#,##0">
                  <c:v>26636</c:v>
                </c:pt>
                <c:pt idx="12" formatCode="#,##0">
                  <c:v>22280</c:v>
                </c:pt>
                <c:pt idx="13" formatCode="#,##0">
                  <c:v>23429</c:v>
                </c:pt>
                <c:pt idx="14" formatCode="#,##0">
                  <c:v>25648</c:v>
                </c:pt>
                <c:pt idx="15" formatCode="#,##0">
                  <c:v>29456</c:v>
                </c:pt>
                <c:pt idx="16" formatCode="#,##0">
                  <c:v>26024</c:v>
                </c:pt>
                <c:pt idx="17" formatCode="#,##0">
                  <c:v>31330</c:v>
                </c:pt>
                <c:pt idx="18" formatCode="#,##0">
                  <c:v>33366</c:v>
                </c:pt>
                <c:pt idx="19" formatCode="#,##0">
                  <c:v>43239</c:v>
                </c:pt>
                <c:pt idx="20" formatCode="#,##0">
                  <c:v>166366</c:v>
                </c:pt>
                <c:pt idx="21" formatCode="#,##0">
                  <c:v>297403</c:v>
                </c:pt>
                <c:pt idx="22" formatCode="#,##0">
                  <c:v>623946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E6-48BA-9C07-6457546D3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3633200"/>
        <c:axId val="1619120304"/>
      </c:lineChart>
      <c:catAx>
        <c:axId val="166363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120304"/>
        <c:crosses val="autoZero"/>
        <c:auto val="1"/>
        <c:lblAlgn val="ctr"/>
        <c:lblOffset val="100"/>
        <c:noMultiLvlLbl val="0"/>
      </c:catAx>
      <c:valAx>
        <c:axId val="16191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63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PETROL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vehiclecategory!$Y$20</c:f>
              <c:strCache>
                <c:ptCount val="1"/>
                <c:pt idx="0">
                  <c:v>PETROL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vehiclecategory!$X$21:$X$25</c:f>
              <c:strCache>
                <c:ptCount val="5"/>
                <c:pt idx="0">
                  <c:v>HEAVY VEHICLE</c:v>
                </c:pt>
                <c:pt idx="1">
                  <c:v>MEDIUM VEHICLE</c:v>
                </c:pt>
                <c:pt idx="2">
                  <c:v>LIGHT VEHICLE</c:v>
                </c:pt>
                <c:pt idx="3">
                  <c:v>3 WHEELER</c:v>
                </c:pt>
                <c:pt idx="4">
                  <c:v>2 WHEELER</c:v>
                </c:pt>
              </c:strCache>
            </c:strRef>
          </c:cat>
          <c:val>
            <c:numRef>
              <c:f>vehiclecategory!$Y$21:$Y$25</c:f>
              <c:numCache>
                <c:formatCode>General</c:formatCode>
                <c:ptCount val="5"/>
                <c:pt idx="0">
                  <c:v>5298</c:v>
                </c:pt>
                <c:pt idx="1">
                  <c:v>2192</c:v>
                </c:pt>
                <c:pt idx="2">
                  <c:v>18173864</c:v>
                </c:pt>
                <c:pt idx="3">
                  <c:v>703054</c:v>
                </c:pt>
                <c:pt idx="4">
                  <c:v>179630386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3-4C78-93A6-CB62E30B4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5984943"/>
        <c:axId val="2004563263"/>
      </c:barChart>
      <c:catAx>
        <c:axId val="1585984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0" i="0" u="none" strike="noStrike" cap="all" baseline="0">
                    <a:effectLst/>
                  </a:rPr>
                  <a:t>VEHICLE CATEGORY</a:t>
                </a:r>
                <a:r>
                  <a:rPr lang="en-IN" sz="900" b="1" i="0" u="none" strike="noStrike" cap="all" baseline="0"/>
                  <a:t>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563263"/>
        <c:crosses val="autoZero"/>
        <c:auto val="1"/>
        <c:lblAlgn val="ctr"/>
        <c:lblOffset val="100"/>
        <c:noMultiLvlLbl val="0"/>
      </c:catAx>
      <c:valAx>
        <c:axId val="200456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98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vehiclecategory!$AA$20:$AA$25</c:f>
              <c:strCache>
                <c:ptCount val="6"/>
                <c:pt idx="0">
                  <c:v>VEHICLE CATEGORY</c:v>
                </c:pt>
                <c:pt idx="1">
                  <c:v>HEAVY VEHICLE</c:v>
                </c:pt>
                <c:pt idx="2">
                  <c:v>MEDIUM VEHICLE</c:v>
                </c:pt>
                <c:pt idx="3">
                  <c:v>LIGHT VEHICLE</c:v>
                </c:pt>
                <c:pt idx="4">
                  <c:v>3 WHEELER</c:v>
                </c:pt>
                <c:pt idx="5">
                  <c:v>2 WHEELER</c:v>
                </c:pt>
              </c:strCache>
            </c:strRef>
          </c:cat>
          <c:val>
            <c:numRef>
              <c:f>vehiclecategory!$AB$20:$AB$25</c:f>
              <c:numCache>
                <c:formatCode>General</c:formatCode>
                <c:ptCount val="6"/>
                <c:pt idx="0">
                  <c:v>0</c:v>
                </c:pt>
                <c:pt idx="1">
                  <c:v>48784</c:v>
                </c:pt>
                <c:pt idx="2">
                  <c:v>14683</c:v>
                </c:pt>
                <c:pt idx="3">
                  <c:v>152837</c:v>
                </c:pt>
                <c:pt idx="4">
                  <c:v>176897</c:v>
                </c:pt>
                <c:pt idx="5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D-470C-A4D5-DF8BAC1DE431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vehiclecategory!$AA$20:$AA$25</c:f>
              <c:strCache>
                <c:ptCount val="6"/>
                <c:pt idx="0">
                  <c:v>VEHICLE CATEGORY</c:v>
                </c:pt>
                <c:pt idx="1">
                  <c:v>HEAVY VEHICLE</c:v>
                </c:pt>
                <c:pt idx="2">
                  <c:v>MEDIUM VEHICLE</c:v>
                </c:pt>
                <c:pt idx="3">
                  <c:v>LIGHT VEHICLE</c:v>
                </c:pt>
                <c:pt idx="4">
                  <c:v>3 WHEELER</c:v>
                </c:pt>
                <c:pt idx="5">
                  <c:v>2 WHEELER</c:v>
                </c:pt>
              </c:strCache>
            </c:strRef>
          </c:cat>
          <c:val>
            <c:numRef>
              <c:f>vehiclecategory!$AC$20:$AC$25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49ED-470C-A4D5-DF8BAC1DE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940783"/>
        <c:axId val="730880815"/>
      </c:barChart>
      <c:catAx>
        <c:axId val="72294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VEHICLE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880815"/>
        <c:crosses val="autoZero"/>
        <c:auto val="1"/>
        <c:lblAlgn val="ctr"/>
        <c:lblOffset val="100"/>
        <c:noMultiLvlLbl val="0"/>
      </c:catAx>
      <c:valAx>
        <c:axId val="73088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94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ELECTRIC</a:t>
            </a:r>
            <a:r>
              <a:rPr lang="en-US" baseline="0"/>
              <a:t> VEHICLES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59028074029208"/>
          <c:y val="0.15319444444444447"/>
          <c:w val="0.80885417095359902"/>
          <c:h val="0.6700309857101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vehiclecategory!$AE$20</c:f>
              <c:strCache>
                <c:ptCount val="1"/>
                <c:pt idx="0">
                  <c:v>EV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vehiclecategory!$AD$21:$AD$25</c:f>
              <c:strCache>
                <c:ptCount val="5"/>
                <c:pt idx="0">
                  <c:v>HEAVY VEHICLE</c:v>
                </c:pt>
                <c:pt idx="1">
                  <c:v>MEDIUM VEHICLE</c:v>
                </c:pt>
                <c:pt idx="2">
                  <c:v>LIGHT VEHICLE</c:v>
                </c:pt>
                <c:pt idx="3">
                  <c:v>3 WHEELER</c:v>
                </c:pt>
                <c:pt idx="4">
                  <c:v>2 WHEELER</c:v>
                </c:pt>
              </c:strCache>
            </c:strRef>
          </c:cat>
          <c:val>
            <c:numRef>
              <c:f>vehiclecategory!$AE$21:$AE$25</c:f>
              <c:numCache>
                <c:formatCode>General</c:formatCode>
                <c:ptCount val="5"/>
                <c:pt idx="0">
                  <c:v>379</c:v>
                </c:pt>
                <c:pt idx="1">
                  <c:v>90</c:v>
                </c:pt>
                <c:pt idx="2">
                  <c:v>16886</c:v>
                </c:pt>
                <c:pt idx="3">
                  <c:v>246347</c:v>
                </c:pt>
                <c:pt idx="4">
                  <c:v>65726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C-4F7C-A1F6-A19531BDF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928303"/>
        <c:axId val="1037499055"/>
      </c:barChart>
      <c:catAx>
        <c:axId val="722928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VEHICLE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99055"/>
        <c:crosses val="autoZero"/>
        <c:auto val="1"/>
        <c:lblAlgn val="ctr"/>
        <c:lblOffset val="100"/>
        <c:noMultiLvlLbl val="0"/>
      </c:catAx>
      <c:valAx>
        <c:axId val="103749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928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PETROL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'All india fuels'!$AF$20</c:f>
              <c:strCache>
                <c:ptCount val="1"/>
                <c:pt idx="0">
                  <c:v>Point Forecast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'All india fuels'!$AE$21:$AE$152</c:f>
              <c:numCache>
                <c:formatCode>mmm\-yy</c:formatCode>
                <c:ptCount val="13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  <c:pt idx="101">
                  <c:v>45444</c:v>
                </c:pt>
                <c:pt idx="102">
                  <c:v>45474</c:v>
                </c:pt>
                <c:pt idx="103">
                  <c:v>45505</c:v>
                </c:pt>
                <c:pt idx="104">
                  <c:v>45536</c:v>
                </c:pt>
                <c:pt idx="105">
                  <c:v>45566</c:v>
                </c:pt>
                <c:pt idx="106">
                  <c:v>45597</c:v>
                </c:pt>
                <c:pt idx="107">
                  <c:v>45627</c:v>
                </c:pt>
                <c:pt idx="108">
                  <c:v>45658</c:v>
                </c:pt>
                <c:pt idx="109">
                  <c:v>45689</c:v>
                </c:pt>
                <c:pt idx="110">
                  <c:v>45717</c:v>
                </c:pt>
                <c:pt idx="111">
                  <c:v>45748</c:v>
                </c:pt>
                <c:pt idx="112">
                  <c:v>45778</c:v>
                </c:pt>
                <c:pt idx="113">
                  <c:v>45809</c:v>
                </c:pt>
                <c:pt idx="114">
                  <c:v>45839</c:v>
                </c:pt>
                <c:pt idx="115">
                  <c:v>45870</c:v>
                </c:pt>
                <c:pt idx="116">
                  <c:v>45901</c:v>
                </c:pt>
                <c:pt idx="117">
                  <c:v>45931</c:v>
                </c:pt>
                <c:pt idx="118">
                  <c:v>45962</c:v>
                </c:pt>
                <c:pt idx="119">
                  <c:v>45992</c:v>
                </c:pt>
                <c:pt idx="120">
                  <c:v>46023</c:v>
                </c:pt>
                <c:pt idx="121">
                  <c:v>46054</c:v>
                </c:pt>
                <c:pt idx="122">
                  <c:v>46082</c:v>
                </c:pt>
                <c:pt idx="123">
                  <c:v>46113</c:v>
                </c:pt>
                <c:pt idx="124">
                  <c:v>46143</c:v>
                </c:pt>
                <c:pt idx="125">
                  <c:v>46174</c:v>
                </c:pt>
                <c:pt idx="126">
                  <c:v>46204</c:v>
                </c:pt>
                <c:pt idx="127">
                  <c:v>46235</c:v>
                </c:pt>
                <c:pt idx="128">
                  <c:v>46266</c:v>
                </c:pt>
                <c:pt idx="129">
                  <c:v>46296</c:v>
                </c:pt>
                <c:pt idx="130">
                  <c:v>46327</c:v>
                </c:pt>
                <c:pt idx="131">
                  <c:v>46357</c:v>
                </c:pt>
              </c:numCache>
            </c:numRef>
          </c:cat>
          <c:val>
            <c:numRef>
              <c:f>'All india fuels'!$AF$21:$AF$152</c:f>
              <c:numCache>
                <c:formatCode>General</c:formatCode>
                <c:ptCount val="132"/>
                <c:pt idx="0">
                  <c:v>1447614</c:v>
                </c:pt>
                <c:pt idx="1">
                  <c:v>1373340</c:v>
                </c:pt>
                <c:pt idx="2">
                  <c:v>1414546</c:v>
                </c:pt>
                <c:pt idx="3">
                  <c:v>1421006</c:v>
                </c:pt>
                <c:pt idx="4">
                  <c:v>1540525</c:v>
                </c:pt>
                <c:pt idx="5">
                  <c:v>1513329</c:v>
                </c:pt>
                <c:pt idx="6">
                  <c:v>1457134</c:v>
                </c:pt>
                <c:pt idx="7">
                  <c:v>1331095</c:v>
                </c:pt>
                <c:pt idx="8">
                  <c:v>1377117</c:v>
                </c:pt>
                <c:pt idx="9">
                  <c:v>1453940</c:v>
                </c:pt>
                <c:pt idx="10">
                  <c:v>1741242</c:v>
                </c:pt>
                <c:pt idx="11">
                  <c:v>1522464</c:v>
                </c:pt>
                <c:pt idx="12">
                  <c:v>1552584</c:v>
                </c:pt>
                <c:pt idx="13">
                  <c:v>1481513</c:v>
                </c:pt>
                <c:pt idx="14">
                  <c:v>1546274</c:v>
                </c:pt>
                <c:pt idx="15">
                  <c:v>1525138</c:v>
                </c:pt>
                <c:pt idx="16">
                  <c:v>1627609</c:v>
                </c:pt>
                <c:pt idx="17">
                  <c:v>1594042</c:v>
                </c:pt>
                <c:pt idx="18">
                  <c:v>1554357</c:v>
                </c:pt>
                <c:pt idx="19">
                  <c:v>1446403</c:v>
                </c:pt>
                <c:pt idx="20">
                  <c:v>1482004</c:v>
                </c:pt>
                <c:pt idx="21">
                  <c:v>1581910</c:v>
                </c:pt>
                <c:pt idx="22">
                  <c:v>1825098</c:v>
                </c:pt>
                <c:pt idx="23">
                  <c:v>1587454</c:v>
                </c:pt>
                <c:pt idx="24">
                  <c:v>1645890</c:v>
                </c:pt>
                <c:pt idx="25">
                  <c:v>1580024</c:v>
                </c:pt>
                <c:pt idx="26">
                  <c:v>1647885</c:v>
                </c:pt>
                <c:pt idx="27">
                  <c:v>1616825</c:v>
                </c:pt>
                <c:pt idx="28">
                  <c:v>1712086</c:v>
                </c:pt>
                <c:pt idx="29">
                  <c:v>1684981</c:v>
                </c:pt>
                <c:pt idx="30">
                  <c:v>1648684</c:v>
                </c:pt>
                <c:pt idx="31">
                  <c:v>1541352</c:v>
                </c:pt>
                <c:pt idx="32">
                  <c:v>1574448</c:v>
                </c:pt>
                <c:pt idx="33">
                  <c:v>1672008</c:v>
                </c:pt>
                <c:pt idx="34">
                  <c:v>1916529</c:v>
                </c:pt>
                <c:pt idx="35">
                  <c:v>1680239</c:v>
                </c:pt>
                <c:pt idx="36">
                  <c:v>1738933</c:v>
                </c:pt>
                <c:pt idx="37">
                  <c:v>1672392</c:v>
                </c:pt>
                <c:pt idx="38">
                  <c:v>1739523</c:v>
                </c:pt>
                <c:pt idx="39">
                  <c:v>1708702</c:v>
                </c:pt>
                <c:pt idx="40">
                  <c:v>1804418</c:v>
                </c:pt>
                <c:pt idx="41">
                  <c:v>1777437</c:v>
                </c:pt>
                <c:pt idx="42">
                  <c:v>1740957</c:v>
                </c:pt>
                <c:pt idx="43">
                  <c:v>1633402</c:v>
                </c:pt>
                <c:pt idx="44">
                  <c:v>1666526</c:v>
                </c:pt>
                <c:pt idx="45">
                  <c:v>1764227</c:v>
                </c:pt>
                <c:pt idx="46">
                  <c:v>2008802</c:v>
                </c:pt>
                <c:pt idx="47">
                  <c:v>1772465</c:v>
                </c:pt>
                <c:pt idx="48">
                  <c:v>1831090</c:v>
                </c:pt>
                <c:pt idx="49">
                  <c:v>1764546</c:v>
                </c:pt>
                <c:pt idx="50">
                  <c:v>1831718</c:v>
                </c:pt>
                <c:pt idx="51">
                  <c:v>1800918</c:v>
                </c:pt>
                <c:pt idx="52">
                  <c:v>1896624</c:v>
                </c:pt>
                <c:pt idx="53">
                  <c:v>1869622</c:v>
                </c:pt>
                <c:pt idx="54">
                  <c:v>1833138</c:v>
                </c:pt>
                <c:pt idx="55">
                  <c:v>1725594</c:v>
                </c:pt>
                <c:pt idx="56">
                  <c:v>1758726</c:v>
                </c:pt>
                <c:pt idx="57">
                  <c:v>1856424</c:v>
                </c:pt>
                <c:pt idx="58">
                  <c:v>2100993</c:v>
                </c:pt>
                <c:pt idx="59">
                  <c:v>1864654</c:v>
                </c:pt>
                <c:pt idx="60">
                  <c:v>1923282</c:v>
                </c:pt>
                <c:pt idx="61">
                  <c:v>1856741</c:v>
                </c:pt>
                <c:pt idx="62">
                  <c:v>1923912</c:v>
                </c:pt>
                <c:pt idx="63">
                  <c:v>1893111</c:v>
                </c:pt>
                <c:pt idx="64">
                  <c:v>1988815</c:v>
                </c:pt>
                <c:pt idx="65">
                  <c:v>1961814</c:v>
                </c:pt>
                <c:pt idx="66">
                  <c:v>1925332</c:v>
                </c:pt>
                <c:pt idx="67">
                  <c:v>1817787</c:v>
                </c:pt>
                <c:pt idx="68">
                  <c:v>1850919</c:v>
                </c:pt>
                <c:pt idx="69">
                  <c:v>1948617</c:v>
                </c:pt>
                <c:pt idx="70">
                  <c:v>2193186</c:v>
                </c:pt>
                <c:pt idx="71">
                  <c:v>1956847</c:v>
                </c:pt>
                <c:pt idx="72">
                  <c:v>2015475</c:v>
                </c:pt>
                <c:pt idx="73">
                  <c:v>1948934</c:v>
                </c:pt>
                <c:pt idx="74">
                  <c:v>2016105</c:v>
                </c:pt>
                <c:pt idx="75">
                  <c:v>1985304</c:v>
                </c:pt>
                <c:pt idx="76">
                  <c:v>2081008</c:v>
                </c:pt>
                <c:pt idx="77">
                  <c:v>2054007</c:v>
                </c:pt>
                <c:pt idx="78">
                  <c:v>2017525</c:v>
                </c:pt>
                <c:pt idx="79">
                  <c:v>1909980</c:v>
                </c:pt>
                <c:pt idx="80">
                  <c:v>1943112</c:v>
                </c:pt>
                <c:pt idx="81">
                  <c:v>2040810</c:v>
                </c:pt>
                <c:pt idx="82">
                  <c:v>2285379</c:v>
                </c:pt>
                <c:pt idx="83">
                  <c:v>2049040</c:v>
                </c:pt>
                <c:pt idx="84">
                  <c:v>2107668</c:v>
                </c:pt>
                <c:pt idx="85">
                  <c:v>2041127</c:v>
                </c:pt>
                <c:pt idx="86">
                  <c:v>2108298</c:v>
                </c:pt>
                <c:pt idx="87">
                  <c:v>2077497</c:v>
                </c:pt>
                <c:pt idx="88">
                  <c:v>2173201</c:v>
                </c:pt>
                <c:pt idx="89">
                  <c:v>2146200</c:v>
                </c:pt>
                <c:pt idx="90">
                  <c:v>2109718</c:v>
                </c:pt>
                <c:pt idx="91">
                  <c:v>2002173</c:v>
                </c:pt>
                <c:pt idx="92">
                  <c:v>2035305</c:v>
                </c:pt>
                <c:pt idx="93">
                  <c:v>2133003</c:v>
                </c:pt>
                <c:pt idx="94">
                  <c:v>2377572</c:v>
                </c:pt>
                <c:pt idx="95">
                  <c:v>2141233</c:v>
                </c:pt>
                <c:pt idx="96">
                  <c:v>2199861</c:v>
                </c:pt>
                <c:pt idx="97">
                  <c:v>2133320</c:v>
                </c:pt>
                <c:pt idx="98">
                  <c:v>2200491</c:v>
                </c:pt>
                <c:pt idx="99">
                  <c:v>2169690</c:v>
                </c:pt>
                <c:pt idx="100">
                  <c:v>2265394</c:v>
                </c:pt>
                <c:pt idx="101">
                  <c:v>2238393</c:v>
                </c:pt>
                <c:pt idx="102">
                  <c:v>2201911</c:v>
                </c:pt>
                <c:pt idx="103">
                  <c:v>2094366</c:v>
                </c:pt>
                <c:pt idx="104">
                  <c:v>2127498</c:v>
                </c:pt>
                <c:pt idx="105">
                  <c:v>2225196</c:v>
                </c:pt>
                <c:pt idx="106">
                  <c:v>2469765</c:v>
                </c:pt>
                <c:pt idx="107">
                  <c:v>2233426</c:v>
                </c:pt>
                <c:pt idx="108">
                  <c:v>2292054</c:v>
                </c:pt>
                <c:pt idx="109">
                  <c:v>2225513</c:v>
                </c:pt>
                <c:pt idx="110">
                  <c:v>2292684</c:v>
                </c:pt>
                <c:pt idx="111">
                  <c:v>2261883</c:v>
                </c:pt>
                <c:pt idx="112">
                  <c:v>2357587</c:v>
                </c:pt>
                <c:pt idx="113">
                  <c:v>2330586</c:v>
                </c:pt>
                <c:pt idx="114">
                  <c:v>2294103</c:v>
                </c:pt>
                <c:pt idx="115">
                  <c:v>2186559</c:v>
                </c:pt>
                <c:pt idx="116">
                  <c:v>2219691</c:v>
                </c:pt>
                <c:pt idx="117">
                  <c:v>2317389</c:v>
                </c:pt>
                <c:pt idx="118">
                  <c:v>2561958</c:v>
                </c:pt>
                <c:pt idx="119">
                  <c:v>2325619</c:v>
                </c:pt>
                <c:pt idx="120">
                  <c:v>2384247</c:v>
                </c:pt>
                <c:pt idx="121">
                  <c:v>2317706</c:v>
                </c:pt>
                <c:pt idx="122">
                  <c:v>2384877</c:v>
                </c:pt>
                <c:pt idx="123">
                  <c:v>2354076</c:v>
                </c:pt>
                <c:pt idx="124">
                  <c:v>2449780</c:v>
                </c:pt>
                <c:pt idx="125">
                  <c:v>2422779</c:v>
                </c:pt>
                <c:pt idx="126">
                  <c:v>2386296</c:v>
                </c:pt>
                <c:pt idx="127">
                  <c:v>2278752</c:v>
                </c:pt>
                <c:pt idx="128">
                  <c:v>2311884</c:v>
                </c:pt>
                <c:pt idx="129">
                  <c:v>2409582</c:v>
                </c:pt>
                <c:pt idx="130">
                  <c:v>2654151</c:v>
                </c:pt>
                <c:pt idx="131">
                  <c:v>2417812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44-4153-B335-71173891F812}"/>
            </c:ext>
          </c:extLst>
        </c:ser>
        <c:ser>
          <c:idx val="1"/>
          <c:order val="1"/>
          <c:tx>
            <c:strRef>
              <c:f>'All india fuels'!$AG$20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'All india fuels'!$AE$21:$AE$152</c:f>
              <c:numCache>
                <c:formatCode>mmm\-yy</c:formatCode>
                <c:ptCount val="132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  <c:pt idx="101">
                  <c:v>45444</c:v>
                </c:pt>
                <c:pt idx="102">
                  <c:v>45474</c:v>
                </c:pt>
                <c:pt idx="103">
                  <c:v>45505</c:v>
                </c:pt>
                <c:pt idx="104">
                  <c:v>45536</c:v>
                </c:pt>
                <c:pt idx="105">
                  <c:v>45566</c:v>
                </c:pt>
                <c:pt idx="106">
                  <c:v>45597</c:v>
                </c:pt>
                <c:pt idx="107">
                  <c:v>45627</c:v>
                </c:pt>
                <c:pt idx="108">
                  <c:v>45658</c:v>
                </c:pt>
                <c:pt idx="109">
                  <c:v>45689</c:v>
                </c:pt>
                <c:pt idx="110">
                  <c:v>45717</c:v>
                </c:pt>
                <c:pt idx="111">
                  <c:v>45748</c:v>
                </c:pt>
                <c:pt idx="112">
                  <c:v>45778</c:v>
                </c:pt>
                <c:pt idx="113">
                  <c:v>45809</c:v>
                </c:pt>
                <c:pt idx="114">
                  <c:v>45839</c:v>
                </c:pt>
                <c:pt idx="115">
                  <c:v>45870</c:v>
                </c:pt>
                <c:pt idx="116">
                  <c:v>45901</c:v>
                </c:pt>
                <c:pt idx="117">
                  <c:v>45931</c:v>
                </c:pt>
                <c:pt idx="118">
                  <c:v>45962</c:v>
                </c:pt>
                <c:pt idx="119">
                  <c:v>45992</c:v>
                </c:pt>
                <c:pt idx="120">
                  <c:v>46023</c:v>
                </c:pt>
                <c:pt idx="121">
                  <c:v>46054</c:v>
                </c:pt>
                <c:pt idx="122">
                  <c:v>46082</c:v>
                </c:pt>
                <c:pt idx="123">
                  <c:v>46113</c:v>
                </c:pt>
                <c:pt idx="124">
                  <c:v>46143</c:v>
                </c:pt>
                <c:pt idx="125">
                  <c:v>46174</c:v>
                </c:pt>
                <c:pt idx="126">
                  <c:v>46204</c:v>
                </c:pt>
                <c:pt idx="127">
                  <c:v>46235</c:v>
                </c:pt>
                <c:pt idx="128">
                  <c:v>46266</c:v>
                </c:pt>
                <c:pt idx="129">
                  <c:v>46296</c:v>
                </c:pt>
                <c:pt idx="130">
                  <c:v>46327</c:v>
                </c:pt>
                <c:pt idx="131">
                  <c:v>46357</c:v>
                </c:pt>
              </c:numCache>
            </c:numRef>
          </c:cat>
          <c:val>
            <c:numRef>
              <c:f>'All india fuels'!$AG$21:$AG$152</c:f>
              <c:numCache>
                <c:formatCode>General</c:formatCode>
                <c:ptCount val="132"/>
                <c:pt idx="0">
                  <c:v>1437758</c:v>
                </c:pt>
                <c:pt idx="1">
                  <c:v>1455288</c:v>
                </c:pt>
                <c:pt idx="2">
                  <c:v>1457367</c:v>
                </c:pt>
                <c:pt idx="3">
                  <c:v>1466170</c:v>
                </c:pt>
                <c:pt idx="4">
                  <c:v>1559596</c:v>
                </c:pt>
                <c:pt idx="5">
                  <c:v>1526181</c:v>
                </c:pt>
                <c:pt idx="6">
                  <c:v>1422137</c:v>
                </c:pt>
                <c:pt idx="7">
                  <c:v>1403775</c:v>
                </c:pt>
                <c:pt idx="8">
                  <c:v>1372769</c:v>
                </c:pt>
                <c:pt idx="9">
                  <c:v>1686608</c:v>
                </c:pt>
                <c:pt idx="10">
                  <c:v>1845160</c:v>
                </c:pt>
                <c:pt idx="11">
                  <c:v>1296859</c:v>
                </c:pt>
                <c:pt idx="12">
                  <c:v>1369059</c:v>
                </c:pt>
                <c:pt idx="13">
                  <c:v>1394221</c:v>
                </c:pt>
                <c:pt idx="14">
                  <c:v>1882407</c:v>
                </c:pt>
                <c:pt idx="15">
                  <c:v>1657397</c:v>
                </c:pt>
                <c:pt idx="16">
                  <c:v>1746402</c:v>
                </c:pt>
                <c:pt idx="17">
                  <c:v>1662859</c:v>
                </c:pt>
                <c:pt idx="18">
                  <c:v>1521883</c:v>
                </c:pt>
                <c:pt idx="19">
                  <c:v>1458571</c:v>
                </c:pt>
                <c:pt idx="20">
                  <c:v>1498518</c:v>
                </c:pt>
                <c:pt idx="21">
                  <c:v>1946747</c:v>
                </c:pt>
                <c:pt idx="22">
                  <c:v>2102696</c:v>
                </c:pt>
                <c:pt idx="23">
                  <c:v>1484878</c:v>
                </c:pt>
                <c:pt idx="24">
                  <c:v>1745939</c:v>
                </c:pt>
                <c:pt idx="25">
                  <c:v>1573446</c:v>
                </c:pt>
                <c:pt idx="26">
                  <c:v>1829078</c:v>
                </c:pt>
                <c:pt idx="27">
                  <c:v>1786573</c:v>
                </c:pt>
                <c:pt idx="28">
                  <c:v>1971323</c:v>
                </c:pt>
                <c:pt idx="29">
                  <c:v>1776325</c:v>
                </c:pt>
                <c:pt idx="30">
                  <c:v>1773808</c:v>
                </c:pt>
                <c:pt idx="31">
                  <c:v>1638225</c:v>
                </c:pt>
                <c:pt idx="32">
                  <c:v>1610063</c:v>
                </c:pt>
                <c:pt idx="33">
                  <c:v>1673756</c:v>
                </c:pt>
                <c:pt idx="34">
                  <c:v>2063525</c:v>
                </c:pt>
                <c:pt idx="35">
                  <c:v>1853123</c:v>
                </c:pt>
                <c:pt idx="36">
                  <c:v>1752603</c:v>
                </c:pt>
                <c:pt idx="37">
                  <c:v>1560847</c:v>
                </c:pt>
                <c:pt idx="38">
                  <c:v>1728070</c:v>
                </c:pt>
                <c:pt idx="39">
                  <c:v>1658725</c:v>
                </c:pt>
                <c:pt idx="40">
                  <c:v>1763101</c:v>
                </c:pt>
                <c:pt idx="41">
                  <c:v>1635454</c:v>
                </c:pt>
                <c:pt idx="42">
                  <c:v>1713597</c:v>
                </c:pt>
                <c:pt idx="43">
                  <c:v>1516840</c:v>
                </c:pt>
                <c:pt idx="44">
                  <c:v>1387916</c:v>
                </c:pt>
                <c:pt idx="45">
                  <c:v>1804855</c:v>
                </c:pt>
                <c:pt idx="46">
                  <c:v>2179768</c:v>
                </c:pt>
                <c:pt idx="47">
                  <c:v>1590763</c:v>
                </c:pt>
                <c:pt idx="48">
                  <c:v>1639390</c:v>
                </c:pt>
                <c:pt idx="49">
                  <c:v>1621335</c:v>
                </c:pt>
                <c:pt idx="50">
                  <c:v>2213749</c:v>
                </c:pt>
                <c:pt idx="51">
                  <c:v>429153</c:v>
                </c:pt>
                <c:pt idx="52">
                  <c:v>217474</c:v>
                </c:pt>
                <c:pt idx="53">
                  <c:v>1013494</c:v>
                </c:pt>
                <c:pt idx="54">
                  <c:v>1143223</c:v>
                </c:pt>
                <c:pt idx="55">
                  <c:v>1208798</c:v>
                </c:pt>
                <c:pt idx="56">
                  <c:v>1338712</c:v>
                </c:pt>
                <c:pt idx="57">
                  <c:v>1433999</c:v>
                </c:pt>
                <c:pt idx="58">
                  <c:v>1877146</c:v>
                </c:pt>
                <c:pt idx="59">
                  <c:v>1851605</c:v>
                </c:pt>
                <c:pt idx="60">
                  <c:v>1591169</c:v>
                </c:pt>
                <c:pt idx="61">
                  <c:v>1432609</c:v>
                </c:pt>
                <c:pt idx="62">
                  <c:v>1558580</c:v>
                </c:pt>
                <c:pt idx="63">
                  <c:v>1116429</c:v>
                </c:pt>
                <c:pt idx="64">
                  <c:v>520074</c:v>
                </c:pt>
                <c:pt idx="65">
                  <c:v>1213172</c:v>
                </c:pt>
                <c:pt idx="66">
                  <c:v>1470364</c:v>
                </c:pt>
                <c:pt idx="67">
                  <c:v>1274985</c:v>
                </c:pt>
                <c:pt idx="68">
                  <c:v>1194588</c:v>
                </c:pt>
                <c:pt idx="69">
                  <c:v>1293875</c:v>
                </c:pt>
                <c:pt idx="70">
                  <c:v>1765277</c:v>
                </c:pt>
                <c:pt idx="71">
                  <c:v>1466367</c:v>
                </c:pt>
                <c:pt idx="72" formatCode="#,##0">
                  <c:v>1320767</c:v>
                </c:pt>
                <c:pt idx="73" formatCode="#,##0">
                  <c:v>1243790</c:v>
                </c:pt>
                <c:pt idx="74" formatCode="#,##0">
                  <c:v>1423953</c:v>
                </c:pt>
                <c:pt idx="75" formatCode="#,##0">
                  <c:v>1464228</c:v>
                </c:pt>
                <c:pt idx="76" formatCode="#,##0">
                  <c:v>1510259</c:v>
                </c:pt>
                <c:pt idx="77" formatCode="#,##0">
                  <c:v>1364709</c:v>
                </c:pt>
                <c:pt idx="78" formatCode="#,##0">
                  <c:v>1261931</c:v>
                </c:pt>
                <c:pt idx="79" formatCode="#,##0">
                  <c:v>1314863</c:v>
                </c:pt>
                <c:pt idx="80" formatCode="#,##0">
                  <c:v>1201230</c:v>
                </c:pt>
                <c:pt idx="81" formatCode="#,##0">
                  <c:v>1869268</c:v>
                </c:pt>
                <c:pt idx="82" formatCode="#,##0">
                  <c:v>1968587</c:v>
                </c:pt>
                <c:pt idx="83" formatCode="#,##0">
                  <c:v>1251179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44-4153-B335-71173891F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6739087"/>
        <c:axId val="1269211231"/>
      </c:lineChart>
      <c:dateAx>
        <c:axId val="1226739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1231"/>
        <c:crosses val="autoZero"/>
        <c:auto val="1"/>
        <c:lblOffset val="100"/>
        <c:baseTimeUnit val="months"/>
      </c:dateAx>
      <c:valAx>
        <c:axId val="126921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3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'All india fuels'!$BX$24</c:f>
              <c:strCache>
                <c:ptCount val="1"/>
                <c:pt idx="0">
                  <c:v>CNG Point Forecast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'All india fuels'!$CI$23:$CI$70</c:f>
              <c:numCache>
                <c:formatCode>mmm\-yy</c:formatCode>
                <c:ptCount val="4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</c:numCache>
            </c:numRef>
          </c:cat>
          <c:val>
            <c:numRef>
              <c:f>'All india fuels'!$BX$25:$BX$84</c:f>
              <c:numCache>
                <c:formatCode>General</c:formatCode>
                <c:ptCount val="60"/>
                <c:pt idx="0">
                  <c:v>1373.998</c:v>
                </c:pt>
                <c:pt idx="1">
                  <c:v>1315.3989999999999</c:v>
                </c:pt>
                <c:pt idx="2">
                  <c:v>1585.0250000000001</c:v>
                </c:pt>
                <c:pt idx="3">
                  <c:v>1582.7929999999999</c:v>
                </c:pt>
                <c:pt idx="4">
                  <c:v>1578.155</c:v>
                </c:pt>
                <c:pt idx="5">
                  <c:v>1560.077</c:v>
                </c:pt>
                <c:pt idx="6">
                  <c:v>1693.655</c:v>
                </c:pt>
                <c:pt idx="7">
                  <c:v>1625.7670000000001</c:v>
                </c:pt>
                <c:pt idx="8">
                  <c:v>1554.8720000000001</c:v>
                </c:pt>
                <c:pt idx="9">
                  <c:v>1354.183</c:v>
                </c:pt>
                <c:pt idx="10">
                  <c:v>1660.12</c:v>
                </c:pt>
                <c:pt idx="11">
                  <c:v>1332.066</c:v>
                </c:pt>
                <c:pt idx="12">
                  <c:v>1374.01</c:v>
                </c:pt>
                <c:pt idx="13">
                  <c:v>1315.4110000000001</c:v>
                </c:pt>
                <c:pt idx="14">
                  <c:v>1585.0429999999999</c:v>
                </c:pt>
                <c:pt idx="15">
                  <c:v>1682.809</c:v>
                </c:pt>
                <c:pt idx="16">
                  <c:v>1678.1679999999999</c:v>
                </c:pt>
                <c:pt idx="17">
                  <c:v>1560.0909999999999</c:v>
                </c:pt>
                <c:pt idx="18">
                  <c:v>1693.672</c:v>
                </c:pt>
                <c:pt idx="19">
                  <c:v>1625.7819999999999</c:v>
                </c:pt>
                <c:pt idx="20">
                  <c:v>1554.886</c:v>
                </c:pt>
                <c:pt idx="21">
                  <c:v>1354.1959999999999</c:v>
                </c:pt>
                <c:pt idx="22">
                  <c:v>1660.136</c:v>
                </c:pt>
                <c:pt idx="23">
                  <c:v>1332.078</c:v>
                </c:pt>
                <c:pt idx="24">
                  <c:v>1374.0229999999999</c:v>
                </c:pt>
                <c:pt idx="25">
                  <c:v>1315.423</c:v>
                </c:pt>
                <c:pt idx="26">
                  <c:v>1985.0619999999999</c:v>
                </c:pt>
                <c:pt idx="27">
                  <c:v>1682.8240000000001</c:v>
                </c:pt>
                <c:pt idx="28">
                  <c:v>1478.182</c:v>
                </c:pt>
                <c:pt idx="29">
                  <c:v>1560.105</c:v>
                </c:pt>
                <c:pt idx="30">
                  <c:v>1793.6880000000001</c:v>
                </c:pt>
                <c:pt idx="31">
                  <c:v>1625.797</c:v>
                </c:pt>
                <c:pt idx="32">
                  <c:v>1554.9</c:v>
                </c:pt>
                <c:pt idx="33">
                  <c:v>1354.2080000000001</c:v>
                </c:pt>
                <c:pt idx="34">
                  <c:v>1660.1510000000001</c:v>
                </c:pt>
                <c:pt idx="35">
                  <c:v>1332.09</c:v>
                </c:pt>
                <c:pt idx="36">
                  <c:v>1374.0360000000001</c:v>
                </c:pt>
                <c:pt idx="37">
                  <c:v>1315.4349999999999</c:v>
                </c:pt>
                <c:pt idx="38">
                  <c:v>1985.08</c:v>
                </c:pt>
                <c:pt idx="39">
                  <c:v>1682.84</c:v>
                </c:pt>
                <c:pt idx="40">
                  <c:v>1478.1959999999999</c:v>
                </c:pt>
                <c:pt idx="41">
                  <c:v>1560.12</c:v>
                </c:pt>
                <c:pt idx="42">
                  <c:v>1793.7049999999999</c:v>
                </c:pt>
                <c:pt idx="43">
                  <c:v>1625.8119999999999</c:v>
                </c:pt>
                <c:pt idx="44">
                  <c:v>1554.915</c:v>
                </c:pt>
                <c:pt idx="45">
                  <c:v>1354.22</c:v>
                </c:pt>
                <c:pt idx="46">
                  <c:v>1660.1659999999999</c:v>
                </c:pt>
                <c:pt idx="47">
                  <c:v>1332.1030000000001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2-4AB0-9A33-CF135DD19FC6}"/>
            </c:ext>
          </c:extLst>
        </c:ser>
        <c:ser>
          <c:idx val="1"/>
          <c:order val="1"/>
          <c:tx>
            <c:strRef>
              <c:f>'All india fuels'!$BY$24</c:f>
              <c:strCache>
                <c:ptCount val="1"/>
                <c:pt idx="0">
                  <c:v>Actual Values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'All india fuels'!$CI$23:$CI$70</c:f>
              <c:numCache>
                <c:formatCode>mmm\-yy</c:formatCode>
                <c:ptCount val="48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</c:numCache>
            </c:numRef>
          </c:cat>
          <c:val>
            <c:numRef>
              <c:f>'All india fuels'!$BY$25:$BY$84</c:f>
              <c:numCache>
                <c:formatCode>General</c:formatCode>
                <c:ptCount val="60"/>
                <c:pt idx="0">
                  <c:v>1342</c:v>
                </c:pt>
                <c:pt idx="1">
                  <c:v>1318</c:v>
                </c:pt>
                <c:pt idx="2">
                  <c:v>1576</c:v>
                </c:pt>
                <c:pt idx="3">
                  <c:v>1570</c:v>
                </c:pt>
                <c:pt idx="4">
                  <c:v>1565</c:v>
                </c:pt>
                <c:pt idx="5">
                  <c:v>1593</c:v>
                </c:pt>
                <c:pt idx="6">
                  <c:v>1661</c:v>
                </c:pt>
                <c:pt idx="7">
                  <c:v>1623</c:v>
                </c:pt>
                <c:pt idx="8">
                  <c:v>1680</c:v>
                </c:pt>
                <c:pt idx="9">
                  <c:v>1549</c:v>
                </c:pt>
                <c:pt idx="10">
                  <c:v>1797</c:v>
                </c:pt>
                <c:pt idx="11">
                  <c:v>1390</c:v>
                </c:pt>
                <c:pt idx="12">
                  <c:v>1302</c:v>
                </c:pt>
                <c:pt idx="13">
                  <c:v>1320</c:v>
                </c:pt>
                <c:pt idx="14">
                  <c:v>1699</c:v>
                </c:pt>
                <c:pt idx="15">
                  <c:v>1694</c:v>
                </c:pt>
                <c:pt idx="16">
                  <c:v>1698</c:v>
                </c:pt>
                <c:pt idx="17">
                  <c:v>1682</c:v>
                </c:pt>
                <c:pt idx="18">
                  <c:v>1614</c:v>
                </c:pt>
                <c:pt idx="19">
                  <c:v>1650</c:v>
                </c:pt>
                <c:pt idx="20">
                  <c:v>1569</c:v>
                </c:pt>
                <c:pt idx="21">
                  <c:v>1557</c:v>
                </c:pt>
                <c:pt idx="22">
                  <c:v>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02-4AB0-9A33-CF135DD19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4715648"/>
        <c:axId val="2008826944"/>
      </c:lineChart>
      <c:dateAx>
        <c:axId val="201471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826944"/>
        <c:crosses val="autoZero"/>
        <c:auto val="1"/>
        <c:lblOffset val="100"/>
        <c:baseTimeUnit val="months"/>
      </c:dateAx>
      <c:valAx>
        <c:axId val="20088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7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DIESEL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'All india fuels'!$BI$25</c:f>
              <c:strCache>
                <c:ptCount val="1"/>
                <c:pt idx="0">
                  <c:v>FORC Diesel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'All india fuels'!$BI$26:$BI$157</c:f>
              <c:numCache>
                <c:formatCode>General</c:formatCode>
                <c:ptCount val="132"/>
                <c:pt idx="0">
                  <c:v>258263.4</c:v>
                </c:pt>
                <c:pt idx="1">
                  <c:v>226016.9</c:v>
                </c:pt>
                <c:pt idx="2">
                  <c:v>253400.6</c:v>
                </c:pt>
                <c:pt idx="3">
                  <c:v>218752.5</c:v>
                </c:pt>
                <c:pt idx="4">
                  <c:v>221671.9</c:v>
                </c:pt>
                <c:pt idx="5">
                  <c:v>226994.7</c:v>
                </c:pt>
                <c:pt idx="6">
                  <c:v>233674.6</c:v>
                </c:pt>
                <c:pt idx="7">
                  <c:v>212484</c:v>
                </c:pt>
                <c:pt idx="8">
                  <c:v>219121.5</c:v>
                </c:pt>
                <c:pt idx="9">
                  <c:v>224354.5</c:v>
                </c:pt>
                <c:pt idx="10">
                  <c:v>241088.2</c:v>
                </c:pt>
                <c:pt idx="11">
                  <c:v>225670.6</c:v>
                </c:pt>
                <c:pt idx="12">
                  <c:v>257741.1</c:v>
                </c:pt>
                <c:pt idx="13">
                  <c:v>225494.6</c:v>
                </c:pt>
                <c:pt idx="14">
                  <c:v>252878.3</c:v>
                </c:pt>
                <c:pt idx="15">
                  <c:v>218230.2</c:v>
                </c:pt>
                <c:pt idx="16">
                  <c:v>221149.7</c:v>
                </c:pt>
                <c:pt idx="17">
                  <c:v>226472.4</c:v>
                </c:pt>
                <c:pt idx="18">
                  <c:v>233152.3</c:v>
                </c:pt>
                <c:pt idx="19">
                  <c:v>211961.8</c:v>
                </c:pt>
                <c:pt idx="20">
                  <c:v>218599.2</c:v>
                </c:pt>
                <c:pt idx="21">
                  <c:v>223832.3</c:v>
                </c:pt>
                <c:pt idx="22">
                  <c:v>240566</c:v>
                </c:pt>
                <c:pt idx="23">
                  <c:v>225148.3</c:v>
                </c:pt>
                <c:pt idx="24">
                  <c:v>257218.9</c:v>
                </c:pt>
                <c:pt idx="25">
                  <c:v>224972.3</c:v>
                </c:pt>
                <c:pt idx="26">
                  <c:v>252356</c:v>
                </c:pt>
                <c:pt idx="27">
                  <c:v>217707.9</c:v>
                </c:pt>
                <c:pt idx="28">
                  <c:v>220627.4</c:v>
                </c:pt>
                <c:pt idx="29">
                  <c:v>225950.2</c:v>
                </c:pt>
                <c:pt idx="30">
                  <c:v>232630.1</c:v>
                </c:pt>
                <c:pt idx="31">
                  <c:v>211439.5</c:v>
                </c:pt>
                <c:pt idx="32">
                  <c:v>218077</c:v>
                </c:pt>
                <c:pt idx="33">
                  <c:v>223310</c:v>
                </c:pt>
                <c:pt idx="34">
                  <c:v>240043.7</c:v>
                </c:pt>
                <c:pt idx="35">
                  <c:v>224626.1</c:v>
                </c:pt>
                <c:pt idx="36">
                  <c:v>256696.6</c:v>
                </c:pt>
                <c:pt idx="37">
                  <c:v>224450.1</c:v>
                </c:pt>
                <c:pt idx="38">
                  <c:v>251833.8</c:v>
                </c:pt>
                <c:pt idx="39">
                  <c:v>217185.7</c:v>
                </c:pt>
                <c:pt idx="40">
                  <c:v>220105.1</c:v>
                </c:pt>
                <c:pt idx="41">
                  <c:v>225427.9</c:v>
                </c:pt>
                <c:pt idx="42">
                  <c:v>232107.8</c:v>
                </c:pt>
                <c:pt idx="43">
                  <c:v>210917.3</c:v>
                </c:pt>
                <c:pt idx="44">
                  <c:v>217554.7</c:v>
                </c:pt>
                <c:pt idx="45">
                  <c:v>222787.7</c:v>
                </c:pt>
                <c:pt idx="46">
                  <c:v>239521.4</c:v>
                </c:pt>
                <c:pt idx="47">
                  <c:v>224103.8</c:v>
                </c:pt>
                <c:pt idx="48">
                  <c:v>256174.4</c:v>
                </c:pt>
                <c:pt idx="49">
                  <c:v>223927.8</c:v>
                </c:pt>
                <c:pt idx="50">
                  <c:v>251311.5</c:v>
                </c:pt>
                <c:pt idx="51">
                  <c:v>216663.4</c:v>
                </c:pt>
                <c:pt idx="52">
                  <c:v>219582.9</c:v>
                </c:pt>
                <c:pt idx="53">
                  <c:v>224905.7</c:v>
                </c:pt>
                <c:pt idx="54">
                  <c:v>231585.6</c:v>
                </c:pt>
                <c:pt idx="55">
                  <c:v>210395</c:v>
                </c:pt>
                <c:pt idx="56">
                  <c:v>217032.5</c:v>
                </c:pt>
                <c:pt idx="57">
                  <c:v>222265.5</c:v>
                </c:pt>
                <c:pt idx="58">
                  <c:v>238999.2</c:v>
                </c:pt>
                <c:pt idx="59">
                  <c:v>223581.5</c:v>
                </c:pt>
                <c:pt idx="60">
                  <c:v>255652.1</c:v>
                </c:pt>
                <c:pt idx="61">
                  <c:v>223405.6</c:v>
                </c:pt>
                <c:pt idx="62">
                  <c:v>250789.3</c:v>
                </c:pt>
                <c:pt idx="63">
                  <c:v>216141.2</c:v>
                </c:pt>
                <c:pt idx="64">
                  <c:v>219060.6</c:v>
                </c:pt>
                <c:pt idx="65">
                  <c:v>224383.4</c:v>
                </c:pt>
                <c:pt idx="66">
                  <c:v>231063.3</c:v>
                </c:pt>
                <c:pt idx="67">
                  <c:v>209872.7</c:v>
                </c:pt>
                <c:pt idx="68">
                  <c:v>216510.2</c:v>
                </c:pt>
                <c:pt idx="69">
                  <c:v>221743.2</c:v>
                </c:pt>
                <c:pt idx="70">
                  <c:v>238476.9</c:v>
                </c:pt>
                <c:pt idx="71">
                  <c:v>223059.3</c:v>
                </c:pt>
                <c:pt idx="72">
                  <c:v>255129.8</c:v>
                </c:pt>
                <c:pt idx="73">
                  <c:v>222883.3</c:v>
                </c:pt>
                <c:pt idx="74">
                  <c:v>250267</c:v>
                </c:pt>
                <c:pt idx="75">
                  <c:v>215618.9</c:v>
                </c:pt>
                <c:pt idx="76">
                  <c:v>218538.4</c:v>
                </c:pt>
                <c:pt idx="77">
                  <c:v>223861.1</c:v>
                </c:pt>
                <c:pt idx="78">
                  <c:v>230541</c:v>
                </c:pt>
                <c:pt idx="79">
                  <c:v>209350.5</c:v>
                </c:pt>
                <c:pt idx="80">
                  <c:v>215987.9</c:v>
                </c:pt>
                <c:pt idx="81">
                  <c:v>221221</c:v>
                </c:pt>
                <c:pt idx="82">
                  <c:v>237954.7</c:v>
                </c:pt>
                <c:pt idx="83">
                  <c:v>222537</c:v>
                </c:pt>
                <c:pt idx="84">
                  <c:v>254607.6</c:v>
                </c:pt>
                <c:pt idx="85">
                  <c:v>222361</c:v>
                </c:pt>
                <c:pt idx="86">
                  <c:v>249744.7</c:v>
                </c:pt>
                <c:pt idx="87">
                  <c:v>215096.7</c:v>
                </c:pt>
                <c:pt idx="88">
                  <c:v>218016.1</c:v>
                </c:pt>
                <c:pt idx="89">
                  <c:v>223338.9</c:v>
                </c:pt>
                <c:pt idx="90">
                  <c:v>230018.8</c:v>
                </c:pt>
                <c:pt idx="91">
                  <c:v>208828.2</c:v>
                </c:pt>
                <c:pt idx="92">
                  <c:v>215465.7</c:v>
                </c:pt>
                <c:pt idx="93">
                  <c:v>220698.7</c:v>
                </c:pt>
                <c:pt idx="94">
                  <c:v>237432.4</c:v>
                </c:pt>
                <c:pt idx="95">
                  <c:v>222014.8</c:v>
                </c:pt>
                <c:pt idx="96">
                  <c:v>254085.3</c:v>
                </c:pt>
                <c:pt idx="97">
                  <c:v>221838.8</c:v>
                </c:pt>
                <c:pt idx="98">
                  <c:v>249222.5</c:v>
                </c:pt>
                <c:pt idx="99">
                  <c:v>214574.4</c:v>
                </c:pt>
                <c:pt idx="100">
                  <c:v>217493.9</c:v>
                </c:pt>
                <c:pt idx="101">
                  <c:v>222816.6</c:v>
                </c:pt>
                <c:pt idx="102">
                  <c:v>229496.5</c:v>
                </c:pt>
                <c:pt idx="103">
                  <c:v>208306</c:v>
                </c:pt>
                <c:pt idx="104">
                  <c:v>214943.4</c:v>
                </c:pt>
                <c:pt idx="105">
                  <c:v>220176.4</c:v>
                </c:pt>
                <c:pt idx="106">
                  <c:v>236910.2</c:v>
                </c:pt>
                <c:pt idx="107">
                  <c:v>221492.5</c:v>
                </c:pt>
                <c:pt idx="108">
                  <c:v>253563.1</c:v>
                </c:pt>
                <c:pt idx="109">
                  <c:v>221316.5</c:v>
                </c:pt>
                <c:pt idx="110">
                  <c:v>248700.2</c:v>
                </c:pt>
                <c:pt idx="111">
                  <c:v>214052.1</c:v>
                </c:pt>
                <c:pt idx="112">
                  <c:v>216971.6</c:v>
                </c:pt>
                <c:pt idx="113">
                  <c:v>222294.39999999999</c:v>
                </c:pt>
                <c:pt idx="114">
                  <c:v>228974.3</c:v>
                </c:pt>
                <c:pt idx="115">
                  <c:v>207783.7</c:v>
                </c:pt>
                <c:pt idx="116">
                  <c:v>214421.2</c:v>
                </c:pt>
                <c:pt idx="117">
                  <c:v>219654.2</c:v>
                </c:pt>
                <c:pt idx="118">
                  <c:v>236387.9</c:v>
                </c:pt>
                <c:pt idx="119">
                  <c:v>220970.3</c:v>
                </c:pt>
                <c:pt idx="120">
                  <c:v>253040.8</c:v>
                </c:pt>
                <c:pt idx="121">
                  <c:v>220794.3</c:v>
                </c:pt>
                <c:pt idx="122">
                  <c:v>248178</c:v>
                </c:pt>
                <c:pt idx="123">
                  <c:v>213529.9</c:v>
                </c:pt>
                <c:pt idx="124">
                  <c:v>216449.3</c:v>
                </c:pt>
                <c:pt idx="125">
                  <c:v>221772.1</c:v>
                </c:pt>
                <c:pt idx="126">
                  <c:v>228452</c:v>
                </c:pt>
                <c:pt idx="127">
                  <c:v>207261.5</c:v>
                </c:pt>
                <c:pt idx="128">
                  <c:v>213898.9</c:v>
                </c:pt>
                <c:pt idx="129">
                  <c:v>219131.9</c:v>
                </c:pt>
                <c:pt idx="130">
                  <c:v>235865.60000000001</c:v>
                </c:pt>
                <c:pt idx="131">
                  <c:v>220448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9-40BA-AF95-50537146F401}"/>
            </c:ext>
          </c:extLst>
        </c:ser>
        <c:ser>
          <c:idx val="1"/>
          <c:order val="1"/>
          <c:tx>
            <c:strRef>
              <c:f>'All india fuels'!$BJ$25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'All india fuels'!$BJ$26:$BJ$157</c:f>
              <c:numCache>
                <c:formatCode>General</c:formatCode>
                <c:ptCount val="132"/>
                <c:pt idx="0">
                  <c:v>247209</c:v>
                </c:pt>
                <c:pt idx="1">
                  <c:v>242444</c:v>
                </c:pt>
                <c:pt idx="2">
                  <c:v>249229</c:v>
                </c:pt>
                <c:pt idx="3">
                  <c:v>216511</c:v>
                </c:pt>
                <c:pt idx="4">
                  <c:v>235557</c:v>
                </c:pt>
                <c:pt idx="5">
                  <c:v>236443</c:v>
                </c:pt>
                <c:pt idx="6">
                  <c:v>213548</c:v>
                </c:pt>
                <c:pt idx="7">
                  <c:v>215983</c:v>
                </c:pt>
                <c:pt idx="8">
                  <c:v>211615</c:v>
                </c:pt>
                <c:pt idx="9">
                  <c:v>246744</c:v>
                </c:pt>
                <c:pt idx="10">
                  <c:v>238198</c:v>
                </c:pt>
                <c:pt idx="11">
                  <c:v>203230</c:v>
                </c:pt>
                <c:pt idx="12">
                  <c:v>219848</c:v>
                </c:pt>
                <c:pt idx="13">
                  <c:v>217513</c:v>
                </c:pt>
                <c:pt idx="14">
                  <c:v>316353</c:v>
                </c:pt>
                <c:pt idx="15">
                  <c:v>226500</c:v>
                </c:pt>
                <c:pt idx="16">
                  <c:v>213995</c:v>
                </c:pt>
                <c:pt idx="17">
                  <c:v>230355</c:v>
                </c:pt>
                <c:pt idx="18">
                  <c:v>235629</c:v>
                </c:pt>
                <c:pt idx="19">
                  <c:v>222667</c:v>
                </c:pt>
                <c:pt idx="20">
                  <c:v>232830</c:v>
                </c:pt>
                <c:pt idx="21">
                  <c:v>238103</c:v>
                </c:pt>
                <c:pt idx="22">
                  <c:v>276160</c:v>
                </c:pt>
                <c:pt idx="23">
                  <c:v>237771</c:v>
                </c:pt>
                <c:pt idx="24">
                  <c:v>283530</c:v>
                </c:pt>
                <c:pt idx="25">
                  <c:v>260647</c:v>
                </c:pt>
                <c:pt idx="26">
                  <c:v>300330</c:v>
                </c:pt>
                <c:pt idx="27">
                  <c:v>273885</c:v>
                </c:pt>
                <c:pt idx="28">
                  <c:v>270239</c:v>
                </c:pt>
                <c:pt idx="29">
                  <c:v>255040</c:v>
                </c:pt>
                <c:pt idx="30">
                  <c:v>275526</c:v>
                </c:pt>
                <c:pt idx="31">
                  <c:v>249851</c:v>
                </c:pt>
                <c:pt idx="32">
                  <c:v>237472</c:v>
                </c:pt>
                <c:pt idx="33">
                  <c:v>265141</c:v>
                </c:pt>
                <c:pt idx="34">
                  <c:v>261529</c:v>
                </c:pt>
                <c:pt idx="35">
                  <c:v>261248</c:v>
                </c:pt>
                <c:pt idx="36">
                  <c:v>287266</c:v>
                </c:pt>
                <c:pt idx="37">
                  <c:v>258972</c:v>
                </c:pt>
                <c:pt idx="38">
                  <c:v>276955</c:v>
                </c:pt>
                <c:pt idx="39">
                  <c:v>240401</c:v>
                </c:pt>
                <c:pt idx="40">
                  <c:v>241071</c:v>
                </c:pt>
                <c:pt idx="41">
                  <c:v>223600</c:v>
                </c:pt>
                <c:pt idx="42">
                  <c:v>251363</c:v>
                </c:pt>
                <c:pt idx="43">
                  <c:v>226386</c:v>
                </c:pt>
                <c:pt idx="44">
                  <c:v>198658</c:v>
                </c:pt>
                <c:pt idx="45">
                  <c:v>234450</c:v>
                </c:pt>
                <c:pt idx="46">
                  <c:v>261367</c:v>
                </c:pt>
                <c:pt idx="47">
                  <c:v>229326</c:v>
                </c:pt>
                <c:pt idx="48">
                  <c:v>275478</c:v>
                </c:pt>
                <c:pt idx="49">
                  <c:v>262122</c:v>
                </c:pt>
                <c:pt idx="50">
                  <c:v>306215</c:v>
                </c:pt>
                <c:pt idx="51">
                  <c:v>47214</c:v>
                </c:pt>
                <c:pt idx="52">
                  <c:v>18633</c:v>
                </c:pt>
                <c:pt idx="53">
                  <c:v>95022</c:v>
                </c:pt>
                <c:pt idx="54">
                  <c:v>149263</c:v>
                </c:pt>
                <c:pt idx="55">
                  <c:v>149007</c:v>
                </c:pt>
                <c:pt idx="56">
                  <c:v>173541</c:v>
                </c:pt>
                <c:pt idx="57">
                  <c:v>170279</c:v>
                </c:pt>
                <c:pt idx="58">
                  <c:v>179880</c:v>
                </c:pt>
                <c:pt idx="59">
                  <c:v>201708</c:v>
                </c:pt>
                <c:pt idx="60">
                  <c:v>196081</c:v>
                </c:pt>
                <c:pt idx="61">
                  <c:v>193123</c:v>
                </c:pt>
                <c:pt idx="62">
                  <c:v>220462</c:v>
                </c:pt>
                <c:pt idx="63">
                  <c:v>140217</c:v>
                </c:pt>
                <c:pt idx="64">
                  <c:v>57813</c:v>
                </c:pt>
                <c:pt idx="65">
                  <c:v>145753</c:v>
                </c:pt>
                <c:pt idx="66">
                  <c:v>209500</c:v>
                </c:pt>
                <c:pt idx="67">
                  <c:v>192154</c:v>
                </c:pt>
                <c:pt idx="68">
                  <c:v>168236</c:v>
                </c:pt>
                <c:pt idx="69">
                  <c:v>153020</c:v>
                </c:pt>
                <c:pt idx="70">
                  <c:v>158684</c:v>
                </c:pt>
                <c:pt idx="71">
                  <c:v>180543</c:v>
                </c:pt>
                <c:pt idx="72">
                  <c:v>180421</c:v>
                </c:pt>
                <c:pt idx="73">
                  <c:v>172037</c:v>
                </c:pt>
                <c:pt idx="74">
                  <c:v>214637</c:v>
                </c:pt>
                <c:pt idx="75">
                  <c:v>189729</c:v>
                </c:pt>
                <c:pt idx="76">
                  <c:v>183988</c:v>
                </c:pt>
                <c:pt idx="77">
                  <c:v>193003</c:v>
                </c:pt>
                <c:pt idx="78">
                  <c:v>198372</c:v>
                </c:pt>
                <c:pt idx="79">
                  <c:v>192089</c:v>
                </c:pt>
                <c:pt idx="80">
                  <c:v>189911</c:v>
                </c:pt>
                <c:pt idx="81">
                  <c:v>205611</c:v>
                </c:pt>
                <c:pt idx="82">
                  <c:v>221933</c:v>
                </c:pt>
                <c:pt idx="83">
                  <c:v>202758</c:v>
                </c:pt>
                <c:pt idx="84">
                  <c:v>220656</c:v>
                </c:pt>
                <c:pt idx="85">
                  <c:v>208129</c:v>
                </c:pt>
                <c:pt idx="86">
                  <c:v>239273</c:v>
                </c:pt>
                <c:pt idx="87">
                  <c:v>197439</c:v>
                </c:pt>
                <c:pt idx="88">
                  <c:v>207532</c:v>
                </c:pt>
                <c:pt idx="89">
                  <c:v>226906</c:v>
                </c:pt>
                <c:pt idx="90">
                  <c:v>215321</c:v>
                </c:pt>
                <c:pt idx="91">
                  <c:v>204296</c:v>
                </c:pt>
                <c:pt idx="92">
                  <c:v>190851</c:v>
                </c:pt>
                <c:pt idx="93">
                  <c:v>208129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9-40BA-AF95-50537146F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1313840"/>
        <c:axId val="2013546304"/>
      </c:lineChart>
      <c:catAx>
        <c:axId val="1861313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546304"/>
        <c:crosses val="autoZero"/>
        <c:auto val="1"/>
        <c:lblAlgn val="ctr"/>
        <c:lblOffset val="100"/>
        <c:noMultiLvlLbl val="0"/>
      </c:catAx>
      <c:valAx>
        <c:axId val="201354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31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ELECTRIC</a:t>
            </a:r>
            <a:r>
              <a:rPr lang="en-IN" baseline="0"/>
              <a:t> VEHICLE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FORECAST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Sheet1!$Q$3:$Q$38</c:f>
              <c:numCache>
                <c:formatCode>mmm\-yy</c:formatCode>
                <c:ptCount val="36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</c:numCache>
            </c:numRef>
          </c:cat>
          <c:val>
            <c:numRef>
              <c:f>Sheet1!$R$3:$R$38</c:f>
              <c:numCache>
                <c:formatCode>General</c:formatCode>
                <c:ptCount val="36"/>
                <c:pt idx="0">
                  <c:v>58015</c:v>
                </c:pt>
                <c:pt idx="1">
                  <c:v>61312</c:v>
                </c:pt>
                <c:pt idx="2">
                  <c:v>69226</c:v>
                </c:pt>
                <c:pt idx="3">
                  <c:v>63643</c:v>
                </c:pt>
                <c:pt idx="4">
                  <c:v>58519</c:v>
                </c:pt>
                <c:pt idx="5">
                  <c:v>66477</c:v>
                </c:pt>
                <c:pt idx="6">
                  <c:v>79362</c:v>
                </c:pt>
                <c:pt idx="7">
                  <c:v>83428</c:v>
                </c:pt>
                <c:pt idx="8">
                  <c:v>89420</c:v>
                </c:pt>
                <c:pt idx="9">
                  <c:v>94244</c:v>
                </c:pt>
                <c:pt idx="10">
                  <c:v>98869</c:v>
                </c:pt>
                <c:pt idx="11">
                  <c:v>106525</c:v>
                </c:pt>
                <c:pt idx="12">
                  <c:v>111105</c:v>
                </c:pt>
                <c:pt idx="13">
                  <c:v>114934</c:v>
                </c:pt>
                <c:pt idx="14">
                  <c:v>121830</c:v>
                </c:pt>
                <c:pt idx="15">
                  <c:v>119508</c:v>
                </c:pt>
                <c:pt idx="16">
                  <c:v>117433</c:v>
                </c:pt>
                <c:pt idx="17">
                  <c:v>124178</c:v>
                </c:pt>
                <c:pt idx="18">
                  <c:v>134212</c:v>
                </c:pt>
                <c:pt idx="19">
                  <c:v>138211</c:v>
                </c:pt>
                <c:pt idx="20">
                  <c:v>143468</c:v>
                </c:pt>
                <c:pt idx="21">
                  <c:v>147885</c:v>
                </c:pt>
                <c:pt idx="22">
                  <c:v>152126</c:v>
                </c:pt>
                <c:pt idx="23">
                  <c:v>158383</c:v>
                </c:pt>
                <c:pt idx="24">
                  <c:v>162515</c:v>
                </c:pt>
                <c:pt idx="25">
                  <c:v>166100</c:v>
                </c:pt>
                <c:pt idx="26">
                  <c:v>171735</c:v>
                </c:pt>
                <c:pt idx="27">
                  <c:v>171079</c:v>
                </c:pt>
                <c:pt idx="28">
                  <c:v>170562</c:v>
                </c:pt>
                <c:pt idx="29">
                  <c:v>176005</c:v>
                </c:pt>
                <c:pt idx="30">
                  <c:v>183655</c:v>
                </c:pt>
                <c:pt idx="31">
                  <c:v>187182</c:v>
                </c:pt>
                <c:pt idx="32">
                  <c:v>191540</c:v>
                </c:pt>
                <c:pt idx="33">
                  <c:v>195307</c:v>
                </c:pt>
                <c:pt idx="34">
                  <c:v>198933</c:v>
                </c:pt>
                <c:pt idx="35">
                  <c:v>203908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C-4B9F-96B5-42DAA411C21B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Sheet1!$Q$3:$Q$38</c:f>
              <c:numCache>
                <c:formatCode>mmm\-yy</c:formatCode>
                <c:ptCount val="36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</c:numCache>
            </c:numRef>
          </c:cat>
          <c:val>
            <c:numRef>
              <c:f>Sheet1!$S$3:$S$38</c:f>
              <c:numCache>
                <c:formatCode>General</c:formatCode>
                <c:ptCount val="36"/>
                <c:pt idx="0">
                  <c:v>51469</c:v>
                </c:pt>
                <c:pt idx="1">
                  <c:v>58071</c:v>
                </c:pt>
                <c:pt idx="2">
                  <c:v>83081</c:v>
                </c:pt>
                <c:pt idx="3">
                  <c:v>77530</c:v>
                </c:pt>
                <c:pt idx="4">
                  <c:v>69904</c:v>
                </c:pt>
                <c:pt idx="5">
                  <c:v>75864</c:v>
                </c:pt>
                <c:pt idx="6">
                  <c:v>80872</c:v>
                </c:pt>
                <c:pt idx="7">
                  <c:v>89005</c:v>
                </c:pt>
                <c:pt idx="8">
                  <c:v>94902</c:v>
                </c:pt>
                <c:pt idx="9">
                  <c:v>117501</c:v>
                </c:pt>
                <c:pt idx="10">
                  <c:v>121600</c:v>
                </c:pt>
                <c:pt idx="11">
                  <c:v>105005</c:v>
                </c:pt>
                <c:pt idx="12" formatCode="#,##0">
                  <c:v>102870</c:v>
                </c:pt>
                <c:pt idx="13" formatCode="#,##0">
                  <c:v>107218</c:v>
                </c:pt>
                <c:pt idx="14" formatCode="#,##0">
                  <c:v>140899</c:v>
                </c:pt>
                <c:pt idx="15" formatCode="#,##0">
                  <c:v>111342</c:v>
                </c:pt>
                <c:pt idx="16" formatCode="#,##0">
                  <c:v>158390</c:v>
                </c:pt>
                <c:pt idx="17" formatCode="#,##0">
                  <c:v>102519</c:v>
                </c:pt>
                <c:pt idx="18" formatCode="#,##0">
                  <c:v>116440</c:v>
                </c:pt>
                <c:pt idx="19" formatCode="#,##0">
                  <c:v>126968</c:v>
                </c:pt>
                <c:pt idx="20" formatCode="#,##0">
                  <c:v>128003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6C-4B9F-96B5-42DAA411C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1658767"/>
        <c:axId val="1191218623"/>
      </c:lineChart>
      <c:dateAx>
        <c:axId val="1181658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218623"/>
        <c:crosses val="autoZero"/>
        <c:auto val="1"/>
        <c:lblOffset val="100"/>
        <c:baseTimeUnit val="months"/>
      </c:dateAx>
      <c:valAx>
        <c:axId val="119121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65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'[all ind ev.xlsx]Sheet1'!$A$18</c:f>
              <c:strCache>
                <c:ptCount val="1"/>
                <c:pt idx="0">
                  <c:v>TOTAL EV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'[all ind ev.xlsx]Sheet1'!$F$19:$F$41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'[all ind ev.xlsx]Sheet1'!$A$19:$A$41</c:f>
              <c:numCache>
                <c:formatCode>General</c:formatCode>
                <c:ptCount val="23"/>
                <c:pt idx="0">
                  <c:v>658</c:v>
                </c:pt>
                <c:pt idx="1">
                  <c:v>2416</c:v>
                </c:pt>
                <c:pt idx="2">
                  <c:v>853</c:v>
                </c:pt>
                <c:pt idx="3">
                  <c:v>610</c:v>
                </c:pt>
                <c:pt idx="4">
                  <c:v>1173</c:v>
                </c:pt>
                <c:pt idx="5">
                  <c:v>1623</c:v>
                </c:pt>
                <c:pt idx="6">
                  <c:v>3219</c:v>
                </c:pt>
                <c:pt idx="7">
                  <c:v>12738</c:v>
                </c:pt>
                <c:pt idx="8">
                  <c:v>7387</c:v>
                </c:pt>
                <c:pt idx="9">
                  <c:v>4624</c:v>
                </c:pt>
                <c:pt idx="10">
                  <c:v>6970</c:v>
                </c:pt>
                <c:pt idx="11">
                  <c:v>5487</c:v>
                </c:pt>
                <c:pt idx="12">
                  <c:v>2706</c:v>
                </c:pt>
                <c:pt idx="13">
                  <c:v>2389</c:v>
                </c:pt>
                <c:pt idx="14">
                  <c:v>7798</c:v>
                </c:pt>
                <c:pt idx="15">
                  <c:v>49851</c:v>
                </c:pt>
                <c:pt idx="16">
                  <c:v>87420</c:v>
                </c:pt>
                <c:pt idx="17">
                  <c:v>130257</c:v>
                </c:pt>
                <c:pt idx="18">
                  <c:v>166830</c:v>
                </c:pt>
                <c:pt idx="19">
                  <c:v>124654</c:v>
                </c:pt>
                <c:pt idx="20">
                  <c:v>331477</c:v>
                </c:pt>
                <c:pt idx="21">
                  <c:v>1024804</c:v>
                </c:pt>
                <c:pt idx="22" formatCode="#,##0">
                  <c:v>2235074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A-4A8C-B220-4DFA80510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1800831"/>
        <c:axId val="1269211727"/>
      </c:lineChart>
      <c:catAx>
        <c:axId val="601800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9211727"/>
        <c:crosses val="autoZero"/>
        <c:auto val="1"/>
        <c:lblAlgn val="ctr"/>
        <c:lblOffset val="100"/>
        <c:noMultiLvlLbl val="0"/>
      </c:catAx>
      <c:valAx>
        <c:axId val="126921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0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15ED-D607-4CA2-8ED2-DAC77FAF88C9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1E89A-E130-4BD6-A8FA-1F7BE574C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9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1E89A-E130-4BD6-A8FA-1F7BE574CA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8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4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D980D3-A3F2-412F-BE30-589FE5CDFD5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FEC8CC-E8C1-46F5-8451-F8E0A5C38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ahan.parivahan.gov.in/vahan4dashboard/vahan/dashboardview.xhtml;jsessionid=4C3A86ADE94A8F88702116553FB2A13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B30-7F2B-9E83-0DBE-0D03FF37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3909420"/>
            <a:ext cx="11033760" cy="1731962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THE STUDY OF TRADITIONAL AND NON TRADITIONAL FUELS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2D33D-B230-FAE7-A861-7DDF47D1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081" y="284480"/>
            <a:ext cx="11104880" cy="3531740"/>
          </a:xfrm>
        </p:spPr>
        <p:txBody>
          <a:bodyPr>
            <a:normAutofit/>
          </a:bodyPr>
          <a:lstStyle/>
          <a:p>
            <a:pPr algn="l"/>
            <a:r>
              <a:rPr lang="en-IN" sz="4800" b="1" u="sng" dirty="0">
                <a:solidFill>
                  <a:schemeClr val="tx1"/>
                </a:solidFill>
                <a:latin typeface="Algerian" panose="04020705040A02060702" pitchFamily="82" charset="0"/>
              </a:rPr>
              <a:t>P.E.S’S</a:t>
            </a:r>
          </a:p>
          <a:p>
            <a:pPr algn="l"/>
            <a:r>
              <a:rPr lang="en-IN" sz="4800" b="1" u="sng" dirty="0">
                <a:solidFill>
                  <a:schemeClr val="tx1"/>
                </a:solidFill>
                <a:latin typeface="Algerian" panose="04020705040A02060702" pitchFamily="82" charset="0"/>
              </a:rPr>
              <a:t>MODERN COLLEGE OF ARTS,</a:t>
            </a:r>
          </a:p>
          <a:p>
            <a:pPr algn="l"/>
            <a:r>
              <a:rPr lang="en-IN" sz="4800" b="1" u="sng" dirty="0">
                <a:solidFill>
                  <a:schemeClr val="tx1"/>
                </a:solidFill>
                <a:latin typeface="Algerian" panose="04020705040A02060702" pitchFamily="82" charset="0"/>
              </a:rPr>
              <a:t> SCIENCE &amp; COMMERCE</a:t>
            </a:r>
          </a:p>
          <a:p>
            <a:pPr algn="l"/>
            <a:r>
              <a:rPr lang="en-IN" sz="4800" b="1" u="sng" dirty="0">
                <a:solidFill>
                  <a:schemeClr val="tx1"/>
                </a:solidFill>
                <a:latin typeface="Algerian" panose="04020705040A02060702" pitchFamily="82" charset="0"/>
              </a:rPr>
              <a:t>SHIVAJINAGAR PUNE-5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46E8B-0E26-5A87-2C1C-F1E98DCD7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78" y="354563"/>
            <a:ext cx="3079102" cy="32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19AC-1BB3-B072-60B9-364A4941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97" y="168939"/>
            <a:ext cx="9404723" cy="819033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Bernard MT Condensed" panose="02050806060905020404" pitchFamily="18" charset="0"/>
              </a:rPr>
              <a:t>CNG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BDA0-EF87-639D-3813-C7B73042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6800"/>
            <a:ext cx="5699759" cy="470408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/>
              <a:t>MODEL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ARIMA(3,0,1) with zero mean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Coefficients: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ar1      ar2      ar3     ma1                      0.0716  -0.2610  -0.6570  0.4839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0.1381   0.1017   0.0973  0.1502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sigma^2 = 440572: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 likelihood = -1899.42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AIC=3808.84   AICC=3809.09   BIC=382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B8775D-8E5E-8D14-3862-BF0E15C33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361084"/>
              </p:ext>
            </p:extLst>
          </p:nvPr>
        </p:nvGraphicFramePr>
        <p:xfrm>
          <a:off x="5957499" y="1630578"/>
          <a:ext cx="6080425" cy="430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91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F8F7-9B82-2C89-A3E7-28FC69EC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919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i="1" dirty="0">
                <a:latin typeface="Arial Black" panose="020B0A04020102020204" pitchFamily="34" charset="0"/>
              </a:rPr>
              <a:t>DIESEL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C0CE2-8990-2C6B-5390-55317DB82413}"/>
              </a:ext>
            </a:extLst>
          </p:cNvPr>
          <p:cNvSpPr txBox="1"/>
          <p:nvPr/>
        </p:nvSpPr>
        <p:spPr>
          <a:xfrm>
            <a:off x="157654" y="1549547"/>
            <a:ext cx="6588585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kern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MODEL: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ARIMA(2,0,2)(0,0,2)[12] with zero mean 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ar1      ar2      ma1     ma2    sma1     sma2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1.3163 -0.6044 -1.1500 0.1592  0.2772  -0.1443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IN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0.1045   0.0888   0.1306  0.1314 0.0707   0.0843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sigma^2 = 254502746: 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 likelihood = -2662.56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AIC=5339.12   AICC=5339.6   BIC=5363.48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8055663-20EA-B1F0-2220-BCDE03FB4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399362"/>
              </p:ext>
            </p:extLst>
          </p:nvPr>
        </p:nvGraphicFramePr>
        <p:xfrm>
          <a:off x="6817360" y="1823719"/>
          <a:ext cx="5216986" cy="418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0EA-EE96-1384-24F4-09719CF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1351"/>
            <a:ext cx="7729728" cy="1188720"/>
          </a:xfrm>
        </p:spPr>
        <p:txBody>
          <a:bodyPr>
            <a:normAutofit/>
          </a:bodyPr>
          <a:lstStyle/>
          <a:p>
            <a:r>
              <a:rPr lang="en-IN" sz="4000" i="1" dirty="0">
                <a:latin typeface="Arial Black" panose="020B0A04020102020204" pitchFamily="34" charset="0"/>
              </a:rPr>
              <a:t>ELECTRIC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4D67-03C6-7847-9B51-2AC15849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latin typeface="Arial Black" panose="020B0A04020102020204" pitchFamily="34" charset="0"/>
            </a:endParaRPr>
          </a:p>
          <a:p>
            <a:endParaRPr lang="en-IN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86D515-BBE0-4313-F6A8-150CC3F06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097920"/>
              </p:ext>
            </p:extLst>
          </p:nvPr>
        </p:nvGraphicFramePr>
        <p:xfrm>
          <a:off x="6298165" y="2451431"/>
          <a:ext cx="5529942" cy="394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82F6E7-D80C-800F-0AA3-9D0C26AD38AC}"/>
              </a:ext>
            </a:extLst>
          </p:cNvPr>
          <p:cNvSpPr txBox="1"/>
          <p:nvPr/>
        </p:nvSpPr>
        <p:spPr>
          <a:xfrm>
            <a:off x="363893" y="1874207"/>
            <a:ext cx="5094515" cy="451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MODEL:</a:t>
            </a: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ARIMA(3,1,1)(1,0,0)[12] with drift 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ar1      ar2     ar3      ma1    sar1     drift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0.9926  -0.4887  0.4137  -0.7677  0.6789  1313.631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s.e.</a:t>
            </a: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0.1187   0.1083  0.0803   0.1066  0.0901  1536.980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sigma^2 = 5352501:  log likelihood = -1312.04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AIC=2638.09   </a:t>
            </a:r>
            <a:r>
              <a:rPr lang="en-IN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AICc</a:t>
            </a:r>
            <a:r>
              <a:rPr lang="en-IN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=2638.92   BIC=2658.83</a:t>
            </a:r>
            <a:endParaRPr lang="en-IN" sz="16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370C-5DA0-F193-9208-F6273275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960"/>
            <a:ext cx="7729728" cy="118872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ELECTRIC VEHICLE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8D2DB5-658D-90B7-F62A-2CC13590C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731497"/>
              </p:ext>
            </p:extLst>
          </p:nvPr>
        </p:nvGraphicFramePr>
        <p:xfrm>
          <a:off x="271304" y="2366488"/>
          <a:ext cx="4893549" cy="359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391D89-9DCF-7AF6-C782-110553139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133334"/>
              </p:ext>
            </p:extLst>
          </p:nvPr>
        </p:nvGraphicFramePr>
        <p:xfrm>
          <a:off x="5294644" y="2411755"/>
          <a:ext cx="6813620" cy="359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43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351-0AE8-644A-7E66-C1ED7E7F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3" y="6301531"/>
            <a:ext cx="9404723" cy="493986"/>
          </a:xfrm>
        </p:spPr>
        <p:txBody>
          <a:bodyPr>
            <a:normAutofit fontScale="90000"/>
          </a:bodyPr>
          <a:lstStyle/>
          <a:p>
            <a:r>
              <a:rPr lang="en-IN" sz="2400" i="1" dirty="0">
                <a:latin typeface="Arial Black" panose="020B0A04020102020204" pitchFamily="34" charset="0"/>
              </a:rPr>
              <a:t>EV COUNT WILL BE INCREASE IN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C229-AC66-76FF-9CF2-E301AB2F162E}"/>
              </a:ext>
            </a:extLst>
          </p:cNvPr>
          <p:cNvSpPr txBox="1"/>
          <p:nvPr/>
        </p:nvSpPr>
        <p:spPr>
          <a:xfrm>
            <a:off x="590692" y="276123"/>
            <a:ext cx="10869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Bernard MT Condensed" panose="02050806060905020404" pitchFamily="18" charset="0"/>
              </a:rPr>
              <a:t>COMPARISON BETWEEN EV AND OTHER FUELS</a:t>
            </a:r>
            <a:endParaRPr lang="en-IN" sz="3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7131FA-7AF1-0B10-FC8E-F572561F8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076708"/>
              </p:ext>
            </p:extLst>
          </p:nvPr>
        </p:nvGraphicFramePr>
        <p:xfrm>
          <a:off x="489093" y="1133911"/>
          <a:ext cx="5198274" cy="245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06FD67-1F2A-674B-7AED-1B5C76E05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294907"/>
              </p:ext>
            </p:extLst>
          </p:nvPr>
        </p:nvGraphicFramePr>
        <p:xfrm>
          <a:off x="6260123" y="1133911"/>
          <a:ext cx="4873451" cy="245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6AC433E-B68B-27B5-2A9B-32B9C1A73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271776"/>
              </p:ext>
            </p:extLst>
          </p:nvPr>
        </p:nvGraphicFramePr>
        <p:xfrm>
          <a:off x="489093" y="3798720"/>
          <a:ext cx="5198274" cy="2378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76611E-0E28-D067-B8D5-70511DD89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42222"/>
              </p:ext>
            </p:extLst>
          </p:nvPr>
        </p:nvGraphicFramePr>
        <p:xfrm>
          <a:off x="6260122" y="3863609"/>
          <a:ext cx="4873451" cy="224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96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F6A7-92C4-ED79-7B30-E52C626E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86" y="155067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COMPARATIVE STUDY OF EV  AND CNG</a:t>
            </a:r>
            <a:endParaRPr lang="en-IN" sz="3600" dirty="0">
              <a:latin typeface="Bernard MT Condensed" panose="02050806060905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A580C0-B6A2-3E53-D069-B2400335C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27550"/>
              </p:ext>
            </p:extLst>
          </p:nvPr>
        </p:nvGraphicFramePr>
        <p:xfrm>
          <a:off x="852131" y="1853248"/>
          <a:ext cx="5127897" cy="4726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299">
                  <a:extLst>
                    <a:ext uri="{9D8B030D-6E8A-4147-A177-3AD203B41FA5}">
                      <a16:colId xmlns:a16="http://schemas.microsoft.com/office/drawing/2014/main" val="1763010297"/>
                    </a:ext>
                  </a:extLst>
                </a:gridCol>
                <a:gridCol w="1709299">
                  <a:extLst>
                    <a:ext uri="{9D8B030D-6E8A-4147-A177-3AD203B41FA5}">
                      <a16:colId xmlns:a16="http://schemas.microsoft.com/office/drawing/2014/main" val="149876725"/>
                    </a:ext>
                  </a:extLst>
                </a:gridCol>
                <a:gridCol w="1709299">
                  <a:extLst>
                    <a:ext uri="{9D8B030D-6E8A-4147-A177-3AD203B41FA5}">
                      <a16:colId xmlns:a16="http://schemas.microsoft.com/office/drawing/2014/main" val="528731282"/>
                    </a:ext>
                  </a:extLst>
                </a:gridCol>
              </a:tblGrid>
              <a:tr h="934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   Parameters 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      CNG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EV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5592307"/>
                  </a:ext>
                </a:extLst>
              </a:tr>
              <a:tr h="935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Emission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Lower emission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zero emission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859029"/>
                  </a:ext>
                </a:extLst>
              </a:tr>
              <a:tr h="1921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Initial Investment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More costly than fossil fuel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More costly than CNG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0660011"/>
                  </a:ext>
                </a:extLst>
              </a:tr>
              <a:tr h="935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Maintenance Costs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Higher than petrol cars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Less than CNG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935370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7A5B1AE-DC9F-1801-8BC4-214650D7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06" y="2302853"/>
            <a:ext cx="131274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AC433E-B68B-27B5-2A9B-32B9C1A73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645977"/>
              </p:ext>
            </p:extLst>
          </p:nvPr>
        </p:nvGraphicFramePr>
        <p:xfrm>
          <a:off x="6571623" y="1853248"/>
          <a:ext cx="5325626" cy="4726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8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450B-7130-D997-A8E6-B09A1B90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88417"/>
            <a:ext cx="9906000" cy="118872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Bernard MT Condensed" panose="02050806060905020404" pitchFamily="18" charset="0"/>
              </a:rPr>
              <a:t>Correspondence ANALYSIS</a:t>
            </a:r>
            <a:endParaRPr lang="en-IN" sz="6000" u="sng" dirty="0">
              <a:latin typeface="Bernard MT Condensed" panose="02050806060905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AD226-3F6D-54A8-0541-C91FD107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" y="2069902"/>
            <a:ext cx="5367065" cy="4203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192C6-A8EC-BA42-3857-C1035E345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79" y="1982502"/>
            <a:ext cx="4887311" cy="43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662E-285B-818A-BCEC-EBBD8575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452718"/>
            <a:ext cx="11515725" cy="7156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CORRESPONDENCE ANALYSIS of all fuels &amp;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2E914-6491-07F1-27A9-06022267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1278254"/>
            <a:ext cx="10460354" cy="67075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5514C-4502-8BD0-6361-EC3D76C13A48}"/>
              </a:ext>
            </a:extLst>
          </p:cNvPr>
          <p:cNvSpPr txBox="1"/>
          <p:nvPr/>
        </p:nvSpPr>
        <p:spPr>
          <a:xfrm>
            <a:off x="8460793" y="1656080"/>
            <a:ext cx="3645481" cy="215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:-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above plots we can see that petrol &amp; Diesel are highly used in all states but CNG &amp; EV need to be get more aware among population of respective states.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991C-05BD-3B10-0BA3-538C2CC0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6289" cy="614082"/>
          </a:xfrm>
        </p:spPr>
        <p:txBody>
          <a:bodyPr>
            <a:normAutofit fontScale="90000"/>
          </a:bodyPr>
          <a:lstStyle/>
          <a:p>
            <a:r>
              <a:rPr lang="en-IN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CORRESPONDENCE ANALYSIS OF ONLY EV:-</a:t>
            </a:r>
            <a:endParaRPr lang="en-IN"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008FC-0C7A-0CA0-727F-96441059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1" y="1194434"/>
            <a:ext cx="7542849" cy="4850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97B89-720C-FD26-B27C-91FAB74709E7}"/>
              </a:ext>
            </a:extLst>
          </p:cNvPr>
          <p:cNvSpPr txBox="1"/>
          <p:nvPr/>
        </p:nvSpPr>
        <p:spPr>
          <a:xfrm>
            <a:off x="8128000" y="1356360"/>
            <a:ext cx="2844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D4D91-C4D5-74E9-8BCC-51B21191A491}"/>
              </a:ext>
            </a:extLst>
          </p:cNvPr>
          <p:cNvSpPr txBox="1"/>
          <p:nvPr/>
        </p:nvSpPr>
        <p:spPr>
          <a:xfrm>
            <a:off x="8280400" y="1508760"/>
            <a:ext cx="284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INTERPRETATION:-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above plot we can see that</a:t>
            </a: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Maharastra</a:t>
            </a: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Punjab, Karnataka, Haryana &amp; UP have good number of Electronic Vehicles . But we need to spread awareness about EV in Andhra P</a:t>
            </a: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adesh, Himachal Pradesh &amp;     </a:t>
            </a:r>
          </a:p>
          <a:p>
            <a:r>
              <a:rPr lang="en-IN" sz="1800" kern="1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Tamilnadu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7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F7E2-612C-8BB5-AA3C-D494AD3A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5202"/>
          </a:xfrm>
        </p:spPr>
        <p:txBody>
          <a:bodyPr>
            <a:no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77FF5-EDDB-EC2F-59D7-A989C8104D2C}"/>
              </a:ext>
            </a:extLst>
          </p:cNvPr>
          <p:cNvSpPr txBox="1"/>
          <p:nvPr/>
        </p:nvSpPr>
        <p:spPr>
          <a:xfrm>
            <a:off x="646110" y="1361440"/>
            <a:ext cx="9404723" cy="345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data study it is observed that –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1)Highly used vehicle category is 2 wheeler in which petrol is highly used. while, Diesel is mostly used in other vehicle categories.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Electric vehicle is Future of India</a:t>
            </a: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Electric Vehicle will mostly be used in      Future.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As Diesel and Petrol are our traditional fuels it will not be easy for Electric vehicle to increased its count than these fuels.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4)According to clustering, Andhra Pradesh , Himachal Pradesh, Punjab and Haryana are the states in which awareness of Electric Vehicle should be increased.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82C8-CD66-9F14-49F2-362EC83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615" y="219075"/>
            <a:ext cx="6916345" cy="245745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6700" b="1" u="sng" dirty="0">
                <a:latin typeface="Algerian" panose="04020705040A02060702" pitchFamily="82" charset="0"/>
              </a:rPr>
              <a:t>MSc –  STATISTICS                       PROJECT                                                     </a:t>
            </a:r>
            <a:br>
              <a:rPr lang="en-US" sz="2000" b="1" dirty="0">
                <a:latin typeface="Book Antiqua" panose="02040602050305030304" pitchFamily="18" charset="0"/>
              </a:rPr>
            </a:br>
            <a:r>
              <a:rPr lang="en-US" sz="2000" b="1" dirty="0">
                <a:latin typeface="Book Antiqua" panose="02040602050305030304" pitchFamily="18" charset="0"/>
              </a:rPr>
              <a:t>                                        </a:t>
            </a:r>
            <a:br>
              <a:rPr lang="en-US" sz="2000" b="1" dirty="0">
                <a:latin typeface="Book Antiqua" panose="02040602050305030304" pitchFamily="18" charset="0"/>
              </a:rPr>
            </a:br>
            <a:r>
              <a:rPr lang="en-US" sz="2000" b="1" dirty="0">
                <a:latin typeface="Book Antiqua" panose="02040602050305030304" pitchFamily="18" charset="0"/>
              </a:rPr>
              <a:t>                                                                                   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230E-0144-A4F7-F9E0-07DC2D66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013" y="2571750"/>
            <a:ext cx="3128406" cy="19779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96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IN" sz="11200" b="1" dirty="0">
                <a:latin typeface="Aparajita" panose="02020603050405020304" pitchFamily="18" charset="0"/>
                <a:cs typeface="Aparajita" panose="02020603050405020304" pitchFamily="18" charset="0"/>
              </a:rPr>
              <a:t>Ishwari . R . Sarde</a:t>
            </a:r>
          </a:p>
          <a:p>
            <a:r>
              <a:rPr lang="en-IN" sz="11200" b="1" dirty="0">
                <a:latin typeface="Aparajita" panose="02020603050405020304" pitchFamily="18" charset="0"/>
                <a:cs typeface="Aparajita" panose="02020603050405020304" pitchFamily="18" charset="0"/>
              </a:rPr>
              <a:t>Bhakti . A Jadhav</a:t>
            </a:r>
          </a:p>
          <a:p>
            <a:r>
              <a:rPr lang="en-IN" sz="11200" b="1" dirty="0">
                <a:latin typeface="Aparajita" panose="02020603050405020304" pitchFamily="18" charset="0"/>
                <a:cs typeface="Aparajita" panose="02020603050405020304" pitchFamily="18" charset="0"/>
              </a:rPr>
              <a:t>Sahil . M . Sathe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F4D5B-539B-07F2-D26B-BD20C3592591}"/>
              </a:ext>
            </a:extLst>
          </p:cNvPr>
          <p:cNvSpPr txBox="1"/>
          <p:nvPr/>
        </p:nvSpPr>
        <p:spPr>
          <a:xfrm>
            <a:off x="5106615" y="4657663"/>
            <a:ext cx="6104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 </a:t>
            </a:r>
            <a:r>
              <a:rPr lang="en-US" sz="2400" b="1" u="sng" dirty="0"/>
              <a:t>Guide : Prof . Dr. Manisha Sane </a:t>
            </a:r>
          </a:p>
          <a:p>
            <a:r>
              <a:rPr lang="en-US" dirty="0"/>
              <a:t>               </a:t>
            </a:r>
          </a:p>
          <a:p>
            <a:r>
              <a:rPr lang="en-US" sz="1600" dirty="0"/>
              <a:t>                           </a:t>
            </a:r>
            <a:r>
              <a:rPr lang="en-US" sz="1600" b="1" dirty="0"/>
              <a:t>Head  of  Department of  Statistics</a:t>
            </a:r>
          </a:p>
          <a:p>
            <a:r>
              <a:rPr lang="en-US" sz="1600" b="1" dirty="0"/>
              <a:t>                     PES Modern  College of Arts , Science and</a:t>
            </a:r>
          </a:p>
          <a:p>
            <a:r>
              <a:rPr lang="en-US" sz="1600" b="1" dirty="0"/>
              <a:t>                                     Commerce. 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0A381-1A33-1AA5-A097-30D0AD14D315}"/>
              </a:ext>
            </a:extLst>
          </p:cNvPr>
          <p:cNvSpPr txBox="1"/>
          <p:nvPr/>
        </p:nvSpPr>
        <p:spPr>
          <a:xfrm>
            <a:off x="6721212" y="3667960"/>
            <a:ext cx="287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ook Antiqua" panose="02040602050305030304" pitchFamily="18" charset="0"/>
              </a:rPr>
              <a:t> 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D48C0-92D0-85B9-7456-32678D1AD7F0}"/>
              </a:ext>
            </a:extLst>
          </p:cNvPr>
          <p:cNvSpPr/>
          <p:nvPr/>
        </p:nvSpPr>
        <p:spPr>
          <a:xfrm>
            <a:off x="90197" y="83976"/>
            <a:ext cx="12011606" cy="66713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E9BBA-EB75-483B-0CB9-D9FA2351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7" y="219075"/>
            <a:ext cx="4923977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491-3877-E5BA-D268-C7F65E4D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24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6FC16-9BCF-CAA8-E174-8D1A279DFC7B}"/>
              </a:ext>
            </a:extLst>
          </p:cNvPr>
          <p:cNvSpPr txBox="1"/>
          <p:nvPr/>
        </p:nvSpPr>
        <p:spPr>
          <a:xfrm>
            <a:off x="646110" y="1564639"/>
            <a:ext cx="9477604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)Due to Corona pandemic their was high decreased in number of all vehicles which has affected our forecasting.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)Due to small amount of data of Electric Vehicles, its large prediction was </a:t>
            </a:r>
            <a:r>
              <a:rPr lang="en-IN" kern="10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possible.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2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596-B65C-3D03-A759-96E4C415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17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8B5-9B3B-F69B-4FD0-EAD5E834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94"/>
            <a:ext cx="10515600" cy="808340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>
                <a:latin typeface="Bernard MT Condensed" panose="020508060609050204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4FBD-753E-FA40-3625-92B48E86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fossil Fuel price is increasing &amp; its impact of its carbon emission on environment have called for change in individual transportation habit.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vehicles  was  the  only  outstanding  solution  to  all  the  major  arising  problems in environment 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Though, sector is gravitating towards Non-Traditional fuels there is also need to study Traditional fuels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fuels</a:t>
            </a: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may be not get highly affected by </a:t>
            </a: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Non-Traditional Fuels</a:t>
            </a: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easily. 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large amount of data when studied properly and analysed carefully can be used in many future predictions and may help to avoid loss over period of time. </a:t>
            </a:r>
            <a:endParaRPr lang="en-IN" sz="18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selected this project to get glimpse of many </a:t>
            </a:r>
            <a:r>
              <a:rPr lang="en-IN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problems related to environment</a:t>
            </a: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study future values of all fuels and take voluntary actions to increase the count of vehicles running on Non Traditional fuels.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C75BB9-0F56-3D4A-E083-7901A1910D23}"/>
              </a:ext>
            </a:extLst>
          </p:cNvPr>
          <p:cNvSpPr/>
          <p:nvPr/>
        </p:nvSpPr>
        <p:spPr>
          <a:xfrm>
            <a:off x="111967" y="55983"/>
            <a:ext cx="11980506" cy="66340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B7D7-B80C-E15C-8B14-540BA628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6"/>
            <a:ext cx="10515600" cy="937888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>
                <a:latin typeface="Bernard MT Condensed" panose="020508060609050204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057E-8977-2578-109A-676C5DA9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51601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Check which Vehicle Category is mostly used and which Fuel is mostly used in it.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 To observe growth of Traditional fuels &amp; Non Traditional fuels in India.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To do comparable study of EV and other fuels like CNG, Petrol, Diesel, LPG for India.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To analyse in which States of India we need to spread awareness of Electric Vehicles.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To study the increase in count of Traditional &amp; Non-Traditional fuels in next 3-4 years in India.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DBE55-A19C-E238-14D1-3F6FE8C4AE4C}"/>
              </a:ext>
            </a:extLst>
          </p:cNvPr>
          <p:cNvSpPr/>
          <p:nvPr/>
        </p:nvSpPr>
        <p:spPr>
          <a:xfrm>
            <a:off x="111967" y="102638"/>
            <a:ext cx="11961845" cy="66527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1767-17D1-5289-7174-2BCEB21A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11" y="2086632"/>
            <a:ext cx="11548348" cy="1342368"/>
          </a:xfrm>
        </p:spPr>
        <p:txBody>
          <a:bodyPr>
            <a:normAutofit fontScale="9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4900" u="sng" dirty="0">
                <a:latin typeface="Bernard MT Condensed" panose="02050806060905020404" pitchFamily="18" charset="0"/>
              </a:rPr>
              <a:t>Data Source (Link) : </a:t>
            </a:r>
            <a:br>
              <a:rPr lang="en-IN" sz="1800" dirty="0"/>
            </a:br>
            <a:br>
              <a:rPr lang="en-IN" sz="1800" dirty="0"/>
            </a:br>
            <a:r>
              <a:rPr lang="en-IN" sz="2400" u="sng" dirty="0">
                <a:hlinkClick r:id="rId2"/>
              </a:rPr>
              <a:t>https://vahan.parivahan.gov.in/vahan4dashboard/vahan/dashboardview.xhtml;jsessionid=4C3A86ADE94A8F88702116553FB2A13F</a:t>
            </a:r>
            <a:br>
              <a:rPr lang="en-IN" sz="2400" u="sng" dirty="0"/>
            </a:br>
            <a:br>
              <a:rPr lang="en-IN" sz="2400" u="sng" dirty="0"/>
            </a:br>
            <a:br>
              <a:rPr lang="en-IN" sz="2700" u="sng" dirty="0"/>
            </a:br>
            <a:r>
              <a:rPr lang="en-IN" sz="4900" u="sng" dirty="0">
                <a:latin typeface="Bernard MT Condensed" panose="02050806060905020404" pitchFamily="18" charset="0"/>
              </a:rPr>
              <a:t>KEYWORDS</a:t>
            </a:r>
            <a:br>
              <a:rPr lang="en-IN" sz="1800" u="sng" dirty="0">
                <a:latin typeface="Bernard MT Condensed" panose="02050806060905020404" pitchFamily="18" charset="0"/>
              </a:rPr>
            </a:br>
            <a:br>
              <a:rPr lang="en-IN" sz="2700" u="sng" dirty="0">
                <a:latin typeface="Bernard MT Condensed" panose="02050806060905020404" pitchFamily="18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</a:t>
            </a:r>
            <a:br>
              <a:rPr lang="en-IN" sz="2700" b="1" i="1" dirty="0">
                <a:latin typeface="Arial Rounded MT Bold" panose="020F0704030504030204" pitchFamily="34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 </a:t>
            </a:r>
            <a:br>
              <a:rPr lang="en-IN" sz="2700" b="1" i="1" dirty="0">
                <a:latin typeface="Arial Rounded MT Bold" panose="020F0704030504030204" pitchFamily="34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 FORECASTING</a:t>
            </a:r>
            <a:br>
              <a:rPr lang="en-IN" sz="2700" b="1" i="1" dirty="0">
                <a:latin typeface="Arial Rounded MT Bold" panose="020F0704030504030204" pitchFamily="34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 Exploratory Data Analysis</a:t>
            </a:r>
            <a:br>
              <a:rPr lang="en-IN" sz="2700" b="1" i="1" dirty="0">
                <a:latin typeface="Arial Rounded MT Bold" panose="020F0704030504030204" pitchFamily="34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Time Series Analysis </a:t>
            </a:r>
            <a:br>
              <a:rPr lang="en-IN" sz="2700" b="1" i="1" dirty="0">
                <a:latin typeface="Arial Rounded MT Bold" panose="020F0704030504030204" pitchFamily="34" charset="0"/>
              </a:rPr>
            </a:br>
            <a:r>
              <a:rPr lang="en-IN" sz="2700" b="1" i="1" dirty="0">
                <a:latin typeface="Arial Rounded MT Bold" panose="020F0704030504030204" pitchFamily="34" charset="0"/>
              </a:rPr>
              <a:t> Correspondence Analysis</a:t>
            </a:r>
            <a:endParaRPr lang="en-IN" sz="1800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EB0DA-9CEF-E3F6-E9AB-1CF11AD4DE06}"/>
              </a:ext>
            </a:extLst>
          </p:cNvPr>
          <p:cNvSpPr/>
          <p:nvPr/>
        </p:nvSpPr>
        <p:spPr>
          <a:xfrm>
            <a:off x="121298" y="-35426"/>
            <a:ext cx="11971175" cy="66340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342-EE55-BA85-8638-F9719441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292888"/>
            <a:ext cx="10730204" cy="686826"/>
          </a:xfrm>
        </p:spPr>
        <p:txBody>
          <a:bodyPr>
            <a:noAutofit/>
          </a:bodyPr>
          <a:lstStyle/>
          <a:p>
            <a:r>
              <a:rPr lang="en-IN" sz="4400" dirty="0">
                <a:latin typeface="Bernard MT Condensed" panose="02050806060905020404" pitchFamily="18" charset="0"/>
              </a:rPr>
              <a:t>CATEGORY WISE ANALYSIS OF FUELS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40E1B2-72EE-2377-2AC1-6FF442FE4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69717"/>
              </p:ext>
            </p:extLst>
          </p:nvPr>
        </p:nvGraphicFramePr>
        <p:xfrm>
          <a:off x="786331" y="3736556"/>
          <a:ext cx="4793375" cy="2709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94AB10-6A04-06F6-7E1C-E06AA464F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33322"/>
              </p:ext>
            </p:extLst>
          </p:nvPr>
        </p:nvGraphicFramePr>
        <p:xfrm>
          <a:off x="6411435" y="3696416"/>
          <a:ext cx="4612933" cy="274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28AC85-65E0-A7FA-B96A-473C1FBD3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71659"/>
              </p:ext>
            </p:extLst>
          </p:nvPr>
        </p:nvGraphicFramePr>
        <p:xfrm>
          <a:off x="1054359" y="1530220"/>
          <a:ext cx="4525347" cy="189877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56829">
                  <a:extLst>
                    <a:ext uri="{9D8B030D-6E8A-4147-A177-3AD203B41FA5}">
                      <a16:colId xmlns:a16="http://schemas.microsoft.com/office/drawing/2014/main" val="2840329717"/>
                    </a:ext>
                  </a:extLst>
                </a:gridCol>
                <a:gridCol w="1968518">
                  <a:extLst>
                    <a:ext uri="{9D8B030D-6E8A-4147-A177-3AD203B41FA5}">
                      <a16:colId xmlns:a16="http://schemas.microsoft.com/office/drawing/2014/main" val="3053180213"/>
                    </a:ext>
                  </a:extLst>
                </a:gridCol>
              </a:tblGrid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 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DIESEL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6170206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4560791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528206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930292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5573775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27000595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2802936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 WHEELER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3920193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362325"/>
                  </a:ext>
                </a:extLst>
              </a:tr>
              <a:tr h="3164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 WHEELER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78732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7836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DC685A-24A1-B09D-BAC0-6B4C5403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05726"/>
              </p:ext>
            </p:extLst>
          </p:nvPr>
        </p:nvGraphicFramePr>
        <p:xfrm>
          <a:off x="6482700" y="1422062"/>
          <a:ext cx="4541667" cy="20069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80493">
                  <a:extLst>
                    <a:ext uri="{9D8B030D-6E8A-4147-A177-3AD203B41FA5}">
                      <a16:colId xmlns:a16="http://schemas.microsoft.com/office/drawing/2014/main" val="50745968"/>
                    </a:ext>
                  </a:extLst>
                </a:gridCol>
                <a:gridCol w="1961174">
                  <a:extLst>
                    <a:ext uri="{9D8B030D-6E8A-4147-A177-3AD203B41FA5}">
                      <a16:colId xmlns:a16="http://schemas.microsoft.com/office/drawing/2014/main" val="1397193297"/>
                    </a:ext>
                  </a:extLst>
                </a:gridCol>
              </a:tblGrid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 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PETROL COUNT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02384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5298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5878956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2192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0361334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18173864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5305135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 WHEELER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703054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040294"/>
                  </a:ext>
                </a:extLst>
              </a:tr>
              <a:tr h="33449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WHEELER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179630386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18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0B2655-3543-F611-FA3D-2176DD2E7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598308"/>
              </p:ext>
            </p:extLst>
          </p:nvPr>
        </p:nvGraphicFramePr>
        <p:xfrm>
          <a:off x="55361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C68D7E-10C8-3C46-867A-E90FA2913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288071"/>
              </p:ext>
            </p:extLst>
          </p:nvPr>
        </p:nvGraphicFramePr>
        <p:xfrm>
          <a:off x="609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8ECB5A-9537-F8DE-4D47-D723C416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55384"/>
              </p:ext>
            </p:extLst>
          </p:nvPr>
        </p:nvGraphicFramePr>
        <p:xfrm>
          <a:off x="6095999" y="977054"/>
          <a:ext cx="4438262" cy="205539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19131">
                  <a:extLst>
                    <a:ext uri="{9D8B030D-6E8A-4147-A177-3AD203B41FA5}">
                      <a16:colId xmlns:a16="http://schemas.microsoft.com/office/drawing/2014/main" val="2932610811"/>
                    </a:ext>
                  </a:extLst>
                </a:gridCol>
                <a:gridCol w="2219131">
                  <a:extLst>
                    <a:ext uri="{9D8B030D-6E8A-4147-A177-3AD203B41FA5}">
                      <a16:colId xmlns:a16="http://schemas.microsoft.com/office/drawing/2014/main" val="2388745795"/>
                    </a:ext>
                  </a:extLst>
                </a:gridCol>
              </a:tblGrid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 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EV COUNT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8930942"/>
                  </a:ext>
                </a:extLst>
              </a:tr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379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126390"/>
                  </a:ext>
                </a:extLst>
              </a:tr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19040"/>
                  </a:ext>
                </a:extLst>
              </a:tr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16886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763357"/>
                  </a:ext>
                </a:extLst>
              </a:tr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 WHEELER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246347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918425"/>
                  </a:ext>
                </a:extLst>
              </a:tr>
              <a:tr h="342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WHEELER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65726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38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311772-B569-362C-44E2-5FD7B7CB0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96921"/>
              </p:ext>
            </p:extLst>
          </p:nvPr>
        </p:nvGraphicFramePr>
        <p:xfrm>
          <a:off x="553617" y="977054"/>
          <a:ext cx="4572000" cy="222334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3367924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27506917"/>
                    </a:ext>
                  </a:extLst>
                </a:gridCol>
              </a:tblGrid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VEHICLE 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CNG 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6868786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48784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5681215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14683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7406064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 VEHICLE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152837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0550570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 WHEELER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176897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012633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 WHEELER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99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9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B31-E9C5-2821-8CDD-526DE48D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6" y="5491866"/>
            <a:ext cx="10837347" cy="54107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HENCE,HIGHLY USED FUELS ARE DIESEL AND PETROL.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88218C-1443-4FAB-232B-C2BCD0CE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8982"/>
              </p:ext>
            </p:extLst>
          </p:nvPr>
        </p:nvGraphicFramePr>
        <p:xfrm>
          <a:off x="798787" y="221064"/>
          <a:ext cx="9637986" cy="4582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16491">
                  <a:extLst>
                    <a:ext uri="{9D8B030D-6E8A-4147-A177-3AD203B41FA5}">
                      <a16:colId xmlns:a16="http://schemas.microsoft.com/office/drawing/2014/main" val="1310946708"/>
                    </a:ext>
                  </a:extLst>
                </a:gridCol>
                <a:gridCol w="2202826">
                  <a:extLst>
                    <a:ext uri="{9D8B030D-6E8A-4147-A177-3AD203B41FA5}">
                      <a16:colId xmlns:a16="http://schemas.microsoft.com/office/drawing/2014/main" val="260594209"/>
                    </a:ext>
                  </a:extLst>
                </a:gridCol>
                <a:gridCol w="1652120">
                  <a:extLst>
                    <a:ext uri="{9D8B030D-6E8A-4147-A177-3AD203B41FA5}">
                      <a16:colId xmlns:a16="http://schemas.microsoft.com/office/drawing/2014/main" val="3387531918"/>
                    </a:ext>
                  </a:extLst>
                </a:gridCol>
                <a:gridCol w="2166549">
                  <a:extLst>
                    <a:ext uri="{9D8B030D-6E8A-4147-A177-3AD203B41FA5}">
                      <a16:colId xmlns:a16="http://schemas.microsoft.com/office/drawing/2014/main" val="3066658670"/>
                    </a:ext>
                  </a:extLst>
                </a:gridCol>
              </a:tblGrid>
              <a:tr h="749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VEHICLE CAREGORY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FUEL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3505154"/>
                  </a:ext>
                </a:extLst>
              </a:tr>
              <a:tr h="7665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HEAVY VEHICLE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4615307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DIESEL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053200"/>
                  </a:ext>
                </a:extLst>
              </a:tr>
              <a:tr h="7665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LIGHT  VEHICLE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45367587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DIESEL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16886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3938970"/>
                  </a:ext>
                </a:extLst>
              </a:tr>
              <a:tr h="7665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VEHICLE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947264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DIESEL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0788449"/>
                  </a:ext>
                </a:extLst>
              </a:tr>
              <a:tr h="7665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THREE WHEELER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5100807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DIESEL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246347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2153122"/>
                  </a:ext>
                </a:extLst>
              </a:tr>
              <a:tr h="7665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TWO WHEELER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179776242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PETROL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65726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erlin Sans FB Demi" panose="020E0802020502020306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5232772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AB55105-15A0-9F45-FC15-4E8B0636FE2A}"/>
              </a:ext>
            </a:extLst>
          </p:cNvPr>
          <p:cNvSpPr txBox="1">
            <a:spLocks/>
          </p:cNvSpPr>
          <p:nvPr/>
        </p:nvSpPr>
        <p:spPr>
          <a:xfrm flipV="1">
            <a:off x="1107658" y="7010400"/>
            <a:ext cx="8825658" cy="5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sz="24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8A782-84B3-7F62-B9E4-AC0B2DF1FDA8}"/>
              </a:ext>
            </a:extLst>
          </p:cNvPr>
          <p:cNvSpPr txBox="1"/>
          <p:nvPr/>
        </p:nvSpPr>
        <p:spPr>
          <a:xfrm>
            <a:off x="5637125" y="303460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4EE9-548D-E952-806B-BC6BF7E9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9698"/>
            <a:ext cx="9404723" cy="798786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9BF5-41A7-BDC3-FC0A-AADCFB58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698"/>
            <a:ext cx="11220068" cy="6264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latin typeface="Bernard MT Condensed" panose="02050806060905020404" pitchFamily="18" charset="0"/>
              </a:rPr>
              <a:t>TIME SERIES ANALYSIS</a:t>
            </a:r>
            <a:endParaRPr lang="en-IN" sz="2800" dirty="0">
              <a:latin typeface="Bernard MT Condensed" panose="020508060609050204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Bernard MT Condensed" panose="02050806060905020404" pitchFamily="18" charset="0"/>
              </a:rPr>
              <a:t>PETROL 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MODEL: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ARIMA(0,0,1)(0,0,1)[12] with zero mean 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ma1    sma1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0.3853  0.3754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IN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0.0634  0.0769 </a:t>
            </a: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 likelihood = -3168.63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AIC=6343.26   AICC=6343.36   BIC=6353.7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7DD5C3-BB85-B18C-C33B-3BFAF2EE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083153"/>
              </p:ext>
            </p:extLst>
          </p:nvPr>
        </p:nvGraphicFramePr>
        <p:xfrm>
          <a:off x="5757705" y="1613500"/>
          <a:ext cx="6290269" cy="342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9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1577</TotalTime>
  <Words>1062</Words>
  <Application>Microsoft Office PowerPoint</Application>
  <PresentationFormat>Widescreen</PresentationFormat>
  <Paragraphs>228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Algerian</vt:lpstr>
      <vt:lpstr>Aparajita</vt:lpstr>
      <vt:lpstr>Arial</vt:lpstr>
      <vt:lpstr>Arial Black</vt:lpstr>
      <vt:lpstr>Arial Rounded MT Bold</vt:lpstr>
      <vt:lpstr>Berlin Sans FB Demi</vt:lpstr>
      <vt:lpstr>Bernard MT Condensed</vt:lpstr>
      <vt:lpstr>Book Antiqua</vt:lpstr>
      <vt:lpstr>Bookman Old Style</vt:lpstr>
      <vt:lpstr>Calibri</vt:lpstr>
      <vt:lpstr>Cascadia Code SemiLight</vt:lpstr>
      <vt:lpstr>Copperplate Gothic Bold</vt:lpstr>
      <vt:lpstr>Gill Sans MT</vt:lpstr>
      <vt:lpstr>Lucida Console</vt:lpstr>
      <vt:lpstr>Wingdings</vt:lpstr>
      <vt:lpstr>Wingdings 3</vt:lpstr>
      <vt:lpstr>Parcel</vt:lpstr>
      <vt:lpstr>THE STUDY OF TRADITIONAL AND NON TRADITIONAL FUELS IN INDIA</vt:lpstr>
      <vt:lpstr>  MSc –  STATISTICS                       PROJECT                                                                                                                                                                                   </vt:lpstr>
      <vt:lpstr>INTRODUCTION</vt:lpstr>
      <vt:lpstr>OBJECTIVES</vt:lpstr>
      <vt:lpstr>Data Source (Link) :   https://vahan.parivahan.gov.in/vahan4dashboard/vahan/dashboardview.xhtml;jsessionid=4C3A86ADE94A8F88702116553FB2A13F   KEYWORDS         FORECASTING   Exploratory Data Analysis  Time Series Analysis   Correspondence Analysis</vt:lpstr>
      <vt:lpstr>CATEGORY WISE ANALYSIS OF FUELS</vt:lpstr>
      <vt:lpstr>PowerPoint Presentation</vt:lpstr>
      <vt:lpstr>HENCE,HIGHLY USED FUELS ARE DIESEL AND PETROL.</vt:lpstr>
      <vt:lpstr> </vt:lpstr>
      <vt:lpstr>CNG</vt:lpstr>
      <vt:lpstr>DIESEL</vt:lpstr>
      <vt:lpstr>ELECTRIC VEHICLE</vt:lpstr>
      <vt:lpstr>ELECTRIC VEHICLE</vt:lpstr>
      <vt:lpstr>EV COUNT WILL BE INCREASE IN FUTURE</vt:lpstr>
      <vt:lpstr>COMPARATIVE STUDY OF EV  AND CNG</vt:lpstr>
      <vt:lpstr>Correspondence ANALYSIS</vt:lpstr>
      <vt:lpstr>CORRESPONDENCE ANALYSIS of all fuels &amp; states</vt:lpstr>
      <vt:lpstr>CORRESPONDENCE ANALYSIS OF ONLY EV:-</vt:lpstr>
      <vt:lpstr>CONCLUSION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Sathe</dc:creator>
  <cp:lastModifiedBy>Ishwari Sarde</cp:lastModifiedBy>
  <cp:revision>25</cp:revision>
  <dcterms:created xsi:type="dcterms:W3CDTF">2023-10-06T14:32:10Z</dcterms:created>
  <dcterms:modified xsi:type="dcterms:W3CDTF">2023-12-07T04:12:55Z</dcterms:modified>
</cp:coreProperties>
</file>