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309" autoAdjust="0"/>
    <p:restoredTop sz="94660"/>
  </p:normalViewPr>
  <p:slideViewPr>
    <p:cSldViewPr snapToGrid="0">
      <p:cViewPr>
        <p:scale>
          <a:sx n="75" d="100"/>
          <a:sy n="75" d="100"/>
        </p:scale>
        <p:origin x="-6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44F1D3-E8A8-4957-829A-48B24A6AEAD8}" type="datetimeFigureOut">
              <a:rPr lang="en-US" smtClean="0"/>
              <a:t>4/17/2021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98EBD-7B85-4A32-80D4-3B2C735DB1D4}" type="slidenum">
              <a:rPr lang="en-US" smtClean="0"/>
              <a:t>‹#›</a:t>
            </a:fld>
            <a:endParaRPr lang="en-US"/>
          </a:p>
        </p:txBody>
      </p:sp>
    </p:spTree>
    <p:extLst>
      <p:ext uri="{BB962C8B-B14F-4D97-AF65-F5344CB8AC3E}">
        <p14:creationId xmlns:p14="http://schemas.microsoft.com/office/powerpoint/2010/main" val="3690182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44F1D3-E8A8-4957-829A-48B24A6AEAD8}" type="datetimeFigureOut">
              <a:rPr lang="en-US" smtClean="0"/>
              <a:t>4/17/2021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98EBD-7B85-4A32-80D4-3B2C735DB1D4}" type="slidenum">
              <a:rPr lang="en-US" smtClean="0"/>
              <a:t>‹#›</a:t>
            </a:fld>
            <a:endParaRPr lang="en-US"/>
          </a:p>
        </p:txBody>
      </p:sp>
    </p:spTree>
    <p:extLst>
      <p:ext uri="{BB962C8B-B14F-4D97-AF65-F5344CB8AC3E}">
        <p14:creationId xmlns:p14="http://schemas.microsoft.com/office/powerpoint/2010/main" val="4141891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44F1D3-E8A8-4957-829A-48B24A6AEAD8}" type="datetimeFigureOut">
              <a:rPr lang="en-US" smtClean="0"/>
              <a:t>4/17/2021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98EBD-7B85-4A32-80D4-3B2C735DB1D4}" type="slidenum">
              <a:rPr lang="en-US" smtClean="0"/>
              <a:t>‹#›</a:t>
            </a:fld>
            <a:endParaRPr lang="en-US"/>
          </a:p>
        </p:txBody>
      </p:sp>
    </p:spTree>
    <p:extLst>
      <p:ext uri="{BB962C8B-B14F-4D97-AF65-F5344CB8AC3E}">
        <p14:creationId xmlns:p14="http://schemas.microsoft.com/office/powerpoint/2010/main" val="3126534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44F1D3-E8A8-4957-829A-48B24A6AEAD8}" type="datetimeFigureOut">
              <a:rPr lang="en-US" smtClean="0"/>
              <a:t>4/17/2021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98EBD-7B85-4A32-80D4-3B2C735DB1D4}" type="slidenum">
              <a:rPr lang="en-US" smtClean="0"/>
              <a:t>‹#›</a:t>
            </a:fld>
            <a:endParaRPr lang="en-US"/>
          </a:p>
        </p:txBody>
      </p:sp>
    </p:spTree>
    <p:extLst>
      <p:ext uri="{BB962C8B-B14F-4D97-AF65-F5344CB8AC3E}">
        <p14:creationId xmlns:p14="http://schemas.microsoft.com/office/powerpoint/2010/main" val="4107532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44F1D3-E8A8-4957-829A-48B24A6AEAD8}" type="datetimeFigureOut">
              <a:rPr lang="en-US" smtClean="0"/>
              <a:t>4/17/2021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98EBD-7B85-4A32-80D4-3B2C735DB1D4}" type="slidenum">
              <a:rPr lang="en-US" smtClean="0"/>
              <a:t>‹#›</a:t>
            </a:fld>
            <a:endParaRPr lang="en-US"/>
          </a:p>
        </p:txBody>
      </p:sp>
    </p:spTree>
    <p:extLst>
      <p:ext uri="{BB962C8B-B14F-4D97-AF65-F5344CB8AC3E}">
        <p14:creationId xmlns:p14="http://schemas.microsoft.com/office/powerpoint/2010/main" val="1928759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44F1D3-E8A8-4957-829A-48B24A6AEAD8}" type="datetimeFigureOut">
              <a:rPr lang="en-US" smtClean="0"/>
              <a:t>4/17/2021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98EBD-7B85-4A32-80D4-3B2C735DB1D4}" type="slidenum">
              <a:rPr lang="en-US" smtClean="0"/>
              <a:t>‹#›</a:t>
            </a:fld>
            <a:endParaRPr lang="en-US"/>
          </a:p>
        </p:txBody>
      </p:sp>
    </p:spTree>
    <p:extLst>
      <p:ext uri="{BB962C8B-B14F-4D97-AF65-F5344CB8AC3E}">
        <p14:creationId xmlns:p14="http://schemas.microsoft.com/office/powerpoint/2010/main" val="1670771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44F1D3-E8A8-4957-829A-48B24A6AEAD8}" type="datetimeFigureOut">
              <a:rPr lang="en-US" smtClean="0"/>
              <a:t>4/17/2021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C98EBD-7B85-4A32-80D4-3B2C735DB1D4}" type="slidenum">
              <a:rPr lang="en-US" smtClean="0"/>
              <a:t>‹#›</a:t>
            </a:fld>
            <a:endParaRPr lang="en-US"/>
          </a:p>
        </p:txBody>
      </p:sp>
    </p:spTree>
    <p:extLst>
      <p:ext uri="{BB962C8B-B14F-4D97-AF65-F5344CB8AC3E}">
        <p14:creationId xmlns:p14="http://schemas.microsoft.com/office/powerpoint/2010/main" val="1354618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44F1D3-E8A8-4957-829A-48B24A6AEAD8}" type="datetimeFigureOut">
              <a:rPr lang="en-US" smtClean="0"/>
              <a:t>4/17/2021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C98EBD-7B85-4A32-80D4-3B2C735DB1D4}" type="slidenum">
              <a:rPr lang="en-US" smtClean="0"/>
              <a:t>‹#›</a:t>
            </a:fld>
            <a:endParaRPr lang="en-US"/>
          </a:p>
        </p:txBody>
      </p:sp>
    </p:spTree>
    <p:extLst>
      <p:ext uri="{BB962C8B-B14F-4D97-AF65-F5344CB8AC3E}">
        <p14:creationId xmlns:p14="http://schemas.microsoft.com/office/powerpoint/2010/main" val="587847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44F1D3-E8A8-4957-829A-48B24A6AEAD8}" type="datetimeFigureOut">
              <a:rPr lang="en-US" smtClean="0"/>
              <a:t>4/17/2021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C98EBD-7B85-4A32-80D4-3B2C735DB1D4}" type="slidenum">
              <a:rPr lang="en-US" smtClean="0"/>
              <a:t>‹#›</a:t>
            </a:fld>
            <a:endParaRPr lang="en-US"/>
          </a:p>
        </p:txBody>
      </p:sp>
    </p:spTree>
    <p:extLst>
      <p:ext uri="{BB962C8B-B14F-4D97-AF65-F5344CB8AC3E}">
        <p14:creationId xmlns:p14="http://schemas.microsoft.com/office/powerpoint/2010/main" val="1265614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44F1D3-E8A8-4957-829A-48B24A6AEAD8}" type="datetimeFigureOut">
              <a:rPr lang="en-US" smtClean="0"/>
              <a:t>4/17/2021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98EBD-7B85-4A32-80D4-3B2C735DB1D4}" type="slidenum">
              <a:rPr lang="en-US" smtClean="0"/>
              <a:t>‹#›</a:t>
            </a:fld>
            <a:endParaRPr lang="en-US"/>
          </a:p>
        </p:txBody>
      </p:sp>
    </p:spTree>
    <p:extLst>
      <p:ext uri="{BB962C8B-B14F-4D97-AF65-F5344CB8AC3E}">
        <p14:creationId xmlns:p14="http://schemas.microsoft.com/office/powerpoint/2010/main" val="2661569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44F1D3-E8A8-4957-829A-48B24A6AEAD8}" type="datetimeFigureOut">
              <a:rPr lang="en-US" smtClean="0"/>
              <a:t>4/17/2021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98EBD-7B85-4A32-80D4-3B2C735DB1D4}" type="slidenum">
              <a:rPr lang="en-US" smtClean="0"/>
              <a:t>‹#›</a:t>
            </a:fld>
            <a:endParaRPr lang="en-US"/>
          </a:p>
        </p:txBody>
      </p:sp>
    </p:spTree>
    <p:extLst>
      <p:ext uri="{BB962C8B-B14F-4D97-AF65-F5344CB8AC3E}">
        <p14:creationId xmlns:p14="http://schemas.microsoft.com/office/powerpoint/2010/main" val="3785248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44F1D3-E8A8-4957-829A-48B24A6AEAD8}" type="datetimeFigureOut">
              <a:rPr lang="en-US" smtClean="0"/>
              <a:t>4/17/2021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C98EBD-7B85-4A32-80D4-3B2C735DB1D4}" type="slidenum">
              <a:rPr lang="en-US" smtClean="0"/>
              <a:t>‹#›</a:t>
            </a:fld>
            <a:endParaRPr lang="en-US"/>
          </a:p>
        </p:txBody>
      </p:sp>
    </p:spTree>
    <p:extLst>
      <p:ext uri="{BB962C8B-B14F-4D97-AF65-F5344CB8AC3E}">
        <p14:creationId xmlns:p14="http://schemas.microsoft.com/office/powerpoint/2010/main" val="2289811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BIA Capstone Project</a:t>
            </a:r>
            <a:endParaRPr lang="en-US" dirty="0"/>
          </a:p>
        </p:txBody>
      </p:sp>
      <p:sp>
        <p:nvSpPr>
          <p:cNvPr id="3" name="Subtitle 2"/>
          <p:cNvSpPr>
            <a:spLocks noGrp="1"/>
          </p:cNvSpPr>
          <p:nvPr>
            <p:ph type="subTitle" idx="1"/>
          </p:nvPr>
        </p:nvSpPr>
        <p:spPr/>
        <p:txBody>
          <a:bodyPr/>
          <a:lstStyle/>
          <a:p>
            <a:r>
              <a:rPr lang="en-US" dirty="0" smtClean="0"/>
              <a:t>USED CARS</a:t>
            </a:r>
            <a:endParaRPr lang="en-US" dirty="0"/>
          </a:p>
        </p:txBody>
      </p:sp>
    </p:spTree>
    <p:extLst>
      <p:ext uri="{BB962C8B-B14F-4D97-AF65-F5344CB8AC3E}">
        <p14:creationId xmlns:p14="http://schemas.microsoft.com/office/powerpoint/2010/main" val="41137934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517"/>
          </a:xfrm>
        </p:spPr>
        <p:txBody>
          <a:bodyPr>
            <a:noAutofit/>
          </a:bodyPr>
          <a:lstStyle/>
          <a:p>
            <a:r>
              <a:rPr lang="en-US" sz="3200" dirty="0" smtClean="0"/>
              <a:t>Understanding the Data – Used cars sale value</a:t>
            </a:r>
            <a:endParaRPr lang="en-US" sz="3200" dirty="0"/>
          </a:p>
        </p:txBody>
      </p:sp>
      <p:sp>
        <p:nvSpPr>
          <p:cNvPr id="3" name="TextBox 2"/>
          <p:cNvSpPr txBox="1"/>
          <p:nvPr/>
        </p:nvSpPr>
        <p:spPr>
          <a:xfrm>
            <a:off x="991673" y="1171977"/>
            <a:ext cx="7443989" cy="2031325"/>
          </a:xfrm>
          <a:prstGeom prst="rect">
            <a:avLst/>
          </a:prstGeom>
          <a:noFill/>
        </p:spPr>
        <p:txBody>
          <a:bodyPr wrap="square" rtlCol="0">
            <a:spAutoFit/>
          </a:bodyPr>
          <a:lstStyle/>
          <a:p>
            <a:r>
              <a:rPr lang="en-US" dirty="0" smtClean="0"/>
              <a:t>The Goal is to predict the value of used cars. The following attributes are given which have influence on the price of the car:</a:t>
            </a:r>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1107583" y="1906468"/>
            <a:ext cx="1913720" cy="4280689"/>
          </a:xfrm>
          <a:prstGeom prst="rect">
            <a:avLst/>
          </a:prstGeom>
        </p:spPr>
      </p:pic>
      <p:pic>
        <p:nvPicPr>
          <p:cNvPr id="6" name="Picture 5"/>
          <p:cNvPicPr>
            <a:picLocks noChangeAspect="1"/>
          </p:cNvPicPr>
          <p:nvPr/>
        </p:nvPicPr>
        <p:blipFill>
          <a:blip r:embed="rId3"/>
          <a:stretch>
            <a:fillRect/>
          </a:stretch>
        </p:blipFill>
        <p:spPr>
          <a:xfrm>
            <a:off x="8294866" y="1440373"/>
            <a:ext cx="2847975" cy="4092527"/>
          </a:xfrm>
          <a:prstGeom prst="rect">
            <a:avLst/>
          </a:prstGeom>
        </p:spPr>
      </p:pic>
    </p:spTree>
    <p:extLst>
      <p:ext uri="{BB962C8B-B14F-4D97-AF65-F5344CB8AC3E}">
        <p14:creationId xmlns:p14="http://schemas.microsoft.com/office/powerpoint/2010/main" val="35275353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482330" cy="639426"/>
          </a:xfrm>
        </p:spPr>
        <p:txBody>
          <a:bodyPr>
            <a:normAutofit fontScale="90000"/>
          </a:bodyPr>
          <a:lstStyle/>
          <a:p>
            <a:r>
              <a:rPr lang="en-US" dirty="0" smtClean="0"/>
              <a:t>Finding out completeness of Data</a:t>
            </a:r>
            <a:endParaRPr lang="en-US" dirty="0"/>
          </a:p>
        </p:txBody>
      </p:sp>
      <p:pic>
        <p:nvPicPr>
          <p:cNvPr id="3" name="Picture 2"/>
          <p:cNvPicPr>
            <a:picLocks noChangeAspect="1"/>
          </p:cNvPicPr>
          <p:nvPr/>
        </p:nvPicPr>
        <p:blipFill>
          <a:blip r:embed="rId2"/>
          <a:stretch>
            <a:fillRect/>
          </a:stretch>
        </p:blipFill>
        <p:spPr>
          <a:xfrm>
            <a:off x="972087" y="1203638"/>
            <a:ext cx="3009900" cy="4038600"/>
          </a:xfrm>
          <a:prstGeom prst="rect">
            <a:avLst/>
          </a:prstGeom>
        </p:spPr>
      </p:pic>
      <p:sp>
        <p:nvSpPr>
          <p:cNvPr id="4" name="TextBox 3"/>
          <p:cNvSpPr txBox="1"/>
          <p:nvPr/>
        </p:nvSpPr>
        <p:spPr>
          <a:xfrm>
            <a:off x="4842456" y="1300766"/>
            <a:ext cx="3938687" cy="923330"/>
          </a:xfrm>
          <a:prstGeom prst="rect">
            <a:avLst/>
          </a:prstGeom>
          <a:noFill/>
        </p:spPr>
        <p:txBody>
          <a:bodyPr wrap="square" rtlCol="0">
            <a:spAutoFit/>
          </a:bodyPr>
          <a:lstStyle/>
          <a:p>
            <a:r>
              <a:rPr lang="en-US" dirty="0" smtClean="0"/>
              <a:t>Using Python code cars.isna().sum() we were able to generate attributes containing missing values. </a:t>
            </a:r>
            <a:endParaRPr lang="en-US" dirty="0"/>
          </a:p>
        </p:txBody>
      </p:sp>
      <p:pic>
        <p:nvPicPr>
          <p:cNvPr id="1026" name="Picture 2" descr="Online Python Programming 1 Course | K12 Sto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8970" y="365126"/>
            <a:ext cx="2554514" cy="2722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8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9427"/>
          </a:xfrm>
        </p:spPr>
        <p:txBody>
          <a:bodyPr>
            <a:normAutofit fontScale="90000"/>
          </a:bodyPr>
          <a:lstStyle/>
          <a:p>
            <a:r>
              <a:rPr lang="en-US" dirty="0" smtClean="0"/>
              <a:t>Exploratory Data analysis</a:t>
            </a:r>
            <a:endParaRPr lang="en-US" dirty="0"/>
          </a:p>
        </p:txBody>
      </p:sp>
      <p:sp>
        <p:nvSpPr>
          <p:cNvPr id="4" name="TextBox 3"/>
          <p:cNvSpPr txBox="1"/>
          <p:nvPr/>
        </p:nvSpPr>
        <p:spPr>
          <a:xfrm>
            <a:off x="764146" y="1162432"/>
            <a:ext cx="10663707" cy="646331"/>
          </a:xfrm>
          <a:prstGeom prst="rect">
            <a:avLst/>
          </a:prstGeom>
          <a:noFill/>
        </p:spPr>
        <p:txBody>
          <a:bodyPr wrap="square" rtlCol="0">
            <a:spAutoFit/>
          </a:bodyPr>
          <a:lstStyle/>
          <a:p>
            <a:r>
              <a:rPr lang="en-US" dirty="0" smtClean="0"/>
              <a:t>Aim : To find out which attributes are essential in determining the sale value of used car:</a:t>
            </a:r>
            <a:endParaRPr lang="en-US" dirty="0"/>
          </a:p>
          <a:p>
            <a:r>
              <a:rPr lang="en-US" dirty="0" smtClean="0"/>
              <a:t>Using matplot lib in python we derived the following visualizations to ascertain the importance of attributes:</a:t>
            </a:r>
            <a:endParaRPr lang="en-US" dirty="0"/>
          </a:p>
        </p:txBody>
      </p:sp>
      <p:sp>
        <p:nvSpPr>
          <p:cNvPr id="5" name="AutoShape 2" descr="data:image/png;base64,iVBORw0KGgoAAAANSUhEUgAAA20AAADSCAYAAADZhij3AAAABHNCSVQICAgIfAhkiAAAAAlwSFlzAAALEgAACxIB0t1+/AAAADh0RVh0U29mdHdhcmUAbWF0cGxvdGxpYiB2ZXJzaW9uMy4yLjIsIGh0dHA6Ly9tYXRwbG90bGliLm9yZy+WH4yJAAAgAElEQVR4nO3de7RcdXn/8fcHw82EgJAYGyGJVqhCKywaBbzUC1bES6FFLIIIiOKltdbS/kRFuSi0Wku9IV4q4JWiFpSKWmlVBERsUFFThIUIBMIlEQhJ5CLh+f2x95HJeE7OJDmXneT9WmvWmfnu7977mVlz5plnf797T6oKSZIkSVI3bTbZAUiSJEmSRmbRJkmSJEkdZtEmSZIkSR1m0SZJkiRJHWbRJkmSJEkdZtEmSZIkSR1m0aZNUpJK8oT2/tlJ3j3ZMU2GJG9L8m+THYckad2kcVaSu5L8oG17fZLbk6xIssNkx7gpSfL1JEdMdhza+Fi0aYOV5BlJvpdkWZI7k1yW5CkdiKuSrGyT5S1JTkvyiA7E9ewkN/e2VdWpVfXqyYpJkrRmSY5M8tMkv05yW5IzkmzX0+UZwJ8CO1bVU5NsDpwGPL+qplXVr9Zz/wvbfLYiyaok9/U8ftv6bHvA/T87yUPt/pYnuSbJUeO930EkOTHJZ3vbqmr/qvrUZMWkjZdFmzZISaYDXwU+BGwPPBY4Cbh/AmOYsobFu1fVNGBf4FDgNWu5/piayH1JksZGkmOB9wD/AGwL7A3MBS5KskXbbS5wQ1WtbB/PArYCFq7jPlc7yFhVu7XF3zTgEuCvhx5X1anrso91sLjd/3TgLcAnkuza38m8qo2ZRZs2VLsAVNU5VbWqqu6tqm9W1U+GOiR5VZKr2ykj/5Vk7iAbTvLiJD9Ocnc7kvfknmU3JHlLkp8AK0f70K6qn9MkuT9MMq8dhTs6yU3At5JsluT4JDcmuSPJp5Ns2+5rqP8xSRYnubVN4EOxbJnk/e2yxe39Ldtlz05ycxvrbcA5wNeB2T1HSGf3HyVM8mftUdW7k3wnyZP6nvvfJ/lJO7p5bpKtBnlNJUlrpz04eRLwxqr6RlX9pqpuAF5GU6i9IsnRwL8B+7Sf6+cA17SbuDvJt9ptPTHJRe2slGuSvKxnP2e3o3dfS7ISeM6A8f0syUt6Hm+eZGmSPQbIX5slOS7JL5L8KskXkmw/2j6r8WXgLmDXdhTysiT/muRO4MQk27a5dEmbW49Pslm736H+H2rz2M+T7NsT1+wkF7Sv03VJXtOz7MQkX0ry2ST3AK8D3gb8ZfvaX9X2+06SV/c8z9Fy/BFJbmpfu7cP8tpr02TRpg3VtcCqJJ9Ksn+SR/UuTHIgzYfpXwAzaQqnc0bbaJI9gTOB1wI7AB8DLhgqhlovB14EbFdVD46yvV2BZwI/6ml+FvAkYD/gyPb2HODxwDTgw32beQ6wM/B84Lgkz2vb305z1HUPYHfgqcDxPes9hmYUci7wSmB/2qOV7W1xX6y70LxGf0vzmn0N+M88fDQXmi8LLwAeBzy5jV2SNPaeRjNidl5vY1WtoDkI96dV9Uma4uHy9nP95cBubdftquq5SaYCFwGfBx5Nk8M+kmS3ns0eCpwCbANcOmB8nwZe0fP4hcCtVfXjnraR8tffAAfS5MPZNEXY6aPtsC2C/hzYDvhp27wXcH373E6hmYGzLU1OfRZN/uudTjnUfwZwAnBeT8F4DnBzG9NLgVN7izrgAOBL7f4/CZwKnNu+9rsPE/KRjJ7jnwH8Ac3MnHf2HiyVelm0aYNUVffQfNAV8AlgSXt0bFbb5bXAP1bV1W1hdSqwR0YfbXsN8LGquqIdwfsUzZTLvXv6fLCqFlXVvWvYzg+T3AX8J81R0LN6lp1YVSvb9Q8DTquq69tE/FbgkKw+gndS2/+n7XZe3rYfBpxcVXdU1RKaI7KH96z3EHBCVd0/SqxD/hK4sKouqqrfAO8Dtqb54tD73BdX1Z3tc9tjgO1KktbeDGDpCAcHb22XD+LFNNMnz6qqB6vqh8B/0BQlQ75SVZdV1UNVdd+A2/0s8MJ2RBCa/POZvj4j5a/XAm+vqpur6n7gROClGXn2yuwkdwNLaQqtw6tqaERxcVV9qH2dHqDJZW+tquXtyOS/sHpuvAN4fztyeS7NyOSLkuxE873iLVV1X1t8/lvfupdX1Zfb12mQvDpojr+3qq4CrqI5CCv9DufjaoNVVVfTjvQkeSJNAnk/TVKYC3wgyb/0rBKac99uXMNm5wJHJHljT9sWNEfdhiwaILw9q+q63oYkw60/uy+eG2n+L2f1tC3qW/5Ha1i3N84la5F8f2d7VfVQkkU0r9mQ23ru/7pvf5KksbMUmJFkyjCF2++1ywcxF9irLXqGTGH1AmuQvLaaqlqc5DLgoCTn08zmeFNft5Hy11zg/CQP9SxfRZP7bhlmd4urascRQundxwyanN2fG3vz2C1VVX3LZ7e3O6tqed+y+SPsaxCD5Pj+vDptLfehTYQjbdootOeOnQ38Ydu0CHhtVW3Xc9u6qr43yqYWAaf0rffIquqdWlkjrTxouD33F9MkryFzgAeB23vadupbPjStcbh1e6c89sc5WtyrbS9NlbkTwydQSdL4upxmpsdf9Da20x33B/5nwO0sAi7uy2vTqur1PX3WNa99imaK5ME0o1D9+WKk/LUI2L8vpq2GWX8QvbEvBX7D7+bG3u0+Nj1HUXviWgxsn2SbNay7XnmV4XO8NBCLNm2Q2pOqj02yY/t4J5oRtu+3XT4KvHVozn57YvLBA2z6E8DrkuyVxtQkL+r7EB9L5wBvTvK4JNN4eH5871HVdyR5ZPtcjgLO7Vn3+CQzk8wA3kkz2jiS24Edhk6CHsYXaKaI7JvmktHH0nxhGK3QlSSNsapaRjPt/UNJXpDmQh/zgC/SnHfVPxVxJF8FdklyeLuNzZM8ZYzOnfoysCfNCNunh1k+Uv76KHDK0CkLbR47YH2DqapVNLnslCTbtNv/O1bPjY8G/qZ9HQ6mOcf8a1W1iCbf/WOSrdJchOxo4HNr2OXtwLyhC50MY5AcLw3Eok0bquU0JxNfkeZqV98HfkZTaFBV59NcJvnf26s8/YzmyOQaVdUCmvPaPkxzYvR1jO/FNs6kSbzfBX4J3Ae8sa/PxW0c/wO8r6q+2ba/G1gA/ITmhOwftm3DakcjzwGuT3N1yNl9y6+hOWL6IZqjlS8BXlJVD6zPE5QkrZuqei/NRbXeB9wDXEEzSrVvey7YINtYTnMhkENoRn5uo8mPW65pvQG3fS/N+XGPo++CKa2R8tcHgAuAbyZZTpPD91rfeFpvBFbSXGzkUpoLsJzZs/wKmoujLKW5cMlL6+Hfsns5MI/mdTqf5rzwi9awry+2f3+V5IfDLB8kx0sDyerTeiV1RXtE9ZfA5h6VkyR1UZJ3ArtU1St62ubRwfyV5Ejg1VX1jMmORVpbXohEkiRJa629VP7RrH6FRUnjwOmRkiRJWivtD08vAr5eVd+d7HikjZ3TIyVJkiSpwxxpkyRJkqQOs2iTJEmSpA7rxIVIZsyYUfPmzZvsMCRJE+DKK69cWlUzJzuODYU5UpI2DWvKj50o2ubNm8eCBQsmOwxJ0gRIcuNkx7AhMUdK0qZhTfnR6ZGSJEmS1GEWbZIkSZLUYQMVbUn+OsmCJPcnOXuUvm9OcluSZUnOTLLlmEQqSVLHmB8lSRNh0JG2xcC7gTPX1CnJfsBxwL7APODxwEnrEZ8kSV1mfpQkjbuBiraqOq+qvgz8apSuRwCfrKqFVXUX8C7gyPULUZKkbjI/SpImwlif07YbcFXP46uAWUl2GOP9SJK0ITE/SpLW2Vhf8n8asKzn8dD9beg7CpnkGOAYgDlz5oxxGBNr3nEXTnYIm6wb/ulFkx2CJA1i4PwIG0+OND9OHvOjtHEZ65G2FcD0nsdD95f3d6yqj1fV/KqaP3Omv7EqSdqoDZwfwRwpSVrdWBdtC4Hdex7vDtxeVaPN9ZckaWNmfpQkrbNBL/k/JclWwCOARyTZKslwUys/DRydZNckjwKOB84es2glSeoQ86MkaSIMOtJ2PHAvzeWKX9HePz7JnCQrkswBqKpvAO8Fvg3c2N5OGPOoJUnqBvOjJGncDXQhkqo6EThxhMXT+vqeBpy2XlFJkrQBMD9KkibCWJ/TJkmSJEkaQxZtkiRJktRhFm2SJEmS1GEWbZIkSZLUYRZtkiRJktRhFm2SJEmS1GEWbZIkSZLUYRZtkiRJktRhFm2SJEmS1GEWbZIkSZLUYRZtkiRJktRhFm2SJEmS1GEWbZIkSZLUYRZtkiRJktRhFm2SJEmS1GEWbZIkSZLUYRZtkiRJktRhFm2SJEmS1GEWbZIkSZLUYRZtkiRJktRhAxVtSbZPcn6SlUluTHLoCP2S5N1JbkmyLMl3kuw2tiFLktQN5kdJ0kQYdKTtdOABYBZwGHDGCMnmYOBVwDOB7YHLgc+MQZySJHWR+VGSNO5GLdqSTAUOAt5RVSuq6lLgAuDwYbo/Dri0qq6vqlXAZ4FdxzJgSZK6wPwoSZoog4y07QKsqqpre9quAoY7kvjvwBOS7JJkc+AI4BvrH6YkSZ1jfpQkTYgpA/SZBizra1sGbDNM31uBS4BrgFXAIuC5w200yTHAMQBz5swZMFxJkjpjXPIjmCMlSasbZKRtBTC9r206sHyYvicATwF2ArYCTgK+leSR/R2r6uNVNb+q5s+cOXPtopYkafKNS34Ec6QkaXWDFG3XAlOS7NzTtjuwcJi+uwPnVtXNVfVgVZ0NPArn7UuSNj7mR0nShBi1aKuqlcB5wMlJpiZ5OnAAw1/16n+Bg5PMSrJZksOBzYHrxjJoSZImm/lRkjRRBjmnDeANwJnAHcCvgNdX1cIkc4D/A3atqpuA9wCPBn4MTKVJRgdV1d1jHrkkSZPP/ChJGncDFW1VdSdw4DDtN9GciD30+D7gr9qbJEkbNfOjJGkiDPrj2pIkSZKkSWDRJkmSJEkdZtEmSZIkSR1m0SZJkiRJHWbRJkmSJEkdZtEmSZIkSR1m0SZJkiRJHWbRJkmSJEkdZtEmSZIkSR1m0SZJkiRJHWbRJkmSJEkdZtEmSZIkSR1m0SZJkiRJHWbRJkmSJEkdZtEmSZIkSR1m0SZJkiRJHWbRJkmSJEkdZtEmSZIkSR1m0SZJkiRJHWbRJkmSJEkdZtEmSZIkSR02UNGWZPsk5ydZmeTGJIeuoe/jk3w1yfIkS5O8d+zClSSpO8yPkqSJMOhI2+nAA8As4DDgjCS79XdKsgVwEfAt4DHAjsBnxyZUSZI6x/woSRp3oxZtSaYCBwHvqKoVVXUpcAFw+DDdjwQWV9VpVbWyqu6rqp+MacSSJHWA+VGSNFEGGWnbBVhVVdf2tF0F/M6RRGBv4IYkX2+nfnwnyR8Nt9EkxyRZkGTBkiVL1j5ySZIm17jkRzBHSpJWN0jRNg1Y1te2DNhmmL47AocAHwRmAxcCX2mnhaymqj5eVfOrav7MmTPXLmpJkibfuORHMEdKklY3SNG2Apje1zYdWD5M33uBS6vq61X1APA+YAfgSesVpSRJ3WN+lCRNiEGKtmuBKUl27mnbHVg4TN+fADUWgUmS1HHmR0nShBi1aKuqlcB5wMlJpiZ5OnAA8Jlhun8W2DvJ85I8AvhbYClw9RjGLEnSpDM/SpImyqCX/H8DsDVwB3AO8PqqWphkTpIVSeYAVNU1wCuAjwJ30SSvP2ungkiStLExP0qSxt2UQTpV1Z3AgcO030RzInZv23k0Rx4lSdqomR8lSRNh0JE2SZIkSdIksGiTJEmSpA6zaJMkSZKkDrNokyRJkqQOs2iTJEmSpA6zaJMkSZKkDrNokyRJkqQOs2iTJEmSpA6zaJMkSZKkDrNokyRJkqQOs2iTJEmSpA6zaJMkSZKkDrNokyRJkqQOs2iTJEmSpA6zaJMkSZKkDrNokyRJkqQOs2iTJEmSpA6zaJMkSZKkDrNokyRJkqQOs2iTJEmSpA4bqGhLsn2S85OsTHJjkkMHWOdbSSrJlPUPU5Kk7jE/SpImwqAJ43TgAWAWsAdwYZKrqmrhcJ2THLYW25YkaUNlfpQkjbtRR9qSTAUOAt5RVSuq6lLgAuDwEfpvC5wA/L+xDFSSpC4xP0qSJsog0yN3AVZV1bU9bVcBu43Q/1TgDOC29YxNkqQuMz9KkibEIEXbNGBZX9syYJv+jknmA08HPjTaRpMck2RBkgVLliwZJFZJkrpkXPJj298cKUn6rUGKthXA9L626cDy3oYkmwEfAd5UVQ+OttGq+nhVza+q+TNnzhw0XkmSumJc8iOYIyVJqxukaLsWmJJk55623YH+k6ynA/OBc5PcBvxv235zkmeud6SSJHWL+VGSNCFGvYJVVa1Mch5wcpJX01wd6wDgaX1dlwGzex7vBPwA+GPAuR2SpI2K+VGSNFEG/XHtNwBbA3cA5wCvr6qFSeYkWZFkTjVuG7rxcCK6vaoeGIfYJUmabOZHSdK4G+i3YqrqTuDAYdpvojkRe7h1bgCyPsFJktRl5kdJ0kQYdKRNkiRJkjQJLNokSZIkqcMs2iRJkiSpwyzaJEmSJKnDLNokSZIkqcMs2iRJkiSpwyzaJEmSJKnDLNokSZIkqcMs2iRJkiSpwyzaJEmSJKnDLNokSZIkqcMs2iRJkiSpwyzaJEmSJKnDLNokSZIkqcMs2iRJkiSpwyzaJEmSJKnDLNokSZIkqcMs2iRJkiSpwyzaJEmSJKnDLNokSZIkqcMs2iRJkiSpwwYq2pJsn+T8JCuT3Jjk0BH6HZHkyiT3JLk5yXuTTBnbkCVJ6gbzoyRpIgw60nY68AAwCzgMOCPJbsP0eyTwt8AMYC9gX+DvxyBOSZK6yPwoSRp3ox7lSzIVOAj4w6paAVya5ALgcOC43r5VdUbPw1uSfA54zhjGK0lSJ5gfJUkTZZCRtl2AVVV1bU/bVcBwRxL7/QmwcLgFSY5JsiDJgiVLlgywKUmSOmVc8iOYIyVJqxukaJsGLOtrWwZss6aVkhwFzAfeN9zyqvp4Vc2vqvkzZ84cJFZJkrpkXPIjmCMlSasb5CToFcD0vrbpwPKRVkhyIPBPwPOqaum6hydJUmeZHyVJE2KQkbZrgSlJdu5p252Rpz2+APgE8JKq+un6hyhJUieZHyVJE2LUoq2qVgLnAScnmZrk6cABwGf6+yZ5LvA54KCq+sFYBytJUleYHyVJE2XQS/6/AdgauAM4B3h9VS1MMifJiiRz2n7vALYFvta2r0jy9bEPW5KkTjA/SpLG3UA/7FlVdwIHDtN+E82J2EOPvXyxJGmTYX6UJE2EQUfaJEmSJEmTwKJNkiRJkjrMok2SJEmSOsyiTZIkSZI6zKJNkiRJkjrMok2SJEmSOsyiTZIkSZI6zKJNkiRJkjrMok2SJEmSOsyiTZIkSZI6zKJNkiRJkjrMok2SJEmSOsyiTZIkSZI6zKJNkiRJkjrMok2SJEmSOsyiTZIkSZI6zKJNkiRJkjrMok2SJEmSOsyiTZIkSZI6zKJNkiRJkjpsoKItyfZJzk+yMsmNSQ5dQ983J7ktybIkZybZcuzClSSpO8yPkqSJMOhI2+nAA8As4DDgjCS79XdKsh9wHLAvMA94PHDSmEQqSVL3mB8lSeNu1KItyVTgIOAdVbWiqi4FLgAOH6b7EcAnq2phVd0FvAs4cgzjlSSpE8yPkqSJMshI2y7Aqqq6tqftKuB3jiS2bVf19ZuVZId1D1GSpE4yP0qSJsSUAfpMA5b1tS0Dthmg79D9bYBf9XZMcgxwTPtwRZJrBohFY28GsHSyg1hXec9kR6AN2Ab93t/AzZ3sAMbIuORHMEd2yAb7OWF+1HrYYN/3G4ER8+MgRdsKYHpf23Rg+QB9h+7/Tt+q+jjw8QH2r3GUZEFVzZ/sOKSJ5ntfY2Bc8iOYI7vCzwltinzfd9Mg0yOvBaYk2bmnbXdg4TB9F7bLevvdXlW/cxRRkqQNnPlRkjQhRi3aqmolcB5wcpKpSZ4OHAB8ZpjunwaOTrJrkkcBxwNnj2G8kiR1gvlRkjRRBr3k/xuArYE7gHOA11fVwiRzkqxIMgegqr4BvBf4NnBjezth7MPWGHL6jTZVvvc1FsyPGzc/J7Qp8n3fQamqyY5BkiRJkjSCQUfaJEmSJEmTwKJtE5LkmV42WhpekrOTvHsNyyvJE9r7H03yjgG2+Z0krx7LOCVNvt7PA0kPM++NH4u2TUhVXVJVf7C+20ny7CQ3j0VM0oaoql5XVe+a7DgkNdovincl2XKyY1mTJPPagm+Qn1ySBpLkkCRXJFmZ5I72/huSZLJj09ixaNtEmCCkkSV5xGTHIGndJJkHPBMo4M8mNRhpgiU5FvgA8M/AY4BZwOuApwNbTGJoGmMWbRu4JDckeWuS/2uPMp6VZKuh0bAkb0lyG3BW7whZkuOSfKlvWx9I8sH2/lFJrk6yPMn1SV7btk8Fvg7Mbq+MtiLJ7Al+2toIJNkzyY/a99gXk5w7ND0xyYuT/DjJ3Um+l+TJbftRSf6zZxvXJflCz+NFSfZo7z8xyUVJ7kxyTZKX9fQ7O8kZSb6WZCXwnHbRjHad5UkuTjJ3hNhXm0qZ5IA23nuS/CLJC3q6z01yWbvNbyaZMQYvn6SHvRL4Ps1PKBwx1Nj+n56e5ML2/++KJL/fs/z57WfDsiQfaf/nX92z/FVtHrwryX8N83nwwjY/Lk3yz0k2a9fbLMnxSW5sRz0+nWTbdp3vtn/vbvPnPuPwemgT0b6vTgbeUFVfqqrl1fhRVR1WVfcn2TLJ+5LclOT2NNP7t27Xn5Hkq22uvTPJJT3v49WmAJv3Jp9F28bhMGA/4PeBXWh+/weaIy7bA3OBY/rWOYcm4UyH3440vAz4fLv8DuDFwHTgKOBfk+zZ/i7R/sDiqprW3haP2zPTRinJFsD5NF+ytqd5P/55u2xP4EzgtcAOwMeAC9JMe7oYeGb7pej3gM1pjiaS5PHANOAn7cGFi2jez48GXg58JMluPWEcCpwCbANc2rYdBrwLmAH8GPjcAM/lqTS/wfUPwHbAnwA39O3nqDaOLYC/H/0VkrQWXknzv/o5YL8ks3qWvRw4CXgUcB3N/zztl8gvAW+l+Zy5Bnja0EpJDgTeBvwFMBO4hOZzqtefA/OBPWl+n+9VbfuR7e05wNDn0ofbZX/S/t2uzZ+Xr/OzlmAfYEvgK2vo8x6a74Z7AE8AHgu8s112LHAzzXt8Fs17ftTLypv3JodF28bhw1W1qKrupElIL2/bHwJOqKr7q+re3hWq6kbgh8CBbdNzgV9X1ffb5RdW1S/aIzYXA9+kmX4ijYW9gSnAB6vqN1V1HvCDdtlrgI9V1RVVtaqqPgXcD+xdVdcDy2mSz7OA/wJuSfLE9vElVfUQzQGHG6rqrKp6sKp+CPwH8NKeGL5SVZdV1UNVdV/bdmFVfbeq7gfeDuyTZKdRnsvRwJlVdVG7rVuq6uc9y8+qqmvb/8EvtLFLGgNJnkFzYPILVXUl8AuaL4xDzquqH1TVgzRF3dD/3wuBhVV1Xrvsg8BtPeu9FvjHqrq6XX4qsEffaNt7qurOqroJeD8P597DgNOq6vqqWkFTGB4ST1PQ2JsBLG3fowC0s1PuTnJvkmfR5NQ3t+/V5TTv5UPa7r8Bfg+Y2+biS2qw3wIz700Ci7aNw6Ke+zcCQ9MVl/R8GR3O53k4yRzKw6NsJNk/yffb4fK7aRKcw9saK7OBW/qSw9D7eC5wbJt07m7ffzvx8Pv6YuDZNEf2Lga+Q1OwPat9PLSNvfq2cRjN6HP//hiurf2ydWfPfkeyE80XxZH0fhH8Nc1Rd0lj4wjgm1W1tH38eXqmSDLy/99sVv9/L5oRhyFzgQ/0fH7cCYRmlGLISLl3dvu4d9kUmpEMaSz9imZa/28PCFTV06pqu3bZLOCRwJU97+Vv0IysQXMe3HXAN9upvscNuF/z3iTwqM/GoXckYA4wNF1xtKMlXwT+JcmONNM89gFop6H9B82Uk69U1W+SfJkmYQ2yXWk0twKPTZKewm0oCSwCTqmqU0ZY92LgJcDjaI4YDhVk+/DwFKRFwMVV9adriGG49/Fv/5eSTKOZujna9N9FNFOTJU2g9ryclwGPSHPuNjRTxbZLsvsoq98K7NizrfQ+5uHPoTVNkd4JWNje7829i2mKPnqWPQjczupFn7S+LqeZiXIAzfe2fkuBe4HdquqW/oXtyNuxNAdKdwO+neR/q+p/aIqtR/Z0fwwPH9gw700CR9o2Dn+VZMck29PMRz53kJWqagnNKMVZwC+r6up20RY0iW8J8GCS/YHn96x6O7BDz4nV0tq6HFgF/HWSKUkOAJ7aLvsE8Loke6UxNcmLkmzTLr+Y5lyRravqZppzTV5Ac17Kj9o+XwV2SXJ4ks3b21OSPGmUuF6Y5BntOXfvAq6oquFG5Hp9Ejgqyb7tuXaPbadrShpfB9J8juxKM/1qD+BJNJ8Jrxxl3QuBP0pyYDtK8VesPhL/UeCtQ+fBJtk2ycF92/iHJI9qp1C/iYdz7znAm5M8rj34cypwbjuFbQnNqQuPX6dnLPWoqrtpztn8SJKXJpnW5qE9gKk077VP0FyX4NEAbY7ar73/4iRPaA9a3EPz/7Sq3fyPgUOTPKK9yMizenZt3psEFm0bh8/TnHN2fXsb8QeCR1j3efRMjWyPvPwNzTzku2imTl7Qs/znNEnp+na43atHaq1U1QM0J/gfTTNS9gqaQuv+qlpAMwf/wzTvv+toTuofWvdaYAXNFzOq6h6a9/1lVbWqbVtOc6DhEJqj3rfRnIw92m84fR44gWYq1B/TjOCN9lx+QHuxHmAZTVE57FUnJY2pI2jOnbmpqm4butF8dhzGGmYTtdMpDwbeSzONbFdgAc2oBVV1Ps1nxr8nuQf4Gc1FuHp9BbiS5svthTRfZKG5kNJnaK4U+UvgPuCN7XZ/TXPu+WVt/tx7vV4BbfKq6r3A3wH/j+YicrfTXMDrLcD32r/XAd9v38v/DQz9Zu/O7eMVNAdTP1JV32mXvYlmVsvQbJYv9+zTvDcJMtj5hmdIWx4AAAC8SURBVOqqJDcAr66q/57sWKT1keQK4KNVddZkxyJp05LmMuc3A4dV1bcnOx5J6udIm6RJkeRZSR7TTo88AngyzQnSkjTukuyXZLv2PO630Zy3/f1JDkuShuWFSCRNlj+gmYI7jeYCJC+tqlsnNyRJm5B9aKZEbwH8H3Bg/8/jSFJXOD1SkiRJkjrM6ZGSJEmS1GEWbZIkSZLUYRZtkiRJktRhFm2SJEmS1GEWbZIkSZLUYRZtkiRJktRh/x/tg/yAu7T10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png;base64,iVBORw0KGgoAAAANSUhEUgAAA20AAADSCAYAAADZhij3AAAABHNCSVQICAgIfAhkiAAAAAlwSFlzAAALEgAACxIB0t1+/AAAADh0RVh0U29mdHdhcmUAbWF0cGxvdGxpYiB2ZXJzaW9uMy4yLjIsIGh0dHA6Ly9tYXRwbG90bGliLm9yZy+WH4yJAAAgAElEQVR4nO3de7RcdXn/8fcHw82EgJAYGyGJVqhCKywaBbzUC1bES6FFLIIIiOKltdbS/kRFuSi0Wku9IV4q4JWiFpSKWmlVBERsUFFThIUIBMIlEQhJ5CLh+f2x95HJeE7OJDmXneT9WmvWmfnu7977mVlz5plnf797T6oKSZIkSVI3bTbZAUiSJEmSRmbRJkmSJEkdZtEmSZIkSR1m0SZJkiRJHWbRJkmSJEkdZtEmSZIkSR1m0aZNUpJK8oT2/tlJ3j3ZMU2GJG9L8m+THYckad2kcVaSu5L8oG17fZLbk6xIssNkx7gpSfL1JEdMdhza+Fi0aYOV5BlJvpdkWZI7k1yW5CkdiKuSrGyT5S1JTkvyiA7E9ewkN/e2VdWpVfXqyYpJkrRmSY5M8tMkv05yW5IzkmzX0+UZwJ8CO1bVU5NsDpwGPL+qplXVr9Zz/wvbfLYiyaok9/U8ftv6bHvA/T87yUPt/pYnuSbJUeO930EkOTHJZ3vbqmr/qvrUZMWkjZdFmzZISaYDXwU+BGwPPBY4Cbh/AmOYsobFu1fVNGBf4FDgNWu5/piayH1JksZGkmOB9wD/AGwL7A3MBS5KskXbbS5wQ1WtbB/PArYCFq7jPlc7yFhVu7XF3zTgEuCvhx5X1anrso91sLjd/3TgLcAnkuza38m8qo2ZRZs2VLsAVNU5VbWqqu6tqm9W1U+GOiR5VZKr2ykj/5Vk7iAbTvLiJD9Ocnc7kvfknmU3JHlLkp8AK0f70K6qn9MkuT9MMq8dhTs6yU3At5JsluT4JDcmuSPJp5Ns2+5rqP8xSRYnubVN4EOxbJnk/e2yxe39Ldtlz05ycxvrbcA5wNeB2T1HSGf3HyVM8mftUdW7k3wnyZP6nvvfJ/lJO7p5bpKtBnlNJUlrpz04eRLwxqr6RlX9pqpuAF5GU6i9IsnRwL8B+7Sf6+cA17SbuDvJt9ptPTHJRe2slGuSvKxnP2e3o3dfS7ISeM6A8f0syUt6Hm+eZGmSPQbIX5slOS7JL5L8KskXkmw/2j6r8WXgLmDXdhTysiT/muRO4MQk27a5dEmbW49Pslm736H+H2rz2M+T7NsT1+wkF7Sv03VJXtOz7MQkX0ry2ST3AK8D3gb8ZfvaX9X2+06SV/c8z9Fy/BFJbmpfu7cP8tpr02TRpg3VtcCqJJ9Ksn+SR/UuTHIgzYfpXwAzaQqnc0bbaJI9gTOB1wI7AB8DLhgqhlovB14EbFdVD46yvV2BZwI/6ml+FvAkYD/gyPb2HODxwDTgw32beQ6wM/B84Lgkz2vb305z1HUPYHfgqcDxPes9hmYUci7wSmB/2qOV7W1xX6y70LxGf0vzmn0N+M88fDQXmi8LLwAeBzy5jV2SNPaeRjNidl5vY1WtoDkI96dV9Uma4uHy9nP95cBubdftquq5SaYCFwGfBx5Nk8M+kmS3ns0eCpwCbANcOmB8nwZe0fP4hcCtVfXjnraR8tffAAfS5MPZNEXY6aPtsC2C/hzYDvhp27wXcH373E6hmYGzLU1OfRZN/uudTjnUfwZwAnBeT8F4DnBzG9NLgVN7izrgAOBL7f4/CZwKnNu+9rsPE/KRjJ7jnwH8Ac3MnHf2HiyVelm0aYNUVffQfNAV8AlgSXt0bFbb5bXAP1bV1W1hdSqwR0YfbXsN8LGquqIdwfsUzZTLvXv6fLCqFlXVvWvYzg+T3AX8J81R0LN6lp1YVSvb9Q8DTquq69tE/FbgkKw+gndS2/+n7XZe3rYfBpxcVXdU1RKaI7KH96z3EHBCVd0/SqxD/hK4sKouqqrfAO8Dtqb54tD73BdX1Z3tc9tjgO1KktbeDGDpCAcHb22XD+LFNNMnz6qqB6vqh8B/0BQlQ75SVZdV1UNVdd+A2/0s8MJ2RBCa/POZvj4j5a/XAm+vqpur6n7gROClGXn2yuwkdwNLaQqtw6tqaERxcVV9qH2dHqDJZW+tquXtyOS/sHpuvAN4fztyeS7NyOSLkuxE873iLVV1X1t8/lvfupdX1Zfb12mQvDpojr+3qq4CrqI5CCv9DufjaoNVVVfTjvQkeSJNAnk/TVKYC3wgyb/0rBKac99uXMNm5wJHJHljT9sWNEfdhiwaILw9q+q63oYkw60/uy+eG2n+L2f1tC3qW/5Ha1i3N84la5F8f2d7VfVQkkU0r9mQ23ru/7pvf5KksbMUmJFkyjCF2++1ywcxF9irLXqGTGH1AmuQvLaaqlqc5DLgoCTn08zmeFNft5Hy11zg/CQP9SxfRZP7bhlmd4urascRQundxwyanN2fG3vz2C1VVX3LZ7e3O6tqed+y+SPsaxCD5Pj+vDptLfehTYQjbdootOeOnQ38Ydu0CHhtVW3Xc9u6qr43yqYWAaf0rffIquqdWlkjrTxouD33F9MkryFzgAeB23vadupbPjStcbh1e6c89sc5WtyrbS9NlbkTwydQSdL4upxmpsdf9Da20x33B/5nwO0sAi7uy2vTqur1PX3WNa99imaK5ME0o1D9+WKk/LUI2L8vpq2GWX8QvbEvBX7D7+bG3u0+Nj1HUXviWgxsn2SbNay7XnmV4XO8NBCLNm2Q2pOqj02yY/t4J5oRtu+3XT4KvHVozn57YvLBA2z6E8DrkuyVxtQkL+r7EB9L5wBvTvK4JNN4eH5871HVdyR5ZPtcjgLO7Vn3+CQzk8wA3kkz2jiS24Edhk6CHsYXaKaI7JvmktHH0nxhGK3QlSSNsapaRjPt/UNJXpDmQh/zgC/SnHfVPxVxJF8FdklyeLuNzZM8ZYzOnfoysCfNCNunh1k+Uv76KHDK0CkLbR47YH2DqapVNLnslCTbtNv/O1bPjY8G/qZ9HQ6mOcf8a1W1iCbf/WOSrdJchOxo4HNr2OXtwLyhC50MY5AcLw3Eok0bquU0JxNfkeZqV98HfkZTaFBV59NcJvnf26s8/YzmyOQaVdUCmvPaPkxzYvR1jO/FNs6kSbzfBX4J3Ae8sa/PxW0c/wO8r6q+2ba/G1gA/ITmhOwftm3DakcjzwGuT3N1yNl9y6+hOWL6IZqjlS8BXlJVD6zPE5QkrZuqei/NRbXeB9wDXEEzSrVvey7YINtYTnMhkENoRn5uo8mPW65pvQG3fS/N+XGPo++CKa2R8tcHgAuAbyZZTpPD91rfeFpvBFbSXGzkUpoLsJzZs/wKmoujLKW5cMlL6+Hfsns5MI/mdTqf5rzwi9awry+2f3+V5IfDLB8kx0sDyerTeiV1RXtE9ZfA5h6VkyR1UZJ3ArtU1St62ubRwfyV5Ejg1VX1jMmORVpbXohEkiRJa629VP7RrH6FRUnjwOmRkiRJWivtD08vAr5eVd+d7HikjZ3TIyVJkiSpwxxpkyRJkqQOs2iTJEmSpA7rxIVIZsyYUfPmzZvsMCRJE+DKK69cWlUzJzuODYU5UpI2DWvKj50o2ubNm8eCBQsmOwxJ0gRIcuNkx7AhMUdK0qZhTfnR6ZGSJEmS1GEWbZIkSZLUYQMVbUn+OsmCJPcnOXuUvm9OcluSZUnOTLLlmEQqSVLHmB8lSRNh0JG2xcC7gTPX1CnJfsBxwL7APODxwEnrEZ8kSV1mfpQkjbuBiraqOq+qvgz8apSuRwCfrKqFVXUX8C7gyPULUZKkbjI/SpImwlif07YbcFXP46uAWUl2GOP9SJK0ITE/SpLW2Vhf8n8asKzn8dD9beg7CpnkGOAYgDlz5oxxGBNr3nEXTnYIm6wb/ulFkx2CJA1i4PwIG0+OND9OHvOjtHEZ65G2FcD0nsdD95f3d6yqj1fV/KqaP3Omv7EqSdqoDZwfwRwpSVrdWBdtC4Hdex7vDtxeVaPN9ZckaWNmfpQkrbNBL/k/JclWwCOARyTZKslwUys/DRydZNckjwKOB84es2glSeoQ86MkaSIMOtJ2PHAvzeWKX9HePz7JnCQrkswBqKpvAO8Fvg3c2N5OGPOoJUnqBvOjJGncDXQhkqo6EThxhMXT+vqeBpy2XlFJkrQBMD9KkibCWJ/TJkmSJEkaQxZtkiRJktRhFm2SJEmS1GEWbZIkSZLUYRZtkiRJktRhFm2SJEmS1GEWbZIkSZLUYRZtkiRJktRhFm2SJEmS1GEWbZIkSZLUYRZtkiRJktRhFm2SJEmS1GEWbZIkSZLUYRZtkiRJktRhFm2SJEmS1GEWbZIkSZLUYRZtkiRJktRhFm2SJEmS1GEWbZIkSZLUYRZtkiRJktRhAxVtSbZPcn6SlUluTHLoCP2S5N1JbkmyLMl3kuw2tiFLktQN5kdJ0kQYdKTtdOABYBZwGHDGCMnmYOBVwDOB7YHLgc+MQZySJHWR+VGSNO5GLdqSTAUOAt5RVSuq6lLgAuDwYbo/Dri0qq6vqlXAZ4FdxzJgSZK6wPwoSZoog4y07QKsqqpre9quAoY7kvjvwBOS7JJkc+AI4BvrH6YkSZ1jfpQkTYgpA/SZBizra1sGbDNM31uBS4BrgFXAIuC5w200yTHAMQBz5swZMFxJkjpjXPIjmCMlSasbZKRtBTC9r206sHyYvicATwF2ArYCTgK+leSR/R2r6uNVNb+q5s+cOXPtopYkafKNS34Ec6QkaXWDFG3XAlOS7NzTtjuwcJi+uwPnVtXNVfVgVZ0NPArn7UuSNj7mR0nShBi1aKuqlcB5wMlJpiZ5OnAAw1/16n+Bg5PMSrJZksOBzYHrxjJoSZImm/lRkjRRBjmnDeANwJnAHcCvgNdX1cIkc4D/A3atqpuA9wCPBn4MTKVJRgdV1d1jHrkkSZPP/ChJGncDFW1VdSdw4DDtN9GciD30+D7gr9qbJEkbNfOjJGkiDPrj2pIkSZKkSWDRJkmSJEkdZtEmSZIkSR1m0SZJkiRJHWbRJkmSJEkdZtEmSZIkSR1m0SZJkiRJHWbRJkmSJEkdZtEmSZIkSR1m0SZJkiRJHWbRJkmSJEkdZtEmSZIkSR1m0SZJkiRJHWbRJkmSJEkdZtEmSZIkSR1m0SZJkiRJHWbRJkmSJEkdZtEmSZIkSR1m0SZJkiRJHWbRJkmSJEkdZtEmSZIkSR02UNGWZPsk5ydZmeTGJIeuoe/jk3w1yfIkS5O8d+zClSSpO8yPkqSJMOhI2+nAA8As4DDgjCS79XdKsgVwEfAt4DHAjsBnxyZUSZI6x/woSRp3oxZtSaYCBwHvqKoVVXUpcAFw+DDdjwQWV9VpVbWyqu6rqp+MacSSJHWA+VGSNFEGGWnbBVhVVdf2tF0F/M6RRGBv4IYkX2+nfnwnyR8Nt9EkxyRZkGTBkiVL1j5ySZIm17jkRzBHSpJWN0jRNg1Y1te2DNhmmL47AocAHwRmAxcCX2mnhaymqj5eVfOrav7MmTPXLmpJkibfuORHMEdKklY3SNG2Apje1zYdWD5M33uBS6vq61X1APA+YAfgSesVpSRJ3WN+lCRNiEGKtmuBKUl27mnbHVg4TN+fADUWgUmS1HHmR0nShBi1aKuqlcB5wMlJpiZ5OnAA8Jlhun8W2DvJ85I8AvhbYClw9RjGLEnSpDM/SpImyqCX/H8DsDVwB3AO8PqqWphkTpIVSeYAVNU1wCuAjwJ30SSvP2ungkiStLExP0qSxt2UQTpV1Z3AgcO030RzInZv23k0Rx4lSdqomR8lSRNh0JE2SZIkSdIksGiTJEmSpA6zaJMkSZKkDrNokyRJkqQOs2iTJEmSpA6zaJMkSZKkDrNokyRJkqQOs2iTJEmSpA6zaJMkSZKkDrNokyRJkqQOs2iTJEmSpA6zaJMkSZKkDrNokyRJkqQOs2iTJEmSpA6zaJMkSZKkDrNokyRJkqQOs2iTJEmSpA6zaJMkSZKkDrNokyRJkqQOs2iTJEmSpA4bqGhLsn2S85OsTHJjkkMHWOdbSSrJlPUPU5Kk7jE/SpImwqAJ43TgAWAWsAdwYZKrqmrhcJ2THLYW25YkaUNlfpQkjbtRR9qSTAUOAt5RVSuq6lLgAuDwEfpvC5wA/L+xDFSSpC4xP0qSJsog0yN3AVZV1bU9bVcBu43Q/1TgDOC29YxNkqQuMz9KkibEIEXbNGBZX9syYJv+jknmA08HPjTaRpMck2RBkgVLliwZJFZJkrpkXPJj298cKUn6rUGKthXA9L626cDy3oYkmwEfAd5UVQ+OttGq+nhVza+q+TNnzhw0XkmSumJc8iOYIyVJqxukaLsWmJJk55623YH+k6ynA/OBc5PcBvxv235zkmeud6SSJHWL+VGSNCFGvYJVVa1Mch5wcpJX01wd6wDgaX1dlwGzex7vBPwA+GPAuR2SpI2K+VGSNFEG/XHtNwBbA3cA5wCvr6qFSeYkWZFkTjVuG7rxcCK6vaoeGIfYJUmabOZHSdK4G+i3YqrqTuDAYdpvojkRe7h1bgCyPsFJktRl5kdJ0kQYdKRNkiRJkjQJLNokSZIkqcMs2iRJkiSpwyzaJEmSJKnDLNokSZIkqcMs2iRJkiSpwyzaJEmSJKnDLNokSZIkqcMs2iRJkiSpwyzaJEmSJKnDLNokSZIkqcMs2iRJkiSpwyzaJEmSJKnDLNokSZIkqcMs2iRJkiSpwyzaJEmSJKnDLNokSZIkqcMs2iRJkiSpwyzaJEmSJKnDLNokSZIkqcMs2iRJkiSpwwYq2pJsn+T8JCuT3Jjk0BH6HZHkyiT3JLk5yXuTTBnbkCVJ6gbzoyRpIgw60nY68AAwCzgMOCPJbsP0eyTwt8AMYC9gX+DvxyBOSZK6yPwoSRp3ox7lSzIVOAj4w6paAVya5ALgcOC43r5VdUbPw1uSfA54zhjGK0lSJ5gfJUkTZZCRtl2AVVV1bU/bVcBwRxL7/QmwcLgFSY5JsiDJgiVLlgywKUmSOmVc8iOYIyVJqxukaJsGLOtrWwZss6aVkhwFzAfeN9zyqvp4Vc2vqvkzZ84cJFZJkrpkXPIjmCMlSasb5CToFcD0vrbpwPKRVkhyIPBPwPOqaum6hydJUmeZHyVJE2KQkbZrgSlJdu5p252Rpz2+APgE8JKq+un6hyhJUieZHyVJE2LUoq2qVgLnAScnmZrk6cABwGf6+yZ5LvA54KCq+sFYBytJUleYHyVJE2XQS/6/AdgauAM4B3h9VS1MMifJiiRz2n7vALYFvta2r0jy9bEPW5KkTjA/SpLG3UA/7FlVdwIHDtN+E82J2EOPvXyxJGmTYX6UJE2EQUfaJEmSJEmTwKJNkiRJkjrMok2SJEmSOsyiTZIkSZI6zKJNkiRJkjrMok2SJEmSOsyiTZIkSZI6zKJNkiRJkjrMok2SJEmSOsyiTZIkSZI6zKJNkiRJkjrMok2SJEmSOsyiTZIkSZI6zKJNkiRJkjrMok2SJEmSOsyiTZIkSZI6zKJNkiRJkjrMok2SJEmSOsyiTZIkSZI6zKJNkiRJkjpsoKItyfZJzk+yMsmNSQ5dQ983J7ktybIkZybZcuzClSSpO8yPkqSJMOhI2+nAA8As4DDgjCS79XdKsh9wHLAvMA94PHDSmEQqSVL3mB8lSeNu1KItyVTgIOAdVbWiqi4FLgAOH6b7EcAnq2phVd0FvAs4cgzjlSSpE8yPkqSJMshI2y7Aqqq6tqftKuB3jiS2bVf19ZuVZId1D1GSpE4yP0qSJsSUAfpMA5b1tS0Dthmg79D9bYBf9XZMcgxwTPtwRZJrBohFY28GsHSyg1hXec9kR6AN2Ab93t/AzZ3sAMbIuORHMEd2yAb7OWF+1HrYYN/3G4ER8+MgRdsKYHpf23Rg+QB9h+7/Tt+q+jjw8QH2r3GUZEFVzZ/sOKSJ5ntfY2Bc8iOYI7vCzwltinzfd9Mg0yOvBaYk2bmnbXdg4TB9F7bLevvdXlW/cxRRkqQNnPlRkjQhRi3aqmolcB5wcpKpSZ4OHAB8ZpjunwaOTrJrkkcBxwNnj2G8kiR1gvlRkjRRBr3k/xuArYE7gHOA11fVwiRzkqxIMgegqr4BvBf4NnBjezth7MPWGHL6jTZVvvc1FsyPGzc/J7Qp8n3fQamqyY5BkiRJkjSCQUfaJEmSJEmTwKJtE5LkmV42WhpekrOTvHsNyyvJE9r7H03yjgG2+Z0krx7LOCVNvt7PA0kPM++NH4u2TUhVXVJVf7C+20ny7CQ3j0VM0oaoql5XVe+a7DgkNdovincl2XKyY1mTJPPagm+Qn1ySBpLkkCRXJFmZ5I72/huSZLJj09ixaNtEmCCkkSV5xGTHIGndJJkHPBMo4M8mNRhpgiU5FvgA8M/AY4BZwOuApwNbTGJoGmMWbRu4JDckeWuS/2uPMp6VZKuh0bAkb0lyG3BW7whZkuOSfKlvWx9I8sH2/lFJrk6yPMn1SV7btk8Fvg7Mbq+MtiLJ7Al+2toIJNkzyY/a99gXk5w7ND0xyYuT/DjJ3Um+l+TJbftRSf6zZxvXJflCz+NFSfZo7z8xyUVJ7kxyTZKX9fQ7O8kZSb6WZCXwnHbRjHad5UkuTjJ3hNhXm0qZ5IA23nuS/CLJC3q6z01yWbvNbyaZMQYvn6SHvRL4Ps1PKBwx1Nj+n56e5ML2/++KJL/fs/z57WfDsiQfaf/nX92z/FVtHrwryX8N83nwwjY/Lk3yz0k2a9fbLMnxSW5sRz0+nWTbdp3vtn/vbvPnPuPwemgT0b6vTgbeUFVfqqrl1fhRVR1WVfcn2TLJ+5LclOT2NNP7t27Xn5Hkq22uvTPJJT3v49WmAJv3Jp9F28bhMGA/4PeBXWh+/weaIy7bA3OBY/rWOYcm4UyH3440vAz4fLv8DuDFwHTgKOBfk+zZ/i7R/sDiqprW3haP2zPTRinJFsD5NF+ytqd5P/55u2xP4EzgtcAOwMeAC9JMe7oYeGb7pej3gM1pjiaS5PHANOAn7cGFi2jez48GXg58JMluPWEcCpwCbANc2rYdBrwLmAH8GPjcAM/lqTS/wfUPwHbAnwA39O3nqDaOLYC/H/0VkrQWXknzv/o5YL8ks3qWvRw4CXgUcB3N/zztl8gvAW+l+Zy5Bnja0EpJDgTeBvwFMBO4hOZzqtefA/OBPWl+n+9VbfuR7e05wNDn0ofbZX/S/t2uzZ+Xr/OzlmAfYEvgK2vo8x6a74Z7AE8AHgu8s112LHAzzXt8Fs17ftTLypv3JodF28bhw1W1qKrupElIL2/bHwJOqKr7q+re3hWq6kbgh8CBbdNzgV9X1ffb5RdW1S/aIzYXA9+kmX4ijYW9gSnAB6vqN1V1HvCDdtlrgI9V1RVVtaqqPgXcD+xdVdcDy2mSz7OA/wJuSfLE9vElVfUQzQGHG6rqrKp6sKp+CPwH8NKeGL5SVZdV1UNVdV/bdmFVfbeq7gfeDuyTZKdRnsvRwJlVdVG7rVuq6uc9y8+qqmvb/8EvtLFLGgNJnkFzYPILVXUl8AuaL4xDzquqH1TVgzRF3dD/3wuBhVV1Xrvsg8BtPeu9FvjHqrq6XX4qsEffaNt7qurOqroJeD8P597DgNOq6vqqWkFTGB4ST1PQ2JsBLG3fowC0s1PuTnJvkmfR5NQ3t+/V5TTv5UPa7r8Bfg+Y2+biS2qw3wIz700Ci7aNw6Ke+zcCQ9MVl/R8GR3O53k4yRzKw6NsJNk/yffb4fK7aRKcw9saK7OBW/qSw9D7eC5wbJt07m7ffzvx8Pv6YuDZNEf2Lga+Q1OwPat9PLSNvfq2cRjN6HP//hiurf2ydWfPfkeyE80XxZH0fhH8Nc1Rd0lj4wjgm1W1tH38eXqmSDLy/99sVv9/L5oRhyFzgQ/0fH7cCYRmlGLISLl3dvu4d9kUmpEMaSz9imZa/28PCFTV06pqu3bZLOCRwJU97+Vv0IysQXMe3HXAN9upvscNuF/z3iTwqM/GoXckYA4wNF1xtKMlXwT+JcmONNM89gFop6H9B82Uk69U1W+SfJkmYQ2yXWk0twKPTZKewm0oCSwCTqmqU0ZY92LgJcDjaI4YDhVk+/DwFKRFwMVV9adriGG49/Fv/5eSTKOZujna9N9FNFOTJU2g9ryclwGPSHPuNjRTxbZLsvsoq98K7NizrfQ+5uHPoTVNkd4JWNje7829i2mKPnqWPQjczupFn7S+LqeZiXIAzfe2fkuBe4HdquqW/oXtyNuxNAdKdwO+neR/q+p/aIqtR/Z0fwwPH9gw700CR9o2Dn+VZMck29PMRz53kJWqagnNKMVZwC+r6up20RY0iW8J8GCS/YHn96x6O7BDz4nV0tq6HFgF/HWSKUkOAJ7aLvsE8Loke6UxNcmLkmzTLr+Y5lyRravqZppzTV5Ac17Kj9o+XwV2SXJ4ks3b21OSPGmUuF6Y5BntOXfvAq6oquFG5Hp9Ejgqyb7tuXaPbadrShpfB9J8juxKM/1qD+BJNJ8Jrxxl3QuBP0pyYDtK8VesPhL/UeCtQ+fBJtk2ycF92/iHJI9qp1C/iYdz7znAm5M8rj34cypwbjuFbQnNqQuPX6dnLPWoqrtpztn8SJKXJpnW5qE9gKk077VP0FyX4NEAbY7ar73/4iRPaA9a3EPz/7Sq3fyPgUOTPKK9yMizenZt3psEFm0bh8/TnHN2fXsb8QeCR1j3efRMjWyPvPwNzTzku2imTl7Qs/znNEnp+na43atHaq1U1QM0J/gfTTNS9gqaQuv+qlpAMwf/wzTvv+toTuofWvdaYAXNFzOq6h6a9/1lVbWqbVtOc6DhEJqj3rfRnIw92m84fR44gWYq1B/TjOCN9lx+QHuxHmAZTVE57FUnJY2pI2jOnbmpqm4butF8dhzGGmYTtdMpDwbeSzONbFdgAc2oBVV1Ps1nxr8nuQf4Gc1FuHp9BbiS5svthTRfZKG5kNJnaK4U+UvgPuCN7XZ/TXPu+WVt/tx7vV4BbfKq6r3A3wH/j+YicrfTXMDrLcD32r/XAd9v38v/DQz9Zu/O7eMVNAdTP1JV32mXvYlmVsvQbJYv9+zTvDcJMtj5hmdIWx4AAAC8SURBVOqqJDcAr66q/57sWKT1keQK4KNVddZkxyJp05LmMuc3A4dV1bcnOx5J6udIm6RJkeRZSR7TTo88AngyzQnSkjTukuyXZLv2PO630Zy3/f1JDkuShuWFSCRNlj+gmYI7jeYCJC+tqlsnNyRJm5B9aKZEbwH8H3Bg/8/jSFJXOD1SkiRJkjrM6ZGSJEmS1GEWbZIkSZLUYRZtkiRJktRhFm2SJEmS1GEWbZIkSZLUYRZtkiRJktRh/x/tg/yAu7T10A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764146" y="1953537"/>
            <a:ext cx="3306780" cy="1602464"/>
          </a:xfrm>
          <a:prstGeom prst="rect">
            <a:avLst/>
          </a:prstGeom>
        </p:spPr>
      </p:pic>
      <p:pic>
        <p:nvPicPr>
          <p:cNvPr id="8" name="Picture 7"/>
          <p:cNvPicPr>
            <a:picLocks noChangeAspect="1"/>
          </p:cNvPicPr>
          <p:nvPr/>
        </p:nvPicPr>
        <p:blipFill>
          <a:blip r:embed="rId3"/>
          <a:stretch>
            <a:fillRect/>
          </a:stretch>
        </p:blipFill>
        <p:spPr>
          <a:xfrm>
            <a:off x="4556792" y="1953536"/>
            <a:ext cx="3078413" cy="1640945"/>
          </a:xfrm>
          <a:prstGeom prst="rect">
            <a:avLst/>
          </a:prstGeom>
        </p:spPr>
      </p:pic>
      <p:pic>
        <p:nvPicPr>
          <p:cNvPr id="9" name="Picture 8"/>
          <p:cNvPicPr>
            <a:picLocks noChangeAspect="1"/>
          </p:cNvPicPr>
          <p:nvPr/>
        </p:nvPicPr>
        <p:blipFill>
          <a:blip r:embed="rId4"/>
          <a:stretch>
            <a:fillRect/>
          </a:stretch>
        </p:blipFill>
        <p:spPr>
          <a:xfrm>
            <a:off x="764146" y="3758466"/>
            <a:ext cx="3306780" cy="1595674"/>
          </a:xfrm>
          <a:prstGeom prst="rect">
            <a:avLst/>
          </a:prstGeom>
        </p:spPr>
      </p:pic>
      <p:pic>
        <p:nvPicPr>
          <p:cNvPr id="10" name="Picture 9"/>
          <p:cNvPicPr>
            <a:picLocks noChangeAspect="1"/>
          </p:cNvPicPr>
          <p:nvPr/>
        </p:nvPicPr>
        <p:blipFill>
          <a:blip r:embed="rId5"/>
          <a:stretch>
            <a:fillRect/>
          </a:stretch>
        </p:blipFill>
        <p:spPr>
          <a:xfrm>
            <a:off x="4556792" y="3640720"/>
            <a:ext cx="3324463" cy="1634527"/>
          </a:xfrm>
          <a:prstGeom prst="rect">
            <a:avLst/>
          </a:prstGeom>
        </p:spPr>
      </p:pic>
      <p:pic>
        <p:nvPicPr>
          <p:cNvPr id="11" name="Picture 10"/>
          <p:cNvPicPr>
            <a:picLocks noChangeAspect="1"/>
          </p:cNvPicPr>
          <p:nvPr/>
        </p:nvPicPr>
        <p:blipFill>
          <a:blip r:embed="rId6"/>
          <a:stretch>
            <a:fillRect/>
          </a:stretch>
        </p:blipFill>
        <p:spPr>
          <a:xfrm>
            <a:off x="7789578" y="1935003"/>
            <a:ext cx="3564222" cy="1703698"/>
          </a:xfrm>
          <a:prstGeom prst="rect">
            <a:avLst/>
          </a:prstGeom>
        </p:spPr>
      </p:pic>
      <p:pic>
        <p:nvPicPr>
          <p:cNvPr id="12" name="Picture 11"/>
          <p:cNvPicPr>
            <a:picLocks noChangeAspect="1"/>
          </p:cNvPicPr>
          <p:nvPr/>
        </p:nvPicPr>
        <p:blipFill>
          <a:blip r:embed="rId7"/>
          <a:stretch>
            <a:fillRect/>
          </a:stretch>
        </p:blipFill>
        <p:spPr>
          <a:xfrm>
            <a:off x="8121071" y="3608938"/>
            <a:ext cx="2975287" cy="1580822"/>
          </a:xfrm>
          <a:prstGeom prst="rect">
            <a:avLst/>
          </a:prstGeom>
        </p:spPr>
      </p:pic>
      <p:sp>
        <p:nvSpPr>
          <p:cNvPr id="13" name="TextBox 12"/>
          <p:cNvSpPr txBox="1"/>
          <p:nvPr/>
        </p:nvSpPr>
        <p:spPr>
          <a:xfrm>
            <a:off x="857824" y="5268416"/>
            <a:ext cx="10570029" cy="1754326"/>
          </a:xfrm>
          <a:prstGeom prst="rect">
            <a:avLst/>
          </a:prstGeom>
          <a:noFill/>
        </p:spPr>
        <p:txBody>
          <a:bodyPr wrap="square" rtlCol="0">
            <a:spAutoFit/>
          </a:bodyPr>
          <a:lstStyle/>
          <a:p>
            <a:r>
              <a:rPr lang="en-US" dirty="0"/>
              <a:t>From above plot we can see that seller, offerType and </a:t>
            </a:r>
            <a:r>
              <a:rPr lang="en-US" dirty="0" err="1" smtClean="0"/>
              <a:t>nOfPictures</a:t>
            </a:r>
            <a:r>
              <a:rPr lang="en-US" dirty="0" smtClean="0"/>
              <a:t> </a:t>
            </a:r>
            <a:r>
              <a:rPr lang="en-US" dirty="0"/>
              <a:t>are very </a:t>
            </a:r>
            <a:r>
              <a:rPr lang="en-US" dirty="0" smtClean="0"/>
              <a:t>sparse </a:t>
            </a:r>
            <a:r>
              <a:rPr lang="en-US" dirty="0"/>
              <a:t>with more than 99.99% being of one particular </a:t>
            </a:r>
            <a:r>
              <a:rPr lang="en-US" dirty="0" smtClean="0"/>
              <a:t>category. Such </a:t>
            </a:r>
            <a:r>
              <a:rPr lang="en-US" dirty="0"/>
              <a:t>variable will have no effect on model performance and hence we drop these features</a:t>
            </a:r>
            <a:r>
              <a:rPr lang="en-US" dirty="0" smtClean="0"/>
              <a:t>. Also </a:t>
            </a:r>
            <a:r>
              <a:rPr lang="en-US" dirty="0" err="1" smtClean="0"/>
              <a:t>abtest</a:t>
            </a:r>
            <a:r>
              <a:rPr lang="en-US" dirty="0" smtClean="0"/>
              <a:t> </a:t>
            </a:r>
            <a:r>
              <a:rPr lang="en-US" dirty="0"/>
              <a:t>variable does not provide any meaningful information to predict the price of the vehicle. We also remove </a:t>
            </a:r>
            <a:r>
              <a:rPr lang="en-US" dirty="0" err="1"/>
              <a:t>dateCrawled</a:t>
            </a:r>
            <a:r>
              <a:rPr lang="en-US" dirty="0"/>
              <a:t>, </a:t>
            </a:r>
            <a:r>
              <a:rPr lang="en-US" dirty="0" err="1"/>
              <a:t>dateCreated</a:t>
            </a:r>
            <a:r>
              <a:rPr lang="en-US" dirty="0"/>
              <a:t> and </a:t>
            </a:r>
            <a:r>
              <a:rPr lang="en-US" dirty="0" err="1"/>
              <a:t>lastSeen</a:t>
            </a:r>
            <a:r>
              <a:rPr lang="en-US" dirty="0"/>
              <a:t> features which are less important for our problem to predict price.</a:t>
            </a:r>
          </a:p>
          <a:p>
            <a:endParaRPr lang="en-US" dirty="0"/>
          </a:p>
        </p:txBody>
      </p:sp>
    </p:spTree>
    <p:extLst>
      <p:ext uri="{BB962C8B-B14F-4D97-AF65-F5344CB8AC3E}">
        <p14:creationId xmlns:p14="http://schemas.microsoft.com/office/powerpoint/2010/main" val="14257036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6361"/>
          </a:xfrm>
        </p:spPr>
        <p:txBody>
          <a:bodyPr>
            <a:normAutofit fontScale="90000"/>
          </a:bodyPr>
          <a:lstStyle/>
          <a:p>
            <a:r>
              <a:rPr lang="en-US" dirty="0" smtClean="0"/>
              <a:t>Exploratory Data analysis  </a:t>
            </a:r>
            <a:r>
              <a:rPr lang="en-US" dirty="0" err="1" smtClean="0"/>
              <a:t>contd</a:t>
            </a:r>
            <a:r>
              <a:rPr lang="en-US" dirty="0" smtClean="0"/>
              <a:t>…</a:t>
            </a:r>
            <a:endParaRPr lang="en-US" dirty="0"/>
          </a:p>
        </p:txBody>
      </p:sp>
      <p:sp>
        <p:nvSpPr>
          <p:cNvPr id="4" name="TextBox 3"/>
          <p:cNvSpPr txBox="1"/>
          <p:nvPr/>
        </p:nvSpPr>
        <p:spPr>
          <a:xfrm>
            <a:off x="838200" y="1001486"/>
            <a:ext cx="10410371" cy="6186309"/>
          </a:xfrm>
          <a:prstGeom prst="rect">
            <a:avLst/>
          </a:prstGeom>
          <a:noFill/>
        </p:spPr>
        <p:txBody>
          <a:bodyPr wrap="square" rtlCol="0">
            <a:spAutoFit/>
          </a:bodyPr>
          <a:lstStyle/>
          <a:p>
            <a:r>
              <a:rPr lang="en-US" dirty="0" smtClean="0"/>
              <a:t>Aim is now to determine if there are any outliers:</a:t>
            </a:r>
          </a:p>
          <a:p>
            <a:endParaRPr lang="en-US" dirty="0"/>
          </a:p>
          <a:p>
            <a:pPr algn="just"/>
            <a:r>
              <a:rPr lang="en-US" dirty="0" smtClean="0"/>
              <a:t>Using </a:t>
            </a:r>
            <a:r>
              <a:rPr lang="en-US" dirty="0" err="1" smtClean="0"/>
              <a:t>matplotlib</a:t>
            </a:r>
            <a:r>
              <a:rPr lang="en-US" dirty="0" smtClean="0"/>
              <a:t> we further </a:t>
            </a:r>
            <a:r>
              <a:rPr lang="en-US" dirty="0" err="1" smtClean="0"/>
              <a:t>analysed</a:t>
            </a:r>
            <a:r>
              <a:rPr lang="en-US" dirty="0" smtClean="0"/>
              <a:t> outliers by using box plot and finding out percentiles and concluded the following:</a:t>
            </a:r>
          </a:p>
          <a:p>
            <a:pPr lvl="0" algn="just" eaLnBrk="0" fontAlgn="base" hangingPunct="0">
              <a:spcBef>
                <a:spcPct val="0"/>
              </a:spcBef>
              <a:spcAft>
                <a:spcPct val="0"/>
              </a:spcAft>
            </a:pPr>
            <a:endParaRPr lang="en-US" dirty="0" smtClean="0"/>
          </a:p>
          <a:p>
            <a:pPr marL="285750" lvl="0" indent="-285750" algn="just" eaLnBrk="0" fontAlgn="base" hangingPunct="0">
              <a:spcBef>
                <a:spcPct val="0"/>
              </a:spcBef>
              <a:spcAft>
                <a:spcPct val="0"/>
              </a:spcAft>
              <a:buFont typeface="Wingdings" panose="05000000000000000000" pitchFamily="2" charset="2"/>
              <a:buChar char="Ø"/>
            </a:pPr>
            <a:r>
              <a:rPr lang="en-US" dirty="0" smtClean="0"/>
              <a:t>The </a:t>
            </a:r>
            <a:r>
              <a:rPr lang="en-US" dirty="0"/>
              <a:t>99.5th percentile of the price data is 47600, so we drop the rows with price greater than 47695 since it indicates there is noise in data or this data refers to a highly luxury vehicle category which does not represent the 99.5% of our data. </a:t>
            </a:r>
            <a:r>
              <a:rPr lang="en-US" dirty="0"/>
              <a:t>Including this data in model will cause the model to necessarily fit to these noises and </a:t>
            </a:r>
            <a:r>
              <a:rPr lang="en-US" dirty="0" err="1"/>
              <a:t>overfit</a:t>
            </a:r>
            <a:r>
              <a:rPr lang="en-US" dirty="0"/>
              <a:t> on train data. </a:t>
            </a:r>
            <a:r>
              <a:rPr lang="en-US" dirty="0"/>
              <a:t>The number of observations are 1340 which we can remove since it forms part of only 0.5% of data</a:t>
            </a:r>
            <a:r>
              <a:rPr lang="en-US" dirty="0" smtClean="0"/>
              <a:t>.</a:t>
            </a:r>
          </a:p>
          <a:p>
            <a:pPr lvl="0" algn="just" eaLnBrk="0" fontAlgn="base" hangingPunct="0">
              <a:spcBef>
                <a:spcPct val="0"/>
              </a:spcBef>
              <a:spcAft>
                <a:spcPct val="0"/>
              </a:spcAft>
            </a:pPr>
            <a:endParaRPr lang="en-US" dirty="0"/>
          </a:p>
          <a:p>
            <a:pPr marL="285750" lvl="0" indent="-285750" algn="just" eaLnBrk="0" fontAlgn="base" hangingPunct="0">
              <a:spcBef>
                <a:spcPct val="0"/>
              </a:spcBef>
              <a:spcAft>
                <a:spcPct val="0"/>
              </a:spcAft>
              <a:buFont typeface="Wingdings" panose="05000000000000000000" pitchFamily="2" charset="2"/>
              <a:buChar char="Ø"/>
            </a:pPr>
            <a:r>
              <a:rPr lang="en-US" dirty="0"/>
              <a:t>We can see that we have price starting from 0, which does not seem to be correct information, by looking the data we can understand that those vehicles having registration year in 1990s have very low price of order of 50-100. </a:t>
            </a:r>
            <a:r>
              <a:rPr lang="en-US" dirty="0"/>
              <a:t>Hence we drop the rows with price less than 50</a:t>
            </a:r>
            <a:r>
              <a:rPr lang="en-US" dirty="0" smtClean="0"/>
              <a:t>.</a:t>
            </a:r>
          </a:p>
          <a:p>
            <a:pPr lvl="0" algn="just" eaLnBrk="0" fontAlgn="base" hangingPunct="0">
              <a:spcBef>
                <a:spcPct val="0"/>
              </a:spcBef>
              <a:spcAft>
                <a:spcPct val="0"/>
              </a:spcAft>
            </a:pPr>
            <a:endParaRPr lang="en-US" dirty="0"/>
          </a:p>
          <a:p>
            <a:pPr marL="285750" lvl="0" indent="-285750" algn="just" eaLnBrk="0" fontAlgn="base" hangingPunct="0">
              <a:spcBef>
                <a:spcPct val="0"/>
              </a:spcBef>
              <a:spcAft>
                <a:spcPct val="0"/>
              </a:spcAft>
              <a:buFont typeface="Wingdings" panose="05000000000000000000" pitchFamily="2" charset="2"/>
              <a:buChar char="Ø"/>
            </a:pPr>
            <a:r>
              <a:rPr lang="en-US" dirty="0"/>
              <a:t>Many observations have power values either 0 or very high which does not seem feasible. </a:t>
            </a:r>
            <a:r>
              <a:rPr lang="en-US" dirty="0"/>
              <a:t>Hence we choose the values between 10 and 500 which are 11th and 99.5th percentile respectively</a:t>
            </a:r>
            <a:r>
              <a:rPr lang="en-US" dirty="0" smtClean="0"/>
              <a:t>.</a:t>
            </a:r>
          </a:p>
          <a:p>
            <a:pPr lvl="0" algn="just" eaLnBrk="0" fontAlgn="base" hangingPunct="0">
              <a:spcBef>
                <a:spcPct val="0"/>
              </a:spcBef>
              <a:spcAft>
                <a:spcPct val="0"/>
              </a:spcAft>
            </a:pPr>
            <a:endParaRPr lang="en-US" dirty="0"/>
          </a:p>
          <a:p>
            <a:pPr marL="285750" lvl="0" indent="-285750" algn="just" eaLnBrk="0" fontAlgn="base" hangingPunct="0">
              <a:spcBef>
                <a:spcPct val="0"/>
              </a:spcBef>
              <a:spcAft>
                <a:spcPct val="0"/>
              </a:spcAft>
              <a:buFont typeface="Wingdings" panose="05000000000000000000" pitchFamily="2" charset="2"/>
              <a:buChar char="Ø"/>
            </a:pPr>
            <a:r>
              <a:rPr lang="en-US" dirty="0"/>
              <a:t>kilometer feature has range from 5000 to 150000, with 65% of the values are 150000, this seems to be real value hence we do not modify this feature </a:t>
            </a:r>
          </a:p>
          <a:p>
            <a:endParaRPr lang="en-US" dirty="0"/>
          </a:p>
          <a:p>
            <a:endParaRPr lang="en-US" dirty="0"/>
          </a:p>
        </p:txBody>
      </p:sp>
      <p:sp>
        <p:nvSpPr>
          <p:cNvPr id="7" name="Rectangle 3"/>
          <p:cNvSpPr>
            <a:spLocks noChangeArrowheads="1"/>
          </p:cNvSpPr>
          <p:nvPr/>
        </p:nvSpPr>
        <p:spPr bwMode="auto">
          <a:xfrm>
            <a:off x="0" y="-70149"/>
            <a:ext cx="641064" cy="597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00" tIns="158700" rIns="31740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6214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6361"/>
          </a:xfrm>
        </p:spPr>
        <p:txBody>
          <a:bodyPr>
            <a:normAutofit fontScale="90000"/>
          </a:bodyPr>
          <a:lstStyle/>
          <a:p>
            <a:r>
              <a:rPr lang="en-US" dirty="0" smtClean="0"/>
              <a:t>Imputing missing values</a:t>
            </a:r>
            <a:endParaRPr lang="en-US" dirty="0"/>
          </a:p>
        </p:txBody>
      </p:sp>
      <p:sp>
        <p:nvSpPr>
          <p:cNvPr id="4" name="TextBox 3"/>
          <p:cNvSpPr txBox="1"/>
          <p:nvPr/>
        </p:nvSpPr>
        <p:spPr>
          <a:xfrm>
            <a:off x="838200" y="1001486"/>
            <a:ext cx="10410371" cy="2308324"/>
          </a:xfrm>
          <a:prstGeom prst="rect">
            <a:avLst/>
          </a:prstGeom>
          <a:noFill/>
        </p:spPr>
        <p:txBody>
          <a:bodyPr wrap="square" rtlCol="0">
            <a:spAutoFit/>
          </a:bodyPr>
          <a:lstStyle/>
          <a:p>
            <a:r>
              <a:rPr lang="en-US" dirty="0" smtClean="0"/>
              <a:t>NotRepairedDamage column </a:t>
            </a:r>
            <a:r>
              <a:rPr lang="en-US" dirty="0"/>
              <a:t>is easy to impute with </a:t>
            </a:r>
            <a:r>
              <a:rPr lang="en-US" dirty="0" smtClean="0"/>
              <a:t>mode</a:t>
            </a:r>
          </a:p>
          <a:p>
            <a:endParaRPr lang="en-US" dirty="0"/>
          </a:p>
          <a:p>
            <a:r>
              <a:rPr lang="en-US" dirty="0"/>
              <a:t>We have </a:t>
            </a:r>
            <a:r>
              <a:rPr lang="en-US" dirty="0" smtClean="0"/>
              <a:t>4 categorical </a:t>
            </a:r>
            <a:r>
              <a:rPr lang="en-US" dirty="0"/>
              <a:t>variables left now with missing values - vehicleType, model, gearbox, </a:t>
            </a:r>
            <a:r>
              <a:rPr lang="en-US" dirty="0" smtClean="0"/>
              <a:t>fuelType</a:t>
            </a:r>
          </a:p>
          <a:p>
            <a:endParaRPr lang="en-US" dirty="0"/>
          </a:p>
          <a:p>
            <a:r>
              <a:rPr lang="en-US" dirty="0" smtClean="0"/>
              <a:t>To </a:t>
            </a:r>
            <a:r>
              <a:rPr lang="en-US" dirty="0"/>
              <a:t>impute the categorical variable we use decision tree </a:t>
            </a:r>
            <a:r>
              <a:rPr lang="en-US" dirty="0" smtClean="0"/>
              <a:t>classifier – Refer python file for detailed codes</a:t>
            </a:r>
          </a:p>
          <a:p>
            <a:endParaRPr lang="en-US" dirty="0"/>
          </a:p>
          <a:p>
            <a:r>
              <a:rPr lang="en-US" dirty="0" smtClean="0"/>
              <a:t>Also through one hot encoder categorical variables were converted to unique values for analysis</a:t>
            </a:r>
          </a:p>
          <a:p>
            <a:endParaRPr lang="en-US" dirty="0"/>
          </a:p>
        </p:txBody>
      </p:sp>
      <p:sp>
        <p:nvSpPr>
          <p:cNvPr id="7" name="Rectangle 3"/>
          <p:cNvSpPr>
            <a:spLocks noChangeArrowheads="1"/>
          </p:cNvSpPr>
          <p:nvPr/>
        </p:nvSpPr>
        <p:spPr bwMode="auto">
          <a:xfrm>
            <a:off x="0" y="-70149"/>
            <a:ext cx="641064" cy="597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00" tIns="158700" rIns="31740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940525" y="3309810"/>
            <a:ext cx="4023360" cy="2879102"/>
          </a:xfrm>
          <a:prstGeom prst="rect">
            <a:avLst/>
          </a:prstGeom>
        </p:spPr>
      </p:pic>
      <p:sp>
        <p:nvSpPr>
          <p:cNvPr id="5" name="TextBox 4"/>
          <p:cNvSpPr txBox="1"/>
          <p:nvPr/>
        </p:nvSpPr>
        <p:spPr>
          <a:xfrm>
            <a:off x="5786846" y="3309810"/>
            <a:ext cx="4820194" cy="1200329"/>
          </a:xfrm>
          <a:prstGeom prst="rect">
            <a:avLst/>
          </a:prstGeom>
          <a:noFill/>
        </p:spPr>
        <p:txBody>
          <a:bodyPr wrap="square" rtlCol="0">
            <a:spAutoFit/>
          </a:bodyPr>
          <a:lstStyle/>
          <a:p>
            <a:r>
              <a:rPr lang="en-US" dirty="0" smtClean="0"/>
              <a:t>From the graph we found the most influential attributes for determining the sale value of Car. Since we have the year of registration we are dropping the month.</a:t>
            </a:r>
            <a:endParaRPr lang="en-US" dirty="0"/>
          </a:p>
        </p:txBody>
      </p:sp>
    </p:spTree>
    <p:extLst>
      <p:ext uri="{BB962C8B-B14F-4D97-AF65-F5344CB8AC3E}">
        <p14:creationId xmlns:p14="http://schemas.microsoft.com/office/powerpoint/2010/main" val="32145662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a:t>
            </a:r>
            <a:r>
              <a:rPr lang="en-US" dirty="0" err="1" smtClean="0"/>
              <a:t>csv</a:t>
            </a:r>
            <a:r>
              <a:rPr lang="en-US" dirty="0" smtClean="0"/>
              <a:t> into Power BI for analysis</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2429770238"/>
              </p:ext>
            </p:extLst>
          </p:nvPr>
        </p:nvGraphicFramePr>
        <p:xfrm>
          <a:off x="1409700" y="2203450"/>
          <a:ext cx="914400" cy="771525"/>
        </p:xfrm>
        <a:graphic>
          <a:graphicData uri="http://schemas.openxmlformats.org/presentationml/2006/ole">
            <mc:AlternateContent xmlns:mc="http://schemas.openxmlformats.org/markup-compatibility/2006">
              <mc:Choice xmlns:v="urn:schemas-microsoft-com:vml" Requires="v">
                <p:oleObj spid="_x0000_s4099" name="Packager Shell Object" showAsIcon="1" r:id="rId3" imgW="914400" imgH="771480" progId="Package">
                  <p:embed/>
                </p:oleObj>
              </mc:Choice>
              <mc:Fallback>
                <p:oleObj name="Packager Shell Object" showAsIcon="1" r:id="rId3" imgW="914400" imgH="771480" progId="Package">
                  <p:embed/>
                  <p:pic>
                    <p:nvPicPr>
                      <p:cNvPr id="0" name=""/>
                      <p:cNvPicPr/>
                      <p:nvPr/>
                    </p:nvPicPr>
                    <p:blipFill>
                      <a:blip r:embed="rId4"/>
                      <a:stretch>
                        <a:fillRect/>
                      </a:stretch>
                    </p:blipFill>
                    <p:spPr>
                      <a:xfrm>
                        <a:off x="1409700" y="220345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268592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817100" cy="688975"/>
          </a:xfrm>
        </p:spPr>
        <p:txBody>
          <a:bodyPr>
            <a:normAutofit fontScale="90000"/>
          </a:bodyPr>
          <a:lstStyle/>
          <a:p>
            <a:r>
              <a:rPr lang="en-US" dirty="0" smtClean="0"/>
              <a:t>Model Building</a:t>
            </a:r>
            <a:endParaRPr lang="en-US" dirty="0"/>
          </a:p>
        </p:txBody>
      </p:sp>
      <p:sp>
        <p:nvSpPr>
          <p:cNvPr id="3" name="TextBox 2"/>
          <p:cNvSpPr txBox="1"/>
          <p:nvPr/>
        </p:nvSpPr>
        <p:spPr>
          <a:xfrm>
            <a:off x="952500" y="1536700"/>
            <a:ext cx="8902700" cy="2585323"/>
          </a:xfrm>
          <a:prstGeom prst="rect">
            <a:avLst/>
          </a:prstGeom>
          <a:noFill/>
        </p:spPr>
        <p:txBody>
          <a:bodyPr wrap="square" rtlCol="0">
            <a:spAutoFit/>
          </a:bodyPr>
          <a:lstStyle/>
          <a:p>
            <a:r>
              <a:rPr lang="en-US" dirty="0" smtClean="0"/>
              <a:t>We used the following models to test the accuracy of the model:</a:t>
            </a:r>
          </a:p>
          <a:p>
            <a:endParaRPr lang="en-US" dirty="0"/>
          </a:p>
          <a:p>
            <a:pPr marL="285750" indent="-285750">
              <a:buFont typeface="Arial" panose="020B0604020202020204" pitchFamily="34" charset="0"/>
              <a:buChar char="•"/>
            </a:pPr>
            <a:r>
              <a:rPr lang="en-US" dirty="0" smtClean="0"/>
              <a:t>Linear Regression – where we got 68.8% accuracy on both train and test data</a:t>
            </a:r>
          </a:p>
          <a:p>
            <a:pPr marL="285750" indent="-285750">
              <a:buFont typeface="Arial" panose="020B0604020202020204" pitchFamily="34" charset="0"/>
              <a:buChar char="•"/>
            </a:pPr>
            <a:r>
              <a:rPr lang="en-US" dirty="0" smtClean="0"/>
              <a:t>Random Forest – where we got 98% accuracy on train data and 88% accuracy on test data</a:t>
            </a:r>
          </a:p>
          <a:p>
            <a:endParaRPr lang="en-US" dirty="0"/>
          </a:p>
          <a:p>
            <a:r>
              <a:rPr lang="en-US" dirty="0" smtClean="0"/>
              <a:t>For detailed codes – Refer python file</a:t>
            </a:r>
          </a:p>
          <a:p>
            <a:endParaRPr lang="en-US" dirty="0"/>
          </a:p>
          <a:p>
            <a:r>
              <a:rPr lang="en-US" dirty="0" smtClean="0"/>
              <a:t>Now our algorithm is ready to predict the value of used cars from 2016 to 2021</a:t>
            </a:r>
          </a:p>
          <a:p>
            <a:endParaRPr lang="en-US" dirty="0"/>
          </a:p>
        </p:txBody>
      </p:sp>
    </p:spTree>
    <p:extLst>
      <p:ext uri="{BB962C8B-B14F-4D97-AF65-F5344CB8AC3E}">
        <p14:creationId xmlns:p14="http://schemas.microsoft.com/office/powerpoint/2010/main" val="7151075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592</Words>
  <Application>Microsoft Office PowerPoint</Application>
  <PresentationFormat>Widescreen</PresentationFormat>
  <Paragraphs>44</Paragraphs>
  <Slides>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4" baseType="lpstr">
      <vt:lpstr>Arial</vt:lpstr>
      <vt:lpstr>Calibri</vt:lpstr>
      <vt:lpstr>Calibri Light</vt:lpstr>
      <vt:lpstr>Wingdings</vt:lpstr>
      <vt:lpstr>Office Theme</vt:lpstr>
      <vt:lpstr>Package</vt:lpstr>
      <vt:lpstr>BIA Capstone Project</vt:lpstr>
      <vt:lpstr>Understanding the Data – Used cars sale value</vt:lpstr>
      <vt:lpstr>Finding out completeness of Data</vt:lpstr>
      <vt:lpstr>Exploratory Data analysis</vt:lpstr>
      <vt:lpstr>Exploratory Data analysis  contd…</vt:lpstr>
      <vt:lpstr>Imputing missing values</vt:lpstr>
      <vt:lpstr>Importing csv into Power BI for analysis</vt:lpstr>
      <vt:lpstr>Model Building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BIA Capstone Project</dc:title>
  <dc:creator>lenovo</dc:creator>
  <cp:lastModifiedBy>lenovo</cp:lastModifiedBy>
  <cp:revision>15</cp:revision>
  <dcterms:created xsi:type="dcterms:W3CDTF">2021-04-16T20:53:50Z</dcterms:created>
  <dcterms:modified xsi:type="dcterms:W3CDTF">2021-04-16T22:07:18Z</dcterms:modified>
</cp:coreProperties>
</file>