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7" r:id="rId5"/>
    <p:sldId id="262" r:id="rId6"/>
    <p:sldId id="259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AB933-578B-4578-8E33-85A27CE25DC3}" v="39" dt="2024-09-04T10:16:06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366E9-7A87-4E54-BAA6-A16B9499690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6F1CB-373A-418A-974E-E4C02F97C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49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6F1CB-373A-418A-974E-E4C02F97C4D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44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3F62-5583-D7D2-0604-DDA1979BB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91572-F348-21B8-5EAC-4F75DF3F0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9CB50-20EB-A517-C1EC-2B5AE355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44E1-2859-4E07-BC8A-B5A0EC32F16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E1AC8-D4DD-C127-8AFC-1AD7872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32FF-8146-32CA-D5C9-9F91EC23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AFF-4240-4584-A5CD-910906965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73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F7DA-B106-8A4A-AAFD-1FA59F57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A12F7-0828-AD08-4239-6F55915F2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F817-4AFC-5A81-431D-D1F76B62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44E1-2859-4E07-BC8A-B5A0EC32F16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3E827-F06B-0663-0A96-2648BC7F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F663-AECA-6BDA-DCFF-522974FB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AFF-4240-4584-A5CD-910906965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12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2A557-7C3C-C33F-95A1-7099D77A7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6BB61-4FC8-6555-6597-58564953D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8C68B-6C48-AB3E-4EEC-E002DF30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44E1-2859-4E07-BC8A-B5A0EC32F16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68A3-AB53-797C-C911-6161690B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6BD4-DE80-DC0F-1575-92E4B89A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AFF-4240-4584-A5CD-910906965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42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CC86-2222-4A28-6C74-79BC27AE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8609-36F7-E8E3-7481-8588A55DE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8F68D-E18B-C635-6374-E3A156A1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44E1-2859-4E07-BC8A-B5A0EC32F16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52573-7580-0614-80C1-E3933B3C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7FB7D-1F78-456E-3D4E-57859AB9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AFF-4240-4584-A5CD-910906965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9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DFA0-28CC-B289-B339-ED5F8098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6EC5-BCE7-6623-241D-9B0A0472C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FA8FF-2AA3-3308-0C9C-286BC25B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44E1-2859-4E07-BC8A-B5A0EC32F16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7535C-4FB7-7C8F-7CF9-787AEB99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6D7AD-7A55-FA6F-2D6E-12CFE98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AFF-4240-4584-A5CD-910906965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4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B2AE-6AD5-AB8E-C3A6-3C364DBD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ACFED-05F2-64BA-AF3E-582A2EC9B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1F2DC-1CFA-C1FE-6E49-CAFB63BFF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15253-F156-6DE6-48CF-A1066ED4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44E1-2859-4E07-BC8A-B5A0EC32F16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A0ADF-8B03-244B-7A52-6B00EB13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A8CFC-2910-0B0F-9A90-729BC813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AFF-4240-4584-A5CD-910906965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36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C49D-8210-1252-DD8D-500F005A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F5477-605A-7E54-8562-C54617766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80036-8967-6FE8-697E-8452D2593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6FB6B-70E3-0012-D341-5E44B0F0A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FE913-DC4C-CAFD-1DB4-7D14822EE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8942B-29E8-168B-E519-7C744B82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44E1-2859-4E07-BC8A-B5A0EC32F16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DA845-22EA-73FC-36A0-BB1DCC03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82FC0-3E01-0216-21F1-E3781244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AFF-4240-4584-A5CD-910906965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76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36AB-02E7-9E81-B918-E8E18E41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ECF1B-8C93-FDAD-3E2A-017B44F1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44E1-2859-4E07-BC8A-B5A0EC32F16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0DEC5-078D-2B3B-849F-0F3226AA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8865-1B97-64DA-9ECD-164AE41F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AFF-4240-4584-A5CD-910906965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6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64673-18F8-6611-78B3-163B0530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44E1-2859-4E07-BC8A-B5A0EC32F16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66DE4-6DE0-05BA-601A-A597A40D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3A0D5-5C6D-4118-C3F0-253D7642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AFF-4240-4584-A5CD-910906965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7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FB2A-23C7-7FB1-F74F-7D7D2BE8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1B02-14DD-63A8-F3A6-E6FED7F7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3D06A-2A99-9F79-36C7-97B1C7A38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472DA-0FFB-177C-993F-2D6DCC74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44E1-2859-4E07-BC8A-B5A0EC32F16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77EBF-9100-EF06-9F9B-8670DF33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D6FC9-EEC0-33E4-A892-11E81767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AFF-4240-4584-A5CD-910906965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5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E2E0-AD5D-1B27-48AE-9036EBAE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6EA54-6608-78AF-B3FE-06B88B946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B86B2-4F9E-DA81-19A1-CA59EFA36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87CBE-D23B-DF8D-DAC9-43EA427A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44E1-2859-4E07-BC8A-B5A0EC32F16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6BD99-CD5E-F6EF-958E-CCA16E53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2B700-4527-655F-0C73-77DB4921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AFF-4240-4584-A5CD-910906965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63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885D1-D4CD-3AAD-B0EB-A073C04A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7EE7F-7277-34C9-56CF-E82CD1BF8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D61C3-E0B4-CCC6-19AE-C65C037EB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444E1-2859-4E07-BC8A-B5A0EC32F16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955A0-9D63-F094-CC28-4A5CA4492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A115-C117-F607-196A-76D0E4B7D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14AFF-4240-4584-A5CD-910906965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2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1600-4830-BD0D-6F27-3DC1539B8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FE4D9-BA66-4E98-8887-9AFFE4813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3D18A-5DE1-5321-B026-A985BEA38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C852F-1183-3F14-A9FC-B33807339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586B54-874D-76F9-C202-96B358318A29}"/>
              </a:ext>
            </a:extLst>
          </p:cNvPr>
          <p:cNvSpPr txBox="1"/>
          <p:nvPr/>
        </p:nvSpPr>
        <p:spPr>
          <a:xfrm>
            <a:off x="0" y="21779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ELECTRIC VEHICLE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9EA7FC-933A-8AE9-CEDD-090DEA3C31E8}"/>
              </a:ext>
            </a:extLst>
          </p:cNvPr>
          <p:cNvSpPr txBox="1"/>
          <p:nvPr/>
        </p:nvSpPr>
        <p:spPr>
          <a:xfrm>
            <a:off x="8735961" y="5903893"/>
            <a:ext cx="3456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Presented By</a:t>
            </a: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ISHWARYA. 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081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BC26D-E13A-F31B-5D8A-3B6650E657F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"/>
            <a:ext cx="12192000" cy="68583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B941E-AEF5-DE11-D7A0-63FF3EECC1E2}"/>
              </a:ext>
            </a:extLst>
          </p:cNvPr>
          <p:cNvSpPr txBox="1"/>
          <p:nvPr/>
        </p:nvSpPr>
        <p:spPr>
          <a:xfrm>
            <a:off x="3127022" y="1016000"/>
            <a:ext cx="7924800" cy="824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B3826-4F96-5F74-4B79-D30DE266FA4C}"/>
              </a:ext>
            </a:extLst>
          </p:cNvPr>
          <p:cNvSpPr txBox="1"/>
          <p:nvPr/>
        </p:nvSpPr>
        <p:spPr>
          <a:xfrm>
            <a:off x="934064" y="467033"/>
            <a:ext cx="9979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6BA94-38A9-DDC9-040F-70EE5A24D230}"/>
              </a:ext>
            </a:extLst>
          </p:cNvPr>
          <p:cNvSpPr txBox="1"/>
          <p:nvPr/>
        </p:nvSpPr>
        <p:spPr>
          <a:xfrm>
            <a:off x="1140177" y="1850196"/>
            <a:ext cx="102554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4000" dirty="0">
                <a:solidFill>
                  <a:schemeClr val="bg1"/>
                </a:solidFill>
              </a:rPr>
              <a:t> Business Objective</a:t>
            </a:r>
          </a:p>
          <a:p>
            <a:pPr marL="342900" indent="-342900">
              <a:buAutoNum type="arabicPeriod"/>
            </a:pPr>
            <a:r>
              <a:rPr lang="en-IN" sz="4000" dirty="0">
                <a:solidFill>
                  <a:schemeClr val="bg1"/>
                </a:solidFill>
              </a:rPr>
              <a:t>Dashboard Overview</a:t>
            </a:r>
          </a:p>
          <a:p>
            <a:pPr marL="342900" indent="-342900">
              <a:buAutoNum type="arabicPeriod"/>
            </a:pPr>
            <a:r>
              <a:rPr lang="en-IN" sz="4000" dirty="0">
                <a:solidFill>
                  <a:schemeClr val="bg1"/>
                </a:solidFill>
              </a:rPr>
              <a:t> Quick Insights</a:t>
            </a:r>
          </a:p>
          <a:p>
            <a:pPr marL="342900" indent="-342900">
              <a:buAutoNum type="arabicPeriod"/>
            </a:pPr>
            <a:r>
              <a:rPr lang="en-IN" sz="4000" dirty="0">
                <a:solidFill>
                  <a:schemeClr val="bg1"/>
                </a:solidFill>
              </a:rPr>
              <a:t> Benefits of entering Indian Market</a:t>
            </a:r>
          </a:p>
          <a:p>
            <a:pPr marL="342900" indent="-342900">
              <a:buAutoNum type="arabicPeriod"/>
            </a:pPr>
            <a:r>
              <a:rPr lang="en-IN" sz="4000" dirty="0">
                <a:solidFill>
                  <a:schemeClr val="bg1"/>
                </a:solidFill>
              </a:rPr>
              <a:t>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62753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BC26D-E13A-F31B-5D8A-3B6650E657F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"/>
            <a:ext cx="12192000" cy="685833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B6A36-FBE7-0A72-B29A-AF75EBDCE558}"/>
              </a:ext>
            </a:extLst>
          </p:cNvPr>
          <p:cNvSpPr txBox="1"/>
          <p:nvPr/>
        </p:nvSpPr>
        <p:spPr>
          <a:xfrm>
            <a:off x="934065" y="1698297"/>
            <a:ext cx="102452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AtliQ</a:t>
            </a:r>
            <a:r>
              <a:rPr lang="en-US" sz="3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Motors</a:t>
            </a:r>
            <a:r>
              <a:rPr lang="en-US" sz="3400" dirty="0">
                <a:solidFill>
                  <a:schemeClr val="bg1"/>
                </a:solidFill>
              </a:rPr>
              <a:t> is an automotive giant from the USA specializing in </a:t>
            </a:r>
            <a:r>
              <a:rPr lang="en-US" sz="3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electric vehicles (EV)</a:t>
            </a:r>
            <a:r>
              <a:rPr lang="en-US" sz="3400" dirty="0">
                <a:solidFill>
                  <a:schemeClr val="bg1"/>
                </a:solidFill>
              </a:rPr>
              <a:t>. In the last 5 years, their market share rose to </a:t>
            </a:r>
            <a:r>
              <a:rPr lang="en-US" sz="3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25% </a:t>
            </a:r>
            <a:r>
              <a:rPr lang="en-US" sz="3400" dirty="0">
                <a:solidFill>
                  <a:schemeClr val="bg1"/>
                </a:solidFill>
              </a:rPr>
              <a:t>in electric and hybrid vehicles segment in </a:t>
            </a:r>
            <a:r>
              <a:rPr lang="en-US" sz="3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North America</a:t>
            </a:r>
            <a:r>
              <a:rPr lang="en-US" sz="3400" dirty="0">
                <a:solidFill>
                  <a:schemeClr val="bg1"/>
                </a:solidFill>
              </a:rPr>
              <a:t>. As a part of their expansion plans, they wanted to </a:t>
            </a:r>
            <a:r>
              <a:rPr lang="en-US" sz="3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launch their bestselling models in India </a:t>
            </a:r>
            <a:r>
              <a:rPr lang="en-US" sz="3400" dirty="0">
                <a:solidFill>
                  <a:schemeClr val="bg1"/>
                </a:solidFill>
              </a:rPr>
              <a:t>where their market share is </a:t>
            </a:r>
            <a:r>
              <a:rPr lang="en-US" sz="3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less than 2%.</a:t>
            </a:r>
            <a:endParaRPr lang="en-IN" sz="3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91224-565A-47D9-AB2A-620ABEC61CF9}"/>
              </a:ext>
            </a:extLst>
          </p:cNvPr>
          <p:cNvSpPr txBox="1"/>
          <p:nvPr/>
        </p:nvSpPr>
        <p:spPr>
          <a:xfrm>
            <a:off x="934065" y="284075"/>
            <a:ext cx="9999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BUSSINESS OBJECTIVE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8052E7-F170-EB19-EC7C-B0B467A9A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1752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9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BC26D-E13A-F31B-5D8A-3B6650E657F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"/>
            <a:ext cx="12192000" cy="685833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B91224-565A-47D9-AB2A-620ABEC61CF9}"/>
              </a:ext>
            </a:extLst>
          </p:cNvPr>
          <p:cNvSpPr txBox="1"/>
          <p:nvPr/>
        </p:nvSpPr>
        <p:spPr>
          <a:xfrm>
            <a:off x="-609600" y="-8980"/>
            <a:ext cx="12801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QUICK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4E201-4A98-9CE8-20CF-97A7DB21238E}"/>
              </a:ext>
            </a:extLst>
          </p:cNvPr>
          <p:cNvSpPr txBox="1"/>
          <p:nvPr/>
        </p:nvSpPr>
        <p:spPr>
          <a:xfrm>
            <a:off x="432619" y="1020388"/>
            <a:ext cx="115332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India's EV market is rapidly growing, with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Gujarat</a:t>
            </a:r>
            <a:r>
              <a:rPr lang="en-US" sz="2800" dirty="0">
                <a:solidFill>
                  <a:schemeClr val="bg1"/>
                </a:solidFill>
              </a:rPr>
              <a:t> leading in growth rate and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Maharashtra, Karnataka, Tamil Nadu</a:t>
            </a:r>
            <a:r>
              <a:rPr lang="en-US" sz="2800" dirty="0">
                <a:solidFill>
                  <a:schemeClr val="bg1"/>
                </a:solidFill>
              </a:rPr>
              <a:t>, Gujarat, and Rajasthan being the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top states for EV sales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Tata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Motors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dominates </a:t>
            </a:r>
            <a:r>
              <a:rPr lang="en-US" sz="2800" b="1" dirty="0">
                <a:solidFill>
                  <a:schemeClr val="bg1"/>
                </a:solidFill>
              </a:rPr>
              <a:t>4-wheelers</a:t>
            </a:r>
            <a:r>
              <a:rPr lang="en-US" sz="2800" dirty="0">
                <a:solidFill>
                  <a:schemeClr val="bg1"/>
                </a:solidFill>
              </a:rPr>
              <a:t>, while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Ola Electric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leads </a:t>
            </a:r>
            <a:r>
              <a:rPr lang="en-US" sz="2800" b="1" dirty="0">
                <a:solidFill>
                  <a:schemeClr val="bg1"/>
                </a:solidFill>
              </a:rPr>
              <a:t>2-wheelers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EV sales forecast is promising, with expected sales ranging from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2.69M to 3.02M units by 2030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West region </a:t>
            </a:r>
            <a:r>
              <a:rPr lang="en-US" sz="2800" dirty="0">
                <a:solidFill>
                  <a:schemeClr val="bg1"/>
                </a:solidFill>
              </a:rPr>
              <a:t>has the highest number of charging stations, followed by the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North</a:t>
            </a:r>
            <a:r>
              <a:rPr lang="en-US" sz="2800" dirty="0">
                <a:solidFill>
                  <a:schemeClr val="bg1"/>
                </a:solidFill>
              </a:rPr>
              <a:t>, with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Maharashtra</a:t>
            </a:r>
            <a:r>
              <a:rPr lang="en-US" sz="2800" dirty="0">
                <a:solidFill>
                  <a:schemeClr val="bg1"/>
                </a:solidFill>
              </a:rPr>
              <a:t> leading in charging station infrastructure.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00EFDF-B32B-E73F-9DE6-977CDC0FF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14868"/>
            <a:ext cx="855406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9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BC26D-E13A-F31B-5D8A-3B6650E657F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"/>
            <a:ext cx="12192000" cy="685833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B91224-565A-47D9-AB2A-620ABEC61CF9}"/>
              </a:ext>
            </a:extLst>
          </p:cNvPr>
          <p:cNvSpPr txBox="1"/>
          <p:nvPr/>
        </p:nvSpPr>
        <p:spPr>
          <a:xfrm>
            <a:off x="-609600" y="361678"/>
            <a:ext cx="12801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BENEFITS OF ENTERING INDIAN MARKET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24293-E192-F6AD-AE45-C0CE77D9BB0F}"/>
              </a:ext>
            </a:extLst>
          </p:cNvPr>
          <p:cNvSpPr txBox="1"/>
          <p:nvPr/>
        </p:nvSpPr>
        <p:spPr>
          <a:xfrm>
            <a:off x="511276" y="1233343"/>
            <a:ext cx="1127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</a:rPr>
              <a:t>Utilize </a:t>
            </a:r>
            <a:r>
              <a:rPr lang="en-US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FAME II scheme 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to subsidize EV production and charging infrastructure.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</a:rPr>
              <a:t>Benefit from a reduced </a:t>
            </a:r>
            <a:r>
              <a:rPr lang="en-US" sz="28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GST rate of 5% 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, enabling more competitive pricing.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bg1"/>
              </a:solidFill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</a:rPr>
              <a:t>Capitalize on </a:t>
            </a:r>
            <a:r>
              <a:rPr lang="en-US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lower production costs 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to </a:t>
            </a:r>
            <a:r>
              <a:rPr lang="en-US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enhance profit margins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bg1"/>
              </a:solidFill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</a:rPr>
              <a:t>Utilize </a:t>
            </a:r>
            <a:r>
              <a:rPr lang="en-US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expanding charging network 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for improved customer experience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</a:rPr>
              <a:t>Benefit from supportive </a:t>
            </a:r>
            <a:r>
              <a:rPr lang="en-US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state-level initiatives 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for faster market entry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E80DF-70BA-2E43-79F9-F49D3111D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" y="0"/>
            <a:ext cx="875071" cy="8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6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BC26D-E13A-F31B-5D8A-3B6650E657F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"/>
            <a:ext cx="12192000" cy="685833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52428B-2290-8D98-5A0B-7915A575C6C9}"/>
              </a:ext>
            </a:extLst>
          </p:cNvPr>
          <p:cNvSpPr txBox="1"/>
          <p:nvPr/>
        </p:nvSpPr>
        <p:spPr>
          <a:xfrm>
            <a:off x="668593" y="1887793"/>
            <a:ext cx="11130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 err="1">
                <a:solidFill>
                  <a:schemeClr val="bg1"/>
                </a:solidFill>
                <a:effectLst/>
                <a:latin typeface="ui-sans-serif"/>
              </a:rPr>
              <a:t>AtliQ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ui-sans-serif"/>
              </a:rPr>
              <a:t> Motors should enter India's EV market by focusing on </a:t>
            </a:r>
            <a:r>
              <a:rPr lang="en-US" sz="36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ui-sans-serif"/>
              </a:rPr>
              <a:t>2-wheeler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ui-sans-serif"/>
              </a:rPr>
              <a:t> segment in high-growth states like </a:t>
            </a:r>
            <a:r>
              <a:rPr lang="en-US" sz="36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ui-sans-serif"/>
              </a:rPr>
              <a:t>Gujarat and Maharashtra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ui-sans-serif"/>
              </a:rPr>
              <a:t>, while investing in </a:t>
            </a:r>
            <a:r>
              <a:rPr lang="en-US" sz="3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ui-sans-serif"/>
              </a:rPr>
              <a:t>charging infrastructure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ui-sans-serif"/>
              </a:rPr>
              <a:t>to support rapid adoption and capitalize on the forecasted market growth.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B7DDD5-B09C-52FD-CB63-A9CFA978E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" y="0"/>
            <a:ext cx="875071" cy="855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C63FE2-5C62-EEF5-B4C2-A517B30AE332}"/>
              </a:ext>
            </a:extLst>
          </p:cNvPr>
          <p:cNvSpPr txBox="1"/>
          <p:nvPr/>
        </p:nvSpPr>
        <p:spPr>
          <a:xfrm>
            <a:off x="-609600" y="361678"/>
            <a:ext cx="12801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62491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BC26D-E13A-F31B-5D8A-3B6650E657F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"/>
            <a:ext cx="12192000" cy="685833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52428B-2290-8D98-5A0B-7915A575C6C9}"/>
              </a:ext>
            </a:extLst>
          </p:cNvPr>
          <p:cNvSpPr txBox="1"/>
          <p:nvPr/>
        </p:nvSpPr>
        <p:spPr>
          <a:xfrm>
            <a:off x="576718" y="3304731"/>
            <a:ext cx="11130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THANK YOU 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B7DDD5-B09C-52FD-CB63-A9CFA978E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" y="0"/>
            <a:ext cx="1005955" cy="983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AF14A-46FD-4C23-2946-4F989EA9DF49}"/>
              </a:ext>
            </a:extLst>
          </p:cNvPr>
          <p:cNvSpPr txBox="1"/>
          <p:nvPr/>
        </p:nvSpPr>
        <p:spPr>
          <a:xfrm>
            <a:off x="1465006" y="2120999"/>
            <a:ext cx="97339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Electrify Your Ride with </a:t>
            </a:r>
            <a:r>
              <a:rPr lang="en-US" sz="4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AtliQ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Motors</a:t>
            </a:r>
            <a:endParaRPr lang="en-IN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57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288</Words>
  <Application>Microsoft Office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Arial Rounded MT Bold</vt:lpstr>
      <vt:lpstr>Calibri</vt:lpstr>
      <vt:lpstr>Calibri Light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Ishwarya S</dc:creator>
  <cp:lastModifiedBy>Ishwarya S</cp:lastModifiedBy>
  <cp:revision>4</cp:revision>
  <dcterms:created xsi:type="dcterms:W3CDTF">2024-09-03T10:18:13Z</dcterms:created>
  <dcterms:modified xsi:type="dcterms:W3CDTF">2024-09-04T10:38:27Z</dcterms:modified>
</cp:coreProperties>
</file>