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7" r:id="rId5"/>
    <p:sldId id="259" r:id="rId6"/>
    <p:sldId id="260" r:id="rId7"/>
    <p:sldId id="261" r:id="rId8"/>
    <p:sldId id="263" r:id="rId9"/>
    <p:sldId id="268" r:id="rId10"/>
    <p:sldId id="269"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FF9999"/>
    <a:srgbClr val="FF66FF"/>
    <a:srgbClr val="FF33CC"/>
    <a:srgbClr val="99E5D3"/>
    <a:srgbClr val="30F047"/>
    <a:srgbClr val="0033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p:cViewPr varScale="1">
        <p:scale>
          <a:sx n="63" d="100"/>
          <a:sy n="63" d="100"/>
        </p:scale>
        <p:origin x="67" y="39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6862A-8433-44C6-926C-DAA96A7C7049}"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3A74E118-2056-492D-B45C-E49E5BBC7DBE}">
      <dgm:prSet/>
      <dgm:spPr/>
      <dgm:t>
        <a:bodyPr/>
        <a:lstStyle/>
        <a:p>
          <a:r>
            <a:rPr lang="en-IN" b="1"/>
            <a:t>Number Plate Detection</a:t>
          </a:r>
          <a:endParaRPr lang="en-IN"/>
        </a:p>
      </dgm:t>
    </dgm:pt>
    <dgm:pt modelId="{F1C3E8FA-ACFE-4854-A6EB-0D14D23C9DDD}" type="parTrans" cxnId="{531D96D3-142E-464B-B41F-4C8A778BD612}">
      <dgm:prSet/>
      <dgm:spPr/>
      <dgm:t>
        <a:bodyPr/>
        <a:lstStyle/>
        <a:p>
          <a:endParaRPr lang="en-IN"/>
        </a:p>
      </dgm:t>
    </dgm:pt>
    <dgm:pt modelId="{E8A86212-009C-431D-BAE3-AC44DA2F3475}" type="sibTrans" cxnId="{531D96D3-142E-464B-B41F-4C8A778BD612}">
      <dgm:prSet/>
      <dgm:spPr/>
      <dgm:t>
        <a:bodyPr/>
        <a:lstStyle/>
        <a:p>
          <a:endParaRPr lang="en-IN"/>
        </a:p>
      </dgm:t>
    </dgm:pt>
    <dgm:pt modelId="{8A3FF881-B417-4DA6-8574-84ABC5C3351D}" type="pres">
      <dgm:prSet presAssocID="{8EF6862A-8433-44C6-926C-DAA96A7C7049}" presName="Name0" presStyleCnt="0">
        <dgm:presLayoutVars>
          <dgm:chMax val="7"/>
          <dgm:dir/>
          <dgm:animLvl val="lvl"/>
          <dgm:resizeHandles val="exact"/>
        </dgm:presLayoutVars>
      </dgm:prSet>
      <dgm:spPr/>
    </dgm:pt>
    <dgm:pt modelId="{A599A064-1F16-4715-9204-6228527998E6}" type="pres">
      <dgm:prSet presAssocID="{3A74E118-2056-492D-B45C-E49E5BBC7DBE}" presName="circle1" presStyleLbl="node1" presStyleIdx="0" presStyleCnt="1"/>
      <dgm:spPr/>
    </dgm:pt>
    <dgm:pt modelId="{FE30289A-12AB-4D2E-B19D-A94527F195FC}" type="pres">
      <dgm:prSet presAssocID="{3A74E118-2056-492D-B45C-E49E5BBC7DBE}" presName="space" presStyleCnt="0"/>
      <dgm:spPr/>
    </dgm:pt>
    <dgm:pt modelId="{FE011626-C412-4D86-93C6-90FD4FA88167}" type="pres">
      <dgm:prSet presAssocID="{3A74E118-2056-492D-B45C-E49E5BBC7DBE}" presName="rect1" presStyleLbl="alignAcc1" presStyleIdx="0" presStyleCnt="1" custScaleX="105394"/>
      <dgm:spPr/>
    </dgm:pt>
    <dgm:pt modelId="{366338ED-1B61-4ADD-8779-1E562E0F8339}" type="pres">
      <dgm:prSet presAssocID="{3A74E118-2056-492D-B45C-E49E5BBC7DBE}" presName="rect1ParTxNoCh" presStyleLbl="alignAcc1" presStyleIdx="0" presStyleCnt="1">
        <dgm:presLayoutVars>
          <dgm:chMax val="1"/>
          <dgm:bulletEnabled val="1"/>
        </dgm:presLayoutVars>
      </dgm:prSet>
      <dgm:spPr/>
    </dgm:pt>
  </dgm:ptLst>
  <dgm:cxnLst>
    <dgm:cxn modelId="{285EC15E-F4CB-43DA-96B4-E02A93FE134B}" type="presOf" srcId="{8EF6862A-8433-44C6-926C-DAA96A7C7049}" destId="{8A3FF881-B417-4DA6-8574-84ABC5C3351D}" srcOrd="0" destOrd="0" presId="urn:microsoft.com/office/officeart/2005/8/layout/target3"/>
    <dgm:cxn modelId="{2C259281-6F45-4A1B-8728-59B545B7FCEC}" type="presOf" srcId="{3A74E118-2056-492D-B45C-E49E5BBC7DBE}" destId="{366338ED-1B61-4ADD-8779-1E562E0F8339}" srcOrd="1" destOrd="0" presId="urn:microsoft.com/office/officeart/2005/8/layout/target3"/>
    <dgm:cxn modelId="{FD4EA3B1-729D-413B-A9AA-B444B8A3FB13}" type="presOf" srcId="{3A74E118-2056-492D-B45C-E49E5BBC7DBE}" destId="{FE011626-C412-4D86-93C6-90FD4FA88167}" srcOrd="0" destOrd="0" presId="urn:microsoft.com/office/officeart/2005/8/layout/target3"/>
    <dgm:cxn modelId="{531D96D3-142E-464B-B41F-4C8A778BD612}" srcId="{8EF6862A-8433-44C6-926C-DAA96A7C7049}" destId="{3A74E118-2056-492D-B45C-E49E5BBC7DBE}" srcOrd="0" destOrd="0" parTransId="{F1C3E8FA-ACFE-4854-A6EB-0D14D23C9DDD}" sibTransId="{E8A86212-009C-431D-BAE3-AC44DA2F3475}"/>
    <dgm:cxn modelId="{55ACEA1E-F1C6-4E38-BA9B-57696BE891AA}" type="presParOf" srcId="{8A3FF881-B417-4DA6-8574-84ABC5C3351D}" destId="{A599A064-1F16-4715-9204-6228527998E6}" srcOrd="0" destOrd="0" presId="urn:microsoft.com/office/officeart/2005/8/layout/target3"/>
    <dgm:cxn modelId="{C5ADB40C-FA3E-4F6A-9583-38C0DEF31F08}" type="presParOf" srcId="{8A3FF881-B417-4DA6-8574-84ABC5C3351D}" destId="{FE30289A-12AB-4D2E-B19D-A94527F195FC}" srcOrd="1" destOrd="0" presId="urn:microsoft.com/office/officeart/2005/8/layout/target3"/>
    <dgm:cxn modelId="{EBCFEABD-79B2-4681-8989-31698A1DD9B3}" type="presParOf" srcId="{8A3FF881-B417-4DA6-8574-84ABC5C3351D}" destId="{FE011626-C412-4D86-93C6-90FD4FA88167}" srcOrd="2" destOrd="0" presId="urn:microsoft.com/office/officeart/2005/8/layout/target3"/>
    <dgm:cxn modelId="{F2767838-3A9B-48F8-9B98-583252A17575}" type="presParOf" srcId="{8A3FF881-B417-4DA6-8574-84ABC5C3351D}" destId="{366338ED-1B61-4ADD-8779-1E562E0F833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163F66-C22E-450D-992A-4D1E6B1EA40E}"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16492D19-9278-4C36-B487-613C9E0ABC52}">
      <dgm:prSet phldrT="[Text]"/>
      <dgm:spPr/>
      <dgm:t>
        <a:bodyPr/>
        <a:lstStyle/>
        <a:p>
          <a:r>
            <a:rPr lang="en-IN" dirty="0"/>
            <a:t>Input Car Image</a:t>
          </a:r>
        </a:p>
        <a:p>
          <a:r>
            <a:rPr lang="en-IN" dirty="0"/>
            <a:t>Image Pre Processing</a:t>
          </a:r>
          <a:endParaRPr lang="en-US" dirty="0"/>
        </a:p>
      </dgm:t>
    </dgm:pt>
    <dgm:pt modelId="{4E2DF177-300E-47A1-8E53-5A9F465B02E9}" type="parTrans" cxnId="{B89398FC-7A00-4F80-A5B1-0CF3E3FB7439}">
      <dgm:prSet/>
      <dgm:spPr/>
      <dgm:t>
        <a:bodyPr/>
        <a:lstStyle/>
        <a:p>
          <a:endParaRPr lang="en-US"/>
        </a:p>
      </dgm:t>
    </dgm:pt>
    <dgm:pt modelId="{773F9D30-864C-4A1F-B701-204AAC1E13D7}" type="sibTrans" cxnId="{B89398FC-7A00-4F80-A5B1-0CF3E3FB7439}">
      <dgm:prSet/>
      <dgm:spPr/>
      <dgm:t>
        <a:bodyPr/>
        <a:lstStyle/>
        <a:p>
          <a:endParaRPr lang="en-US"/>
        </a:p>
      </dgm:t>
    </dgm:pt>
    <dgm:pt modelId="{A6CBF94C-DC4A-477D-B497-6FB6B208B0D3}">
      <dgm:prSet phldrT="[Text]"/>
      <dgm:spPr/>
      <dgm:t>
        <a:bodyPr/>
        <a:lstStyle/>
        <a:p>
          <a:r>
            <a:rPr lang="en-IN" dirty="0"/>
            <a:t>Character Recognition</a:t>
          </a:r>
        </a:p>
        <a:p>
          <a:r>
            <a:rPr lang="en-IN" dirty="0"/>
            <a:t>Output Image</a:t>
          </a:r>
          <a:endParaRPr lang="en-US" dirty="0"/>
        </a:p>
      </dgm:t>
    </dgm:pt>
    <dgm:pt modelId="{47B06B77-26C6-43A0-A95E-6D1B858DFD3D}" type="parTrans" cxnId="{4EA9226A-0983-45C9-B309-9E785B96D97B}">
      <dgm:prSet/>
      <dgm:spPr/>
      <dgm:t>
        <a:bodyPr/>
        <a:lstStyle/>
        <a:p>
          <a:endParaRPr lang="en-US"/>
        </a:p>
      </dgm:t>
    </dgm:pt>
    <dgm:pt modelId="{28247618-699B-418A-9386-DF99E599C651}" type="sibTrans" cxnId="{4EA9226A-0983-45C9-B309-9E785B96D97B}">
      <dgm:prSet/>
      <dgm:spPr/>
      <dgm:t>
        <a:bodyPr/>
        <a:lstStyle/>
        <a:p>
          <a:endParaRPr lang="en-US"/>
        </a:p>
      </dgm:t>
    </dgm:pt>
    <dgm:pt modelId="{CBB6DCE5-2D19-4B11-A7BE-3C386D37DB21}">
      <dgm:prSet phldrT="[Text]"/>
      <dgm:spPr/>
      <dgm:t>
        <a:bodyPr/>
        <a:lstStyle/>
        <a:p>
          <a:r>
            <a:rPr lang="en-IN" dirty="0"/>
            <a:t>Plate Localization</a:t>
          </a:r>
        </a:p>
        <a:p>
          <a:r>
            <a:rPr lang="en-IN" dirty="0"/>
            <a:t>Character Segmentation</a:t>
          </a:r>
          <a:endParaRPr lang="en-US" dirty="0"/>
        </a:p>
      </dgm:t>
    </dgm:pt>
    <dgm:pt modelId="{9A3A260A-F561-4BF8-BD2D-50D2375F8437}" type="sibTrans" cxnId="{61624B16-AB08-48CC-B769-6640543A8FA0}">
      <dgm:prSet/>
      <dgm:spPr/>
      <dgm:t>
        <a:bodyPr/>
        <a:lstStyle/>
        <a:p>
          <a:endParaRPr lang="en-US"/>
        </a:p>
      </dgm:t>
    </dgm:pt>
    <dgm:pt modelId="{BBFF42A1-784A-4935-AE24-95C31B9461D3}" type="parTrans" cxnId="{61624B16-AB08-48CC-B769-6640543A8FA0}">
      <dgm:prSet/>
      <dgm:spPr/>
      <dgm:t>
        <a:bodyPr/>
        <a:lstStyle/>
        <a:p>
          <a:endParaRPr lang="en-US"/>
        </a:p>
      </dgm:t>
    </dgm:pt>
    <dgm:pt modelId="{EA04E161-34C7-4729-8D24-EB5321F20CB7}" type="pres">
      <dgm:prSet presAssocID="{86163F66-C22E-450D-992A-4D1E6B1EA40E}" presName="Name0" presStyleCnt="0">
        <dgm:presLayoutVars>
          <dgm:dir/>
          <dgm:animLvl val="lvl"/>
          <dgm:resizeHandles val="exact"/>
        </dgm:presLayoutVars>
      </dgm:prSet>
      <dgm:spPr/>
    </dgm:pt>
    <dgm:pt modelId="{D56A7769-BCBE-4D45-8C6C-B8D8A80E8144}" type="pres">
      <dgm:prSet presAssocID="{16492D19-9278-4C36-B487-613C9E0ABC52}" presName="parTxOnly" presStyleLbl="node1" presStyleIdx="0" presStyleCnt="3">
        <dgm:presLayoutVars>
          <dgm:chMax val="0"/>
          <dgm:chPref val="0"/>
          <dgm:bulletEnabled val="1"/>
        </dgm:presLayoutVars>
      </dgm:prSet>
      <dgm:spPr/>
    </dgm:pt>
    <dgm:pt modelId="{A92E60C7-D09F-46C1-9924-DBF80CD84A88}" type="pres">
      <dgm:prSet presAssocID="{773F9D30-864C-4A1F-B701-204AAC1E13D7}" presName="parTxOnlySpace" presStyleCnt="0"/>
      <dgm:spPr/>
    </dgm:pt>
    <dgm:pt modelId="{6E6CDB9A-CD5F-4448-9950-3A81027C6B1C}" type="pres">
      <dgm:prSet presAssocID="{CBB6DCE5-2D19-4B11-A7BE-3C386D37DB21}" presName="parTxOnly" presStyleLbl="node1" presStyleIdx="1" presStyleCnt="3">
        <dgm:presLayoutVars>
          <dgm:chMax val="0"/>
          <dgm:chPref val="0"/>
          <dgm:bulletEnabled val="1"/>
        </dgm:presLayoutVars>
      </dgm:prSet>
      <dgm:spPr/>
    </dgm:pt>
    <dgm:pt modelId="{FF1B4CF1-3817-4C87-A3CE-A453AEA80DF2}" type="pres">
      <dgm:prSet presAssocID="{9A3A260A-F561-4BF8-BD2D-50D2375F8437}" presName="parTxOnlySpace" presStyleCnt="0"/>
      <dgm:spPr/>
    </dgm:pt>
    <dgm:pt modelId="{8EA66C60-9451-4DBF-AB0B-9398B1D3F688}" type="pres">
      <dgm:prSet presAssocID="{A6CBF94C-DC4A-477D-B497-6FB6B208B0D3}" presName="parTxOnly" presStyleLbl="node1" presStyleIdx="2" presStyleCnt="3">
        <dgm:presLayoutVars>
          <dgm:chMax val="0"/>
          <dgm:chPref val="0"/>
          <dgm:bulletEnabled val="1"/>
        </dgm:presLayoutVars>
      </dgm:prSet>
      <dgm:spPr/>
    </dgm:pt>
  </dgm:ptLst>
  <dgm:cxnLst>
    <dgm:cxn modelId="{61624B16-AB08-48CC-B769-6640543A8FA0}" srcId="{86163F66-C22E-450D-992A-4D1E6B1EA40E}" destId="{CBB6DCE5-2D19-4B11-A7BE-3C386D37DB21}" srcOrd="1" destOrd="0" parTransId="{BBFF42A1-784A-4935-AE24-95C31B9461D3}" sibTransId="{9A3A260A-F561-4BF8-BD2D-50D2375F8437}"/>
    <dgm:cxn modelId="{DBF0865E-658C-4CD4-964B-3C33B8D02AA7}" type="presOf" srcId="{CBB6DCE5-2D19-4B11-A7BE-3C386D37DB21}" destId="{6E6CDB9A-CD5F-4448-9950-3A81027C6B1C}" srcOrd="0" destOrd="0" presId="urn:microsoft.com/office/officeart/2005/8/layout/chevron1"/>
    <dgm:cxn modelId="{4EA9226A-0983-45C9-B309-9E785B96D97B}" srcId="{86163F66-C22E-450D-992A-4D1E6B1EA40E}" destId="{A6CBF94C-DC4A-477D-B497-6FB6B208B0D3}" srcOrd="2" destOrd="0" parTransId="{47B06B77-26C6-43A0-A95E-6D1B858DFD3D}" sibTransId="{28247618-699B-418A-9386-DF99E599C651}"/>
    <dgm:cxn modelId="{2B304E88-5BCA-4281-B48A-82A1F1531B21}" type="presOf" srcId="{A6CBF94C-DC4A-477D-B497-6FB6B208B0D3}" destId="{8EA66C60-9451-4DBF-AB0B-9398B1D3F688}" srcOrd="0" destOrd="0" presId="urn:microsoft.com/office/officeart/2005/8/layout/chevron1"/>
    <dgm:cxn modelId="{90DA03A0-C1D3-4178-BED4-445F90483F0C}" type="presOf" srcId="{86163F66-C22E-450D-992A-4D1E6B1EA40E}" destId="{EA04E161-34C7-4729-8D24-EB5321F20CB7}" srcOrd="0" destOrd="0" presId="urn:microsoft.com/office/officeart/2005/8/layout/chevron1"/>
    <dgm:cxn modelId="{4B4C5BB5-5694-4041-898A-1187A1DB43E7}" type="presOf" srcId="{16492D19-9278-4C36-B487-613C9E0ABC52}" destId="{D56A7769-BCBE-4D45-8C6C-B8D8A80E8144}" srcOrd="0" destOrd="0" presId="urn:microsoft.com/office/officeart/2005/8/layout/chevron1"/>
    <dgm:cxn modelId="{B89398FC-7A00-4F80-A5B1-0CF3E3FB7439}" srcId="{86163F66-C22E-450D-992A-4D1E6B1EA40E}" destId="{16492D19-9278-4C36-B487-613C9E0ABC52}" srcOrd="0" destOrd="0" parTransId="{4E2DF177-300E-47A1-8E53-5A9F465B02E9}" sibTransId="{773F9D30-864C-4A1F-B701-204AAC1E13D7}"/>
    <dgm:cxn modelId="{5173D1ED-0819-434E-9B0B-54FEF8E0D76A}" type="presParOf" srcId="{EA04E161-34C7-4729-8D24-EB5321F20CB7}" destId="{D56A7769-BCBE-4D45-8C6C-B8D8A80E8144}" srcOrd="0" destOrd="0" presId="urn:microsoft.com/office/officeart/2005/8/layout/chevron1"/>
    <dgm:cxn modelId="{58777401-B012-4DE3-B1FE-757475507498}" type="presParOf" srcId="{EA04E161-34C7-4729-8D24-EB5321F20CB7}" destId="{A92E60C7-D09F-46C1-9924-DBF80CD84A88}" srcOrd="1" destOrd="0" presId="urn:microsoft.com/office/officeart/2005/8/layout/chevron1"/>
    <dgm:cxn modelId="{4B4C3D09-B3C0-4AD6-9089-58A616FDAF40}" type="presParOf" srcId="{EA04E161-34C7-4729-8D24-EB5321F20CB7}" destId="{6E6CDB9A-CD5F-4448-9950-3A81027C6B1C}" srcOrd="2" destOrd="0" presId="urn:microsoft.com/office/officeart/2005/8/layout/chevron1"/>
    <dgm:cxn modelId="{896DD2CA-F6B9-41C5-A2C4-2B0E65476FB2}" type="presParOf" srcId="{EA04E161-34C7-4729-8D24-EB5321F20CB7}" destId="{FF1B4CF1-3817-4C87-A3CE-A453AEA80DF2}" srcOrd="3" destOrd="0" presId="urn:microsoft.com/office/officeart/2005/8/layout/chevron1"/>
    <dgm:cxn modelId="{3E4D4B05-37F2-443D-9246-DAE0A809D620}" type="presParOf" srcId="{EA04E161-34C7-4729-8D24-EB5321F20CB7}" destId="{8EA66C60-9451-4DBF-AB0B-9398B1D3F688}" srcOrd="4" destOrd="0" presId="urn:microsoft.com/office/officeart/2005/8/layout/chevron1"/>
  </dgm:cxnLst>
  <dgm:bg>
    <a:solidFill>
      <a:schemeClr val="accent1">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163F66-C22E-450D-992A-4D1E6B1EA40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0A9DFB9B-E666-4BD3-A518-71021498C23F}">
      <dgm:prSet phldrT="[Text]" custT="1"/>
      <dgm:spPr/>
      <dgm:t>
        <a:bodyPr/>
        <a:lstStyle/>
        <a:p>
          <a:r>
            <a:rPr lang="en-IN" sz="2500" dirty="0"/>
            <a:t>VEHICLE IMAGE CAPTURED FROM CAMERA</a:t>
          </a:r>
          <a:r>
            <a:rPr lang="en-IN" sz="3200" dirty="0"/>
            <a:t>.</a:t>
          </a:r>
        </a:p>
      </dgm:t>
    </dgm:pt>
    <dgm:pt modelId="{929AEA69-7643-4930-9E29-81CBD7F02412}" type="parTrans" cxnId="{E18CD39F-1373-428B-A6C6-FADD0D276371}">
      <dgm:prSet/>
      <dgm:spPr/>
      <dgm:t>
        <a:bodyPr/>
        <a:lstStyle/>
        <a:p>
          <a:endParaRPr lang="en-IN"/>
        </a:p>
      </dgm:t>
    </dgm:pt>
    <dgm:pt modelId="{26D65976-7277-45EE-80C5-D7492C5D98FB}" type="sibTrans" cxnId="{E18CD39F-1373-428B-A6C6-FADD0D276371}">
      <dgm:prSet/>
      <dgm:spPr/>
      <dgm:t>
        <a:bodyPr/>
        <a:lstStyle/>
        <a:p>
          <a:endParaRPr lang="en-IN"/>
        </a:p>
      </dgm:t>
    </dgm:pt>
    <dgm:pt modelId="{969BA3EA-BF20-4C9E-BB17-610B2B02A126}">
      <dgm:prSet phldrT="[Text]" custT="1"/>
      <dgm:spPr/>
      <dgm:t>
        <a:bodyPr/>
        <a:lstStyle/>
        <a:p>
          <a:r>
            <a:rPr lang="en-IN" sz="2500" dirty="0"/>
            <a:t>EXTRACTION OF NUMBER PLATE LOCATION</a:t>
          </a:r>
        </a:p>
      </dgm:t>
    </dgm:pt>
    <dgm:pt modelId="{45BDD300-B523-4C27-9C10-D8CAA98F4DB7}" type="parTrans" cxnId="{8D70B128-0FAB-434F-AAD0-8AB7652F97BC}">
      <dgm:prSet/>
      <dgm:spPr/>
      <dgm:t>
        <a:bodyPr/>
        <a:lstStyle/>
        <a:p>
          <a:endParaRPr lang="en-IN"/>
        </a:p>
      </dgm:t>
    </dgm:pt>
    <dgm:pt modelId="{D366385F-12B3-4FBF-86A3-E7FF92E6DCFE}" type="sibTrans" cxnId="{8D70B128-0FAB-434F-AAD0-8AB7652F97BC}">
      <dgm:prSet/>
      <dgm:spPr/>
      <dgm:t>
        <a:bodyPr/>
        <a:lstStyle/>
        <a:p>
          <a:endParaRPr lang="en-IN"/>
        </a:p>
      </dgm:t>
    </dgm:pt>
    <dgm:pt modelId="{B2E47893-9729-47AF-AD4B-68B01FF8ED66}">
      <dgm:prSet phldrT="[Text]" custT="1"/>
      <dgm:spPr/>
      <dgm:t>
        <a:bodyPr/>
        <a:lstStyle/>
        <a:p>
          <a:r>
            <a:rPr lang="en-IN" sz="2500" dirty="0"/>
            <a:t>SEGMENTATION AND RECOGNITION OF PLATE NUMBER</a:t>
          </a:r>
        </a:p>
      </dgm:t>
    </dgm:pt>
    <dgm:pt modelId="{73938721-5899-4FE9-95CB-BC1A77D869C4}" type="parTrans" cxnId="{9B090A2E-523A-4069-902D-35AE14295731}">
      <dgm:prSet/>
      <dgm:spPr/>
      <dgm:t>
        <a:bodyPr/>
        <a:lstStyle/>
        <a:p>
          <a:endParaRPr lang="en-IN"/>
        </a:p>
      </dgm:t>
    </dgm:pt>
    <dgm:pt modelId="{DDCA0639-357F-4E3C-9C8C-0B303C777913}" type="sibTrans" cxnId="{9B090A2E-523A-4069-902D-35AE14295731}">
      <dgm:prSet/>
      <dgm:spPr/>
      <dgm:t>
        <a:bodyPr/>
        <a:lstStyle/>
        <a:p>
          <a:endParaRPr lang="en-IN"/>
        </a:p>
      </dgm:t>
    </dgm:pt>
    <dgm:pt modelId="{1B9BDBA1-06BA-4398-A15D-D39E07452E70}">
      <dgm:prSet phldrT="[Text]" custT="1"/>
      <dgm:spPr/>
      <dgm:t>
        <a:bodyPr/>
        <a:lstStyle/>
        <a:p>
          <a:r>
            <a:rPr lang="en-IN" sz="2500" dirty="0"/>
            <a:t>DISPLAY VEHICLE NUMBER</a:t>
          </a:r>
          <a:r>
            <a:rPr lang="en-IN" sz="3200" dirty="0"/>
            <a:t>.</a:t>
          </a:r>
        </a:p>
      </dgm:t>
    </dgm:pt>
    <dgm:pt modelId="{290938FF-AB8C-453A-BC79-D048BFF77834}" type="parTrans" cxnId="{F35CBE0B-75CA-4A32-95B8-9A7DBA61BD2C}">
      <dgm:prSet/>
      <dgm:spPr/>
      <dgm:t>
        <a:bodyPr/>
        <a:lstStyle/>
        <a:p>
          <a:endParaRPr lang="en-IN"/>
        </a:p>
      </dgm:t>
    </dgm:pt>
    <dgm:pt modelId="{171C1C46-BB57-4E34-84CE-3B1BEE0349DA}" type="sibTrans" cxnId="{F35CBE0B-75CA-4A32-95B8-9A7DBA61BD2C}">
      <dgm:prSet/>
      <dgm:spPr/>
      <dgm:t>
        <a:bodyPr/>
        <a:lstStyle/>
        <a:p>
          <a:endParaRPr lang="en-IN"/>
        </a:p>
      </dgm:t>
    </dgm:pt>
    <dgm:pt modelId="{EE880822-5159-4915-8C5C-E5DDA97080C8}" type="pres">
      <dgm:prSet presAssocID="{86163F66-C22E-450D-992A-4D1E6B1EA40E}" presName="diagram" presStyleCnt="0">
        <dgm:presLayoutVars>
          <dgm:dir/>
          <dgm:resizeHandles val="exact"/>
        </dgm:presLayoutVars>
      </dgm:prSet>
      <dgm:spPr/>
    </dgm:pt>
    <dgm:pt modelId="{9737E2F1-FC00-489E-AC3E-31B16DA42721}" type="pres">
      <dgm:prSet presAssocID="{0A9DFB9B-E666-4BD3-A518-71021498C23F}" presName="node" presStyleLbl="node1" presStyleIdx="0" presStyleCnt="4" custScaleX="64372" custScaleY="71750" custLinFactNeighborX="8725" custLinFactNeighborY="5850">
        <dgm:presLayoutVars>
          <dgm:bulletEnabled val="1"/>
        </dgm:presLayoutVars>
      </dgm:prSet>
      <dgm:spPr/>
    </dgm:pt>
    <dgm:pt modelId="{7F047A5C-8DB0-4E96-A200-1CFB0AA02F0E}" type="pres">
      <dgm:prSet presAssocID="{26D65976-7277-45EE-80C5-D7492C5D98FB}" presName="sibTrans" presStyleLbl="sibTrans2D1" presStyleIdx="0" presStyleCnt="3" custScaleX="136298" custLinFactNeighborX="-194" custLinFactNeighborY="1324"/>
      <dgm:spPr/>
    </dgm:pt>
    <dgm:pt modelId="{4631F36B-AAA9-465B-A326-D7471A54F70A}" type="pres">
      <dgm:prSet presAssocID="{26D65976-7277-45EE-80C5-D7492C5D98FB}" presName="connectorText" presStyleLbl="sibTrans2D1" presStyleIdx="0" presStyleCnt="3"/>
      <dgm:spPr/>
    </dgm:pt>
    <dgm:pt modelId="{3E8F65AF-7FEE-41B1-B462-02EBD7C9FACF}" type="pres">
      <dgm:prSet presAssocID="{969BA3EA-BF20-4C9E-BB17-610B2B02A126}" presName="node" presStyleLbl="node1" presStyleIdx="1" presStyleCnt="4" custScaleX="68153" custScaleY="71750" custLinFactNeighborX="-9651" custLinFactNeighborY="5850">
        <dgm:presLayoutVars>
          <dgm:bulletEnabled val="1"/>
        </dgm:presLayoutVars>
      </dgm:prSet>
      <dgm:spPr/>
    </dgm:pt>
    <dgm:pt modelId="{CBA34DF1-38A6-4C4E-AAF9-8071138767C5}" type="pres">
      <dgm:prSet presAssocID="{D366385F-12B3-4FBF-86A3-E7FF92E6DCFE}" presName="sibTrans" presStyleLbl="sibTrans2D1" presStyleIdx="1" presStyleCnt="3" custAng="126568" custLinFactNeighborX="44130" custLinFactNeighborY="3721"/>
      <dgm:spPr/>
    </dgm:pt>
    <dgm:pt modelId="{533C46E7-3208-4F70-AF80-B17F85D58AA9}" type="pres">
      <dgm:prSet presAssocID="{D366385F-12B3-4FBF-86A3-E7FF92E6DCFE}" presName="connectorText" presStyleLbl="sibTrans2D1" presStyleIdx="1" presStyleCnt="3"/>
      <dgm:spPr/>
    </dgm:pt>
    <dgm:pt modelId="{E0EA8A06-0C9E-4EF9-8932-7E3D2CCF0792}" type="pres">
      <dgm:prSet presAssocID="{B2E47893-9729-47AF-AD4B-68B01FF8ED66}" presName="node" presStyleLbl="node1" presStyleIdx="2" presStyleCnt="4" custScaleX="65770" custScaleY="65822" custLinFactNeighborX="-7805" custLinFactNeighborY="-15293">
        <dgm:presLayoutVars>
          <dgm:bulletEnabled val="1"/>
        </dgm:presLayoutVars>
      </dgm:prSet>
      <dgm:spPr/>
    </dgm:pt>
    <dgm:pt modelId="{D0F7DB18-66F4-45D3-A2E5-4822B49A3BF4}" type="pres">
      <dgm:prSet presAssocID="{DDCA0639-357F-4E3C-9C8C-0B303C777913}" presName="sibTrans" presStyleLbl="sibTrans2D1" presStyleIdx="2" presStyleCnt="3"/>
      <dgm:spPr/>
    </dgm:pt>
    <dgm:pt modelId="{8DD19949-3317-47B4-883A-D9E245673D20}" type="pres">
      <dgm:prSet presAssocID="{DDCA0639-357F-4E3C-9C8C-0B303C777913}" presName="connectorText" presStyleLbl="sibTrans2D1" presStyleIdx="2" presStyleCnt="3"/>
      <dgm:spPr/>
    </dgm:pt>
    <dgm:pt modelId="{945C0A16-0D89-4BDB-9CF8-D745FDD63F92}" type="pres">
      <dgm:prSet presAssocID="{1B9BDBA1-06BA-4398-A15D-D39E07452E70}" presName="node" presStyleLbl="node1" presStyleIdx="3" presStyleCnt="4" custScaleX="62128" custScaleY="66236" custLinFactNeighborX="5508" custLinFactNeighborY="-15086">
        <dgm:presLayoutVars>
          <dgm:bulletEnabled val="1"/>
        </dgm:presLayoutVars>
      </dgm:prSet>
      <dgm:spPr/>
    </dgm:pt>
  </dgm:ptLst>
  <dgm:cxnLst>
    <dgm:cxn modelId="{F35CBE0B-75CA-4A32-95B8-9A7DBA61BD2C}" srcId="{86163F66-C22E-450D-992A-4D1E6B1EA40E}" destId="{1B9BDBA1-06BA-4398-A15D-D39E07452E70}" srcOrd="3" destOrd="0" parTransId="{290938FF-AB8C-453A-BC79-D048BFF77834}" sibTransId="{171C1C46-BB57-4E34-84CE-3B1BEE0349DA}"/>
    <dgm:cxn modelId="{AA6DC60C-A9BE-4D73-8636-C755BC44FE5D}" type="presOf" srcId="{86163F66-C22E-450D-992A-4D1E6B1EA40E}" destId="{EE880822-5159-4915-8C5C-E5DDA97080C8}" srcOrd="0" destOrd="0" presId="urn:microsoft.com/office/officeart/2005/8/layout/process5"/>
    <dgm:cxn modelId="{2F95FA10-3A3D-4204-A2BF-A241489E5AF8}" type="presOf" srcId="{1B9BDBA1-06BA-4398-A15D-D39E07452E70}" destId="{945C0A16-0D89-4BDB-9CF8-D745FDD63F92}" srcOrd="0" destOrd="0" presId="urn:microsoft.com/office/officeart/2005/8/layout/process5"/>
    <dgm:cxn modelId="{332B5F12-9AC4-47E6-AD57-9E6620958952}" type="presOf" srcId="{DDCA0639-357F-4E3C-9C8C-0B303C777913}" destId="{8DD19949-3317-47B4-883A-D9E245673D20}" srcOrd="1" destOrd="0" presId="urn:microsoft.com/office/officeart/2005/8/layout/process5"/>
    <dgm:cxn modelId="{E28F8825-0900-4067-B444-6063EF5ACCD8}" type="presOf" srcId="{D366385F-12B3-4FBF-86A3-E7FF92E6DCFE}" destId="{533C46E7-3208-4F70-AF80-B17F85D58AA9}" srcOrd="1" destOrd="0" presId="urn:microsoft.com/office/officeart/2005/8/layout/process5"/>
    <dgm:cxn modelId="{8D70B128-0FAB-434F-AAD0-8AB7652F97BC}" srcId="{86163F66-C22E-450D-992A-4D1E6B1EA40E}" destId="{969BA3EA-BF20-4C9E-BB17-610B2B02A126}" srcOrd="1" destOrd="0" parTransId="{45BDD300-B523-4C27-9C10-D8CAA98F4DB7}" sibTransId="{D366385F-12B3-4FBF-86A3-E7FF92E6DCFE}"/>
    <dgm:cxn modelId="{9B090A2E-523A-4069-902D-35AE14295731}" srcId="{86163F66-C22E-450D-992A-4D1E6B1EA40E}" destId="{B2E47893-9729-47AF-AD4B-68B01FF8ED66}" srcOrd="2" destOrd="0" parTransId="{73938721-5899-4FE9-95CB-BC1A77D869C4}" sibTransId="{DDCA0639-357F-4E3C-9C8C-0B303C777913}"/>
    <dgm:cxn modelId="{259D8C61-B3F0-4C6D-BA37-D300B19C755F}" type="presOf" srcId="{26D65976-7277-45EE-80C5-D7492C5D98FB}" destId="{7F047A5C-8DB0-4E96-A200-1CFB0AA02F0E}" srcOrd="0" destOrd="0" presId="urn:microsoft.com/office/officeart/2005/8/layout/process5"/>
    <dgm:cxn modelId="{1D0ABE42-6031-4F0B-8F3C-9D2E06415593}" type="presOf" srcId="{B2E47893-9729-47AF-AD4B-68B01FF8ED66}" destId="{E0EA8A06-0C9E-4EF9-8932-7E3D2CCF0792}" srcOrd="0" destOrd="0" presId="urn:microsoft.com/office/officeart/2005/8/layout/process5"/>
    <dgm:cxn modelId="{25242376-A220-4700-B6A7-6B5C0E9041EE}" type="presOf" srcId="{0A9DFB9B-E666-4BD3-A518-71021498C23F}" destId="{9737E2F1-FC00-489E-AC3E-31B16DA42721}" srcOrd="0" destOrd="0" presId="urn:microsoft.com/office/officeart/2005/8/layout/process5"/>
    <dgm:cxn modelId="{8EA65576-FF29-48B1-B3D5-0E8E66C5BA1F}" type="presOf" srcId="{DDCA0639-357F-4E3C-9C8C-0B303C777913}" destId="{D0F7DB18-66F4-45D3-A2E5-4822B49A3BF4}" srcOrd="0" destOrd="0" presId="urn:microsoft.com/office/officeart/2005/8/layout/process5"/>
    <dgm:cxn modelId="{5AA18795-FA9D-43FE-B790-328EF9EF6E90}" type="presOf" srcId="{D366385F-12B3-4FBF-86A3-E7FF92E6DCFE}" destId="{CBA34DF1-38A6-4C4E-AAF9-8071138767C5}" srcOrd="0" destOrd="0" presId="urn:microsoft.com/office/officeart/2005/8/layout/process5"/>
    <dgm:cxn modelId="{E18CD39F-1373-428B-A6C6-FADD0D276371}" srcId="{86163F66-C22E-450D-992A-4D1E6B1EA40E}" destId="{0A9DFB9B-E666-4BD3-A518-71021498C23F}" srcOrd="0" destOrd="0" parTransId="{929AEA69-7643-4930-9E29-81CBD7F02412}" sibTransId="{26D65976-7277-45EE-80C5-D7492C5D98FB}"/>
    <dgm:cxn modelId="{289E75E2-C9E1-4694-9131-55DCD63160C9}" type="presOf" srcId="{26D65976-7277-45EE-80C5-D7492C5D98FB}" destId="{4631F36B-AAA9-465B-A326-D7471A54F70A}" srcOrd="1" destOrd="0" presId="urn:microsoft.com/office/officeart/2005/8/layout/process5"/>
    <dgm:cxn modelId="{790FEEF1-D82E-4954-8853-136FBF269693}" type="presOf" srcId="{969BA3EA-BF20-4C9E-BB17-610B2B02A126}" destId="{3E8F65AF-7FEE-41B1-B462-02EBD7C9FACF}" srcOrd="0" destOrd="0" presId="urn:microsoft.com/office/officeart/2005/8/layout/process5"/>
    <dgm:cxn modelId="{D73375FE-DE2C-4B16-96B8-04CC23262B1E}" type="presParOf" srcId="{EE880822-5159-4915-8C5C-E5DDA97080C8}" destId="{9737E2F1-FC00-489E-AC3E-31B16DA42721}" srcOrd="0" destOrd="0" presId="urn:microsoft.com/office/officeart/2005/8/layout/process5"/>
    <dgm:cxn modelId="{974ABDBD-D725-40DD-831B-499AE5B37004}" type="presParOf" srcId="{EE880822-5159-4915-8C5C-E5DDA97080C8}" destId="{7F047A5C-8DB0-4E96-A200-1CFB0AA02F0E}" srcOrd="1" destOrd="0" presId="urn:microsoft.com/office/officeart/2005/8/layout/process5"/>
    <dgm:cxn modelId="{ACDD20C0-B298-4A3D-968D-A802346524BF}" type="presParOf" srcId="{7F047A5C-8DB0-4E96-A200-1CFB0AA02F0E}" destId="{4631F36B-AAA9-465B-A326-D7471A54F70A}" srcOrd="0" destOrd="0" presId="urn:microsoft.com/office/officeart/2005/8/layout/process5"/>
    <dgm:cxn modelId="{6DA7FF8B-18C8-4FFC-915E-3901A822D500}" type="presParOf" srcId="{EE880822-5159-4915-8C5C-E5DDA97080C8}" destId="{3E8F65AF-7FEE-41B1-B462-02EBD7C9FACF}" srcOrd="2" destOrd="0" presId="urn:microsoft.com/office/officeart/2005/8/layout/process5"/>
    <dgm:cxn modelId="{E644E366-87EC-4255-90E8-3B47F021DAC3}" type="presParOf" srcId="{EE880822-5159-4915-8C5C-E5DDA97080C8}" destId="{CBA34DF1-38A6-4C4E-AAF9-8071138767C5}" srcOrd="3" destOrd="0" presId="urn:microsoft.com/office/officeart/2005/8/layout/process5"/>
    <dgm:cxn modelId="{67BBDDC8-6AD2-425E-BF9B-B1D28DDD639F}" type="presParOf" srcId="{CBA34DF1-38A6-4C4E-AAF9-8071138767C5}" destId="{533C46E7-3208-4F70-AF80-B17F85D58AA9}" srcOrd="0" destOrd="0" presId="urn:microsoft.com/office/officeart/2005/8/layout/process5"/>
    <dgm:cxn modelId="{740441E5-CFA4-46BB-BD7D-063518D33ACB}" type="presParOf" srcId="{EE880822-5159-4915-8C5C-E5DDA97080C8}" destId="{E0EA8A06-0C9E-4EF9-8932-7E3D2CCF0792}" srcOrd="4" destOrd="0" presId="urn:microsoft.com/office/officeart/2005/8/layout/process5"/>
    <dgm:cxn modelId="{E0927B4C-5DCA-4289-8721-8F68A4DD922F}" type="presParOf" srcId="{EE880822-5159-4915-8C5C-E5DDA97080C8}" destId="{D0F7DB18-66F4-45D3-A2E5-4822B49A3BF4}" srcOrd="5" destOrd="0" presId="urn:microsoft.com/office/officeart/2005/8/layout/process5"/>
    <dgm:cxn modelId="{8D3B5897-4584-4D30-A786-D5017FA919C2}" type="presParOf" srcId="{D0F7DB18-66F4-45D3-A2E5-4822B49A3BF4}" destId="{8DD19949-3317-47B4-883A-D9E245673D20}" srcOrd="0" destOrd="0" presId="urn:microsoft.com/office/officeart/2005/8/layout/process5"/>
    <dgm:cxn modelId="{EEA19DC9-13DE-4360-92ED-B2D454D6D421}" type="presParOf" srcId="{EE880822-5159-4915-8C5C-E5DDA97080C8}" destId="{945C0A16-0D89-4BDB-9CF8-D745FDD63F92}"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9A064-1F16-4715-9204-6228527998E6}">
      <dsp:nvSpPr>
        <dsp:cNvPr id="0" name=""/>
        <dsp:cNvSpPr/>
      </dsp:nvSpPr>
      <dsp:spPr>
        <a:xfrm>
          <a:off x="-115546" y="0"/>
          <a:ext cx="935999" cy="935999"/>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011626-C412-4D86-93C6-90FD4FA88167}">
      <dsp:nvSpPr>
        <dsp:cNvPr id="0" name=""/>
        <dsp:cNvSpPr/>
      </dsp:nvSpPr>
      <dsp:spPr>
        <a:xfrm>
          <a:off x="121361" y="0"/>
          <a:ext cx="9030680" cy="9359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IN" sz="4300" b="1" kern="1200"/>
            <a:t>Number Plate Detection</a:t>
          </a:r>
          <a:endParaRPr lang="en-IN" sz="4300" kern="1200"/>
        </a:p>
      </dsp:txBody>
      <dsp:txXfrm>
        <a:off x="121361" y="0"/>
        <a:ext cx="9030680" cy="935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A7769-BCBE-4D45-8C6C-B8D8A80E8144}">
      <dsp:nvSpPr>
        <dsp:cNvPr id="0" name=""/>
        <dsp:cNvSpPr/>
      </dsp:nvSpPr>
      <dsp:spPr>
        <a:xfrm>
          <a:off x="2657" y="2738528"/>
          <a:ext cx="3238101" cy="129524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t>Input Car Image</a:t>
          </a:r>
        </a:p>
        <a:p>
          <a:pPr marL="0" lvl="0" indent="0" algn="ctr" defTabSz="889000">
            <a:lnSpc>
              <a:spcPct val="90000"/>
            </a:lnSpc>
            <a:spcBef>
              <a:spcPct val="0"/>
            </a:spcBef>
            <a:spcAft>
              <a:spcPct val="35000"/>
            </a:spcAft>
            <a:buNone/>
          </a:pPr>
          <a:r>
            <a:rPr lang="en-IN" sz="2000" kern="1200" dirty="0"/>
            <a:t>Image Pre Processing</a:t>
          </a:r>
          <a:endParaRPr lang="en-US" sz="2000" kern="1200" dirty="0"/>
        </a:p>
      </dsp:txBody>
      <dsp:txXfrm>
        <a:off x="650277" y="2738528"/>
        <a:ext cx="1942861" cy="1295240"/>
      </dsp:txXfrm>
    </dsp:sp>
    <dsp:sp modelId="{6E6CDB9A-CD5F-4448-9950-3A81027C6B1C}">
      <dsp:nvSpPr>
        <dsp:cNvPr id="0" name=""/>
        <dsp:cNvSpPr/>
      </dsp:nvSpPr>
      <dsp:spPr>
        <a:xfrm>
          <a:off x="2916949" y="2738528"/>
          <a:ext cx="3238101" cy="129524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t>Plate Localization</a:t>
          </a:r>
        </a:p>
        <a:p>
          <a:pPr marL="0" lvl="0" indent="0" algn="ctr" defTabSz="889000">
            <a:lnSpc>
              <a:spcPct val="90000"/>
            </a:lnSpc>
            <a:spcBef>
              <a:spcPct val="0"/>
            </a:spcBef>
            <a:spcAft>
              <a:spcPct val="35000"/>
            </a:spcAft>
            <a:buNone/>
          </a:pPr>
          <a:r>
            <a:rPr lang="en-IN" sz="2000" kern="1200" dirty="0"/>
            <a:t>Character Segmentation</a:t>
          </a:r>
          <a:endParaRPr lang="en-US" sz="2000" kern="1200" dirty="0"/>
        </a:p>
      </dsp:txBody>
      <dsp:txXfrm>
        <a:off x="3564569" y="2738528"/>
        <a:ext cx="1942861" cy="1295240"/>
      </dsp:txXfrm>
    </dsp:sp>
    <dsp:sp modelId="{8EA66C60-9451-4DBF-AB0B-9398B1D3F688}">
      <dsp:nvSpPr>
        <dsp:cNvPr id="0" name=""/>
        <dsp:cNvSpPr/>
      </dsp:nvSpPr>
      <dsp:spPr>
        <a:xfrm>
          <a:off x="5831240" y="2738528"/>
          <a:ext cx="3238101" cy="129524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IN" sz="2000" kern="1200" dirty="0"/>
            <a:t>Character Recognition</a:t>
          </a:r>
        </a:p>
        <a:p>
          <a:pPr marL="0" lvl="0" indent="0" algn="ctr" defTabSz="889000">
            <a:lnSpc>
              <a:spcPct val="90000"/>
            </a:lnSpc>
            <a:spcBef>
              <a:spcPct val="0"/>
            </a:spcBef>
            <a:spcAft>
              <a:spcPct val="35000"/>
            </a:spcAft>
            <a:buNone/>
          </a:pPr>
          <a:r>
            <a:rPr lang="en-IN" sz="2000" kern="1200" dirty="0"/>
            <a:t>Output Image</a:t>
          </a:r>
          <a:endParaRPr lang="en-US" sz="2000" kern="1200" dirty="0"/>
        </a:p>
      </dsp:txBody>
      <dsp:txXfrm>
        <a:off x="6478860" y="2738528"/>
        <a:ext cx="1942861" cy="1295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7E2F1-FC00-489E-AC3E-31B16DA42721}">
      <dsp:nvSpPr>
        <dsp:cNvPr id="0" name=""/>
        <dsp:cNvSpPr/>
      </dsp:nvSpPr>
      <dsp:spPr>
        <a:xfrm>
          <a:off x="611554" y="179932"/>
          <a:ext cx="3287980" cy="2198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VEHICLE IMAGE CAPTURED FROM CAMERA</a:t>
          </a:r>
          <a:r>
            <a:rPr lang="en-IN" sz="3200" kern="1200" dirty="0"/>
            <a:t>.</a:t>
          </a:r>
        </a:p>
      </dsp:txBody>
      <dsp:txXfrm>
        <a:off x="675958" y="244336"/>
        <a:ext cx="3159172" cy="2070091"/>
      </dsp:txXfrm>
    </dsp:sp>
    <dsp:sp modelId="{7F047A5C-8DB0-4E96-A200-1CFB0AA02F0E}">
      <dsp:nvSpPr>
        <dsp:cNvPr id="0" name=""/>
        <dsp:cNvSpPr/>
      </dsp:nvSpPr>
      <dsp:spPr>
        <a:xfrm>
          <a:off x="4035148" y="662789"/>
          <a:ext cx="797872" cy="12667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00300">
            <a:lnSpc>
              <a:spcPct val="90000"/>
            </a:lnSpc>
            <a:spcBef>
              <a:spcPct val="0"/>
            </a:spcBef>
            <a:spcAft>
              <a:spcPct val="35000"/>
            </a:spcAft>
            <a:buNone/>
          </a:pPr>
          <a:endParaRPr lang="en-IN" sz="5400" kern="1200"/>
        </a:p>
      </dsp:txBody>
      <dsp:txXfrm>
        <a:off x="4035148" y="916135"/>
        <a:ext cx="558510" cy="760037"/>
      </dsp:txXfrm>
    </dsp:sp>
    <dsp:sp modelId="{3E8F65AF-7FEE-41B1-B462-02EBD7C9FACF}">
      <dsp:nvSpPr>
        <dsp:cNvPr id="0" name=""/>
        <dsp:cNvSpPr/>
      </dsp:nvSpPr>
      <dsp:spPr>
        <a:xfrm>
          <a:off x="5004041" y="179932"/>
          <a:ext cx="3481106" cy="2198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EXTRACTION OF NUMBER PLATE LOCATION</a:t>
          </a:r>
        </a:p>
      </dsp:txBody>
      <dsp:txXfrm>
        <a:off x="5068445" y="244336"/>
        <a:ext cx="3352298" cy="2070091"/>
      </dsp:txXfrm>
    </dsp:sp>
    <dsp:sp modelId="{CBA34DF1-38A6-4C4E-AAF9-8071138767C5}">
      <dsp:nvSpPr>
        <dsp:cNvPr id="0" name=""/>
        <dsp:cNvSpPr/>
      </dsp:nvSpPr>
      <dsp:spPr>
        <a:xfrm rot="5374693">
          <a:off x="6779603" y="2472326"/>
          <a:ext cx="743516" cy="12667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IN" sz="3700" kern="1200"/>
        </a:p>
      </dsp:txBody>
      <dsp:txXfrm rot="-5400000">
        <a:off x="6770521" y="2733936"/>
        <a:ext cx="760037" cy="520461"/>
      </dsp:txXfrm>
    </dsp:sp>
    <dsp:sp modelId="{E0EA8A06-0C9E-4EF9-8932-7E3D2CCF0792}">
      <dsp:nvSpPr>
        <dsp:cNvPr id="0" name=""/>
        <dsp:cNvSpPr/>
      </dsp:nvSpPr>
      <dsp:spPr>
        <a:xfrm>
          <a:off x="5220049" y="3780325"/>
          <a:ext cx="3359387" cy="20172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SEGMENTATION AND RECOGNITION OF PLATE NUMBER</a:t>
          </a:r>
        </a:p>
      </dsp:txBody>
      <dsp:txXfrm>
        <a:off x="5279132" y="3839408"/>
        <a:ext cx="3241221" cy="1899060"/>
      </dsp:txXfrm>
    </dsp:sp>
    <dsp:sp modelId="{D0F7DB18-66F4-45D3-A2E5-4822B49A3BF4}">
      <dsp:nvSpPr>
        <dsp:cNvPr id="0" name=""/>
        <dsp:cNvSpPr/>
      </dsp:nvSpPr>
      <dsp:spPr>
        <a:xfrm rot="10795289">
          <a:off x="4197714" y="4158781"/>
          <a:ext cx="722450" cy="12667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00300">
            <a:lnSpc>
              <a:spcPct val="90000"/>
            </a:lnSpc>
            <a:spcBef>
              <a:spcPct val="0"/>
            </a:spcBef>
            <a:spcAft>
              <a:spcPct val="35000"/>
            </a:spcAft>
            <a:buNone/>
          </a:pPr>
          <a:endParaRPr lang="en-IN" sz="5400" kern="1200"/>
        </a:p>
      </dsp:txBody>
      <dsp:txXfrm rot="10800000">
        <a:off x="4414449" y="4411978"/>
        <a:ext cx="505715" cy="760037"/>
      </dsp:txXfrm>
    </dsp:sp>
    <dsp:sp modelId="{945C0A16-0D89-4BDB-9CF8-D745FDD63F92}">
      <dsp:nvSpPr>
        <dsp:cNvPr id="0" name=""/>
        <dsp:cNvSpPr/>
      </dsp:nvSpPr>
      <dsp:spPr>
        <a:xfrm>
          <a:off x="683573" y="3780325"/>
          <a:ext cx="3173362" cy="20299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DISPLAY VEHICLE NUMBER</a:t>
          </a:r>
          <a:r>
            <a:rPr lang="en-IN" sz="3200" kern="1200" dirty="0"/>
            <a:t>.</a:t>
          </a:r>
        </a:p>
      </dsp:txBody>
      <dsp:txXfrm>
        <a:off x="743027" y="3839779"/>
        <a:ext cx="3054454" cy="191100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004801-B324-4B5A-B85E-1FC941D4D892}" type="datetimeFigureOut">
              <a:rPr lang="en-US" smtClean="0"/>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39578-13D0-460B-BB02-55E7E885BEB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4C39578-13D0-460B-BB02-55E7E885BEBC}"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4C39578-13D0-460B-BB02-55E7E885BEBC}" type="slidenum">
              <a:rPr lang="en-US" smtClean="0"/>
              <a:t>4</a:t>
            </a:fld>
            <a:endParaRPr lang="en-US"/>
          </a:p>
        </p:txBody>
      </p:sp>
    </p:spTree>
    <p:extLst>
      <p:ext uri="{BB962C8B-B14F-4D97-AF65-F5344CB8AC3E}">
        <p14:creationId xmlns:p14="http://schemas.microsoft.com/office/powerpoint/2010/main" val="150987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C39578-13D0-460B-BB02-55E7E885BEBC}"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6D878C0-CAA1-4D3A-8219-119B94288F7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D878C0-CAA1-4D3A-8219-119B94288F7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D878C0-CAA1-4D3A-8219-119B94288F7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D878C0-CAA1-4D3A-8219-119B94288F7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D878C0-CAA1-4D3A-8219-119B94288F7C}"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D878C0-CAA1-4D3A-8219-119B94288F7C}"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D878C0-CAA1-4D3A-8219-119B94288F7C}"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D878C0-CAA1-4D3A-8219-119B94288F7C}"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878C0-CAA1-4D3A-8219-119B94288F7C}"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D878C0-CAA1-4D3A-8219-119B94288F7C}"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D878C0-CAA1-4D3A-8219-119B94288F7C}"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16288-6EA8-4DB2-A9BE-9AF0217A2B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878C0-CAA1-4D3A-8219-119B94288F7C}" type="datetimeFigureOut">
              <a:rPr lang="en-US" smtClean="0"/>
              <a:t>4/24/2023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16288-6EA8-4DB2-A9BE-9AF0217A2B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mathworks.com/help/matlab/ref/imread.html" TargetMode="External"/><Relationship Id="rId2" Type="http://schemas.openxmlformats.org/officeDocument/2006/relationships/hyperlink" Target="https://in.mathworks.com/help/images/ref/imclearborde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22346A1-8798-7E19-FC16-0E58523EEA12}"/>
              </a:ext>
            </a:extLst>
          </p:cNvPr>
          <p:cNvGraphicFramePr/>
          <p:nvPr>
            <p:extLst>
              <p:ext uri="{D42A27DB-BD31-4B8C-83A1-F6EECF244321}">
                <p14:modId xmlns:p14="http://schemas.microsoft.com/office/powerpoint/2010/main" val="3061569285"/>
              </p:ext>
            </p:extLst>
          </p:nvPr>
        </p:nvGraphicFramePr>
        <p:xfrm>
          <a:off x="0" y="0"/>
          <a:ext cx="9036496" cy="93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0" y="936000"/>
            <a:ext cx="9144000" cy="5922000"/>
          </a:xfrm>
        </p:spPr>
        <p:style>
          <a:lnRef idx="1">
            <a:schemeClr val="accent1"/>
          </a:lnRef>
          <a:fillRef idx="2">
            <a:schemeClr val="accent1"/>
          </a:fillRef>
          <a:effectRef idx="1">
            <a:schemeClr val="accent1"/>
          </a:effectRef>
          <a:fontRef idx="minor">
            <a:schemeClr val="dk1"/>
          </a:fontRef>
        </p:style>
        <p:txBody>
          <a:bodyPr/>
          <a:lstStyle/>
          <a:p>
            <a:pPr marL="514350" indent="-514350" algn="l">
              <a:buAutoNum type="arabicPeriod"/>
            </a:pPr>
            <a:r>
              <a:rPr lang="en-IN" b="1" u="sng" dirty="0">
                <a:solidFill>
                  <a:schemeClr val="tx1"/>
                </a:solidFill>
              </a:rPr>
              <a:t>Introduction :- </a:t>
            </a:r>
          </a:p>
          <a:p>
            <a:pPr marL="514350" indent="-514350" algn="l">
              <a:buFont typeface="Wingdings" pitchFamily="2" charset="2"/>
              <a:buChar char="q"/>
            </a:pPr>
            <a:r>
              <a:rPr lang="en-IN" dirty="0">
                <a:solidFill>
                  <a:schemeClr val="tx1"/>
                </a:solidFill>
              </a:rPr>
              <a:t> Number plates are used for identification of vehicles all over nation.</a:t>
            </a:r>
          </a:p>
          <a:p>
            <a:pPr marL="514350" indent="-514350" algn="l">
              <a:buFont typeface="Wingdings" pitchFamily="2" charset="2"/>
              <a:buChar char="q"/>
            </a:pPr>
            <a:r>
              <a:rPr lang="en-US" dirty="0">
                <a:solidFill>
                  <a:schemeClr val="tx1"/>
                </a:solidFill>
              </a:rPr>
              <a:t>Recognizing and Detecting Number Plate is a very important task for a camera surveillance-based security system.</a:t>
            </a:r>
            <a:endParaRPr lang="en-IN" sz="4000" b="1" u="sng" dirty="0">
              <a:solidFill>
                <a:schemeClr val="tx1"/>
              </a:solidFill>
            </a:endParaRPr>
          </a:p>
          <a:p>
            <a:pPr marL="514350" indent="-514350" algn="l">
              <a:buFont typeface="Wingdings" pitchFamily="2" charset="2"/>
              <a:buChar char="q"/>
            </a:pPr>
            <a:r>
              <a:rPr lang="en-IN" dirty="0">
                <a:solidFill>
                  <a:schemeClr val="tx1"/>
                </a:solidFill>
              </a:rPr>
              <a:t>This method of detection and identification helps in detection of number plates of authorized and unauthorized vehicle.</a:t>
            </a:r>
            <a:endParaRPr lang="en-IN" b="1" dirty="0">
              <a:solidFill>
                <a:schemeClr val="tx1"/>
              </a:solidFill>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IN" b="1" dirty="0"/>
              <a:t>10. </a:t>
            </a:r>
            <a:r>
              <a:rPr lang="en-IN" b="1" u="sng" dirty="0"/>
              <a:t>Conclusion:-</a:t>
            </a:r>
          </a:p>
          <a:p>
            <a:pPr>
              <a:buFont typeface="Wingdings" pitchFamily="2" charset="2"/>
              <a:buChar char="v"/>
            </a:pPr>
            <a:r>
              <a:rPr lang="en-IN" b="1" dirty="0"/>
              <a:t> </a:t>
            </a:r>
            <a:r>
              <a:rPr lang="en-US" sz="2700" dirty="0">
                <a:latin typeface="Times New Roman" panose="02020603050405020304" pitchFamily="18" charset="0"/>
                <a:cs typeface="Times New Roman" panose="02020603050405020304" pitchFamily="18" charset="0"/>
              </a:rPr>
              <a:t>In this system , an application software is designed for the detection of number plate of vehicles using their number plate. At first plate location is extracted using morphological operation then separated the plate characters individually </a:t>
            </a:r>
            <a:r>
              <a:rPr lang="en-US" sz="2700">
                <a:latin typeface="Times New Roman" panose="02020603050405020304" pitchFamily="18" charset="0"/>
                <a:cs typeface="Times New Roman" panose="02020603050405020304" pitchFamily="18" charset="0"/>
              </a:rPr>
              <a:t>by segmentation.</a:t>
            </a:r>
          </a:p>
          <a:p>
            <a:pPr>
              <a:buFont typeface="Wingdings" pitchFamily="2" charset="2"/>
              <a:buChar char="v"/>
            </a:pPr>
            <a:r>
              <a:rPr lang="en-US" sz="2700" baseline="0" dirty="0">
                <a:latin typeface="Times New Roman" panose="02020603050405020304" pitchFamily="18" charset="0"/>
                <a:cs typeface="Times New Roman" panose="02020603050405020304" pitchFamily="18" charset="0"/>
              </a:rPr>
              <a:t>Some possi</a:t>
            </a:r>
            <a:r>
              <a:rPr lang="en-US" sz="2700" dirty="0">
                <a:latin typeface="Times New Roman" panose="02020603050405020304" pitchFamily="18" charset="0"/>
                <a:cs typeface="Times New Roman" panose="02020603050405020304" pitchFamily="18" charset="0"/>
              </a:rPr>
              <a:t>ble difficulties :</a:t>
            </a:r>
          </a:p>
          <a:p>
            <a:pPr marL="0" indent="0">
              <a:buNone/>
            </a:pPr>
            <a:r>
              <a:rPr lang="en-US" sz="2700" dirty="0">
                <a:latin typeface="Times New Roman" panose="02020603050405020304" pitchFamily="18" charset="0"/>
                <a:cs typeface="Times New Roman" panose="02020603050405020304" pitchFamily="18" charset="0"/>
              </a:rPr>
              <a:t>                  1.Broken Number Plate.</a:t>
            </a:r>
          </a:p>
          <a:p>
            <a:pPr marL="0" indent="0">
              <a:buNone/>
            </a:pPr>
            <a:r>
              <a:rPr lang="en-US" sz="2700" dirty="0">
                <a:latin typeface="Times New Roman" panose="02020603050405020304" pitchFamily="18" charset="0"/>
                <a:cs typeface="Times New Roman" panose="02020603050405020304" pitchFamily="18" charset="0"/>
              </a:rPr>
              <a:t>                  2.Blurry Images.</a:t>
            </a:r>
          </a:p>
          <a:p>
            <a:pPr marL="0" indent="0">
              <a:buNone/>
            </a:pPr>
            <a:r>
              <a:rPr lang="en-US" sz="2700" dirty="0">
                <a:latin typeface="Times New Roman" panose="02020603050405020304" pitchFamily="18" charset="0"/>
                <a:cs typeface="Times New Roman" panose="02020603050405020304" pitchFamily="18" charset="0"/>
              </a:rPr>
              <a:t>                  3.Number plate not in legal specification.</a:t>
            </a:r>
          </a:p>
          <a:p>
            <a:pPr marL="0" indent="0">
              <a:buNone/>
            </a:pPr>
            <a:r>
              <a:rPr lang="en-US" sz="2700" dirty="0">
                <a:latin typeface="Times New Roman" panose="02020603050405020304" pitchFamily="18" charset="0"/>
                <a:cs typeface="Times New Roman" panose="02020603050405020304" pitchFamily="18" charset="0"/>
              </a:rPr>
              <a:t>                  4.poor maintenance of the vehicle plate.                       </a:t>
            </a:r>
          </a:p>
        </p:txBody>
      </p:sp>
    </p:spTree>
    <p:extLst>
      <p:ext uri="{BB962C8B-B14F-4D97-AF65-F5344CB8AC3E}">
        <p14:creationId xmlns:p14="http://schemas.microsoft.com/office/powerpoint/2010/main" val="2821975748"/>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03EF-C621-BDB1-1C5C-B1B6D225F1F2}"/>
              </a:ext>
            </a:extLst>
          </p:cNvPr>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IN" dirty="0"/>
              <a:t>THANK YOU!</a:t>
            </a:r>
          </a:p>
        </p:txBody>
      </p:sp>
      <p:sp>
        <p:nvSpPr>
          <p:cNvPr id="3" name="Content Placeholder 2">
            <a:extLst>
              <a:ext uri="{FF2B5EF4-FFF2-40B4-BE49-F238E27FC236}">
                <a16:creationId xmlns:a16="http://schemas.microsoft.com/office/drawing/2014/main" id="{E6C00786-1CB1-9652-D8FE-E4F1B454F2FC}"/>
              </a:ext>
            </a:extLst>
          </p:cNvPr>
          <p:cNvSpPr>
            <a:spLocks noGrp="1"/>
          </p:cNvSpPr>
          <p:nvPr>
            <p:ph idx="1"/>
          </p:nvPr>
        </p:nvSpPr>
        <p:spPr>
          <a:xfrm>
            <a:off x="457200" y="1439599"/>
            <a:ext cx="8229600" cy="4929411"/>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IN" u="sng" dirty="0"/>
              <a:t>PRESENTED BY:</a:t>
            </a:r>
            <a:endParaRPr lang="en-IN" sz="2500" u="sng" dirty="0"/>
          </a:p>
          <a:p>
            <a:r>
              <a:rPr lang="en-IN" sz="2500" dirty="0" err="1"/>
              <a:t>Singamaneni</a:t>
            </a:r>
            <a:r>
              <a:rPr lang="en-IN" sz="2500" dirty="0"/>
              <a:t> </a:t>
            </a:r>
            <a:r>
              <a:rPr lang="en-IN" sz="2500" dirty="0" err="1"/>
              <a:t>Rushitha</a:t>
            </a:r>
            <a:r>
              <a:rPr lang="en-IN" sz="2500" dirty="0"/>
              <a:t> - 2004111</a:t>
            </a:r>
          </a:p>
          <a:p>
            <a:r>
              <a:rPr lang="en-IN" sz="2500" dirty="0"/>
              <a:t>Archana Bharti - 2004099</a:t>
            </a:r>
          </a:p>
          <a:p>
            <a:r>
              <a:rPr lang="en-IN" sz="2500" dirty="0"/>
              <a:t>Chaluvadi Ishwarya - 2004108</a:t>
            </a:r>
            <a:endParaRPr lang="en-IN" dirty="0"/>
          </a:p>
        </p:txBody>
      </p:sp>
    </p:spTree>
    <p:extLst>
      <p:ext uri="{BB962C8B-B14F-4D97-AF65-F5344CB8AC3E}">
        <p14:creationId xmlns:p14="http://schemas.microsoft.com/office/powerpoint/2010/main" val="173928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style>
          <a:lnRef idx="1">
            <a:schemeClr val="accent1"/>
          </a:lnRef>
          <a:fillRef idx="2">
            <a:schemeClr val="accent1"/>
          </a:fillRef>
          <a:effectRef idx="1">
            <a:schemeClr val="accent1"/>
          </a:effectRef>
          <a:fontRef idx="minor">
            <a:schemeClr val="dk1"/>
          </a:fontRef>
        </p:style>
        <p:txBody>
          <a:bodyPr/>
          <a:lstStyle/>
          <a:p>
            <a:pPr algn="l"/>
            <a:r>
              <a:rPr lang="en-IN" b="1" dirty="0">
                <a:solidFill>
                  <a:schemeClr val="tx1"/>
                </a:solidFill>
              </a:rPr>
              <a:t>2. </a:t>
            </a:r>
            <a:r>
              <a:rPr lang="en-IN" b="1" u="sng" dirty="0">
                <a:solidFill>
                  <a:schemeClr val="tx1"/>
                </a:solidFill>
              </a:rPr>
              <a:t>Platform Details :- </a:t>
            </a:r>
          </a:p>
          <a:p>
            <a:pPr algn="l">
              <a:buFont typeface="Arial" pitchFamily="34" charset="0"/>
              <a:buChar char="•"/>
            </a:pPr>
            <a:r>
              <a:rPr lang="en-IN" dirty="0">
                <a:solidFill>
                  <a:schemeClr val="tx1"/>
                </a:solidFill>
              </a:rPr>
              <a:t> We are using </a:t>
            </a:r>
            <a:r>
              <a:rPr lang="en-IN" b="1" dirty="0">
                <a:solidFill>
                  <a:schemeClr val="tx1"/>
                </a:solidFill>
              </a:rPr>
              <a:t>MATLAB</a:t>
            </a:r>
            <a:r>
              <a:rPr lang="en-IN" dirty="0">
                <a:solidFill>
                  <a:schemeClr val="tx1"/>
                </a:solidFill>
              </a:rPr>
              <a:t> for this project. </a:t>
            </a:r>
          </a:p>
          <a:p>
            <a:pPr algn="l">
              <a:buFont typeface="Arial" pitchFamily="34" charset="0"/>
              <a:buChar char="•"/>
            </a:pPr>
            <a:r>
              <a:rPr lang="en-IN" dirty="0">
                <a:solidFill>
                  <a:schemeClr val="tx1"/>
                </a:solidFill>
              </a:rPr>
              <a:t> It solves technical computational problems faster than languages like C, C++ etc.</a:t>
            </a:r>
          </a:p>
          <a:p>
            <a:pPr algn="l"/>
            <a:endParaRPr lang="en-IN" sz="1800" b="1" dirty="0">
              <a:solidFill>
                <a:schemeClr val="tx1"/>
              </a:solidFill>
            </a:endParaRPr>
          </a:p>
          <a:p>
            <a:pPr algn="l"/>
            <a:r>
              <a:rPr lang="en-IN" b="1" dirty="0">
                <a:solidFill>
                  <a:schemeClr val="tx1"/>
                </a:solidFill>
              </a:rPr>
              <a:t>3. </a:t>
            </a:r>
            <a:r>
              <a:rPr lang="en-IN" b="1" u="sng" dirty="0">
                <a:solidFill>
                  <a:schemeClr val="tx1"/>
                </a:solidFill>
              </a:rPr>
              <a:t>Technique Used :-</a:t>
            </a:r>
          </a:p>
          <a:p>
            <a:pPr algn="l"/>
            <a:r>
              <a:rPr lang="en-IN" dirty="0">
                <a:solidFill>
                  <a:schemeClr val="tx1"/>
                </a:solidFill>
              </a:rPr>
              <a:t>We are using </a:t>
            </a:r>
            <a:r>
              <a:rPr lang="en-IN" b="1" dirty="0">
                <a:solidFill>
                  <a:schemeClr val="tx1"/>
                </a:solidFill>
              </a:rPr>
              <a:t>Image Processing </a:t>
            </a:r>
            <a:r>
              <a:rPr lang="en-IN" dirty="0">
                <a:solidFill>
                  <a:schemeClr val="tx1"/>
                </a:solidFill>
              </a:rPr>
              <a:t>technique in which captured image of vehicle number plate is processed through multiple algorithms to convert the alpha numeric conversion of image into text format and displayed. </a:t>
            </a:r>
          </a:p>
          <a:p>
            <a:pPr algn="l"/>
            <a:endParaRPr lang="en-US" b="1" dirty="0">
              <a:solidFill>
                <a:schemeClr val="tx1"/>
              </a:solidFill>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43292773"/>
              </p:ext>
            </p:extLst>
          </p:nvPr>
        </p:nvGraphicFramePr>
        <p:xfrm>
          <a:off x="0" y="0"/>
          <a:ext cx="9072000" cy="6772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FFC9BA95-9872-E835-3C17-9B758E063523}"/>
              </a:ext>
            </a:extLst>
          </p:cNvPr>
          <p:cNvSpPr txBox="1"/>
          <p:nvPr/>
        </p:nvSpPr>
        <p:spPr>
          <a:xfrm>
            <a:off x="179512" y="1052736"/>
            <a:ext cx="8640960" cy="1031051"/>
          </a:xfrm>
          <a:prstGeom prst="rect">
            <a:avLst/>
          </a:prstGeom>
          <a:noFill/>
        </p:spPr>
        <p:txBody>
          <a:bodyPr wrap="square" rtlCol="0">
            <a:spAutoFit/>
          </a:bodyPr>
          <a:lstStyle/>
          <a:p>
            <a:pPr algn="l"/>
            <a:endParaRPr lang="en-IN" sz="1100" dirty="0">
              <a:solidFill>
                <a:schemeClr val="tx1"/>
              </a:solidFill>
            </a:endParaRPr>
          </a:p>
          <a:p>
            <a:pPr algn="l"/>
            <a:r>
              <a:rPr lang="en-IN" sz="3200" b="1" dirty="0">
                <a:solidFill>
                  <a:schemeClr val="tx1"/>
                </a:solidFill>
              </a:rPr>
              <a:t>4</a:t>
            </a:r>
            <a:r>
              <a:rPr lang="en-IN" b="1" dirty="0">
                <a:solidFill>
                  <a:schemeClr val="tx1"/>
                </a:solidFill>
              </a:rPr>
              <a:t>. </a:t>
            </a:r>
            <a:r>
              <a:rPr lang="en-IN" sz="3200" b="1" u="sng" dirty="0">
                <a:solidFill>
                  <a:schemeClr val="tx1"/>
                </a:solidFill>
              </a:rPr>
              <a:t>Working Procedure :-</a:t>
            </a:r>
          </a:p>
          <a:p>
            <a:endParaRPr lang="en-IN" dirty="0"/>
          </a:p>
        </p:txBody>
      </p: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739726"/>
              </p:ext>
            </p:extLst>
          </p:nvPr>
        </p:nvGraphicFramePr>
        <p:xfrm>
          <a:off x="0" y="584775"/>
          <a:ext cx="9144000" cy="6273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BD63C85C-5F23-3F86-BF6C-24CDCA7BB4A9}"/>
              </a:ext>
            </a:extLst>
          </p:cNvPr>
          <p:cNvSpPr txBox="1"/>
          <p:nvPr/>
        </p:nvSpPr>
        <p:spPr>
          <a:xfrm>
            <a:off x="0" y="0"/>
            <a:ext cx="914400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3200" b="1" u="sng" dirty="0"/>
              <a:t>General NPR System:</a:t>
            </a:r>
          </a:p>
        </p:txBody>
      </p:sp>
    </p:spTree>
    <p:extLst>
      <p:ext uri="{BB962C8B-B14F-4D97-AF65-F5344CB8AC3E}">
        <p14:creationId xmlns:p14="http://schemas.microsoft.com/office/powerpoint/2010/main" val="1533185855"/>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style>
          <a:lnRef idx="1">
            <a:schemeClr val="accent1"/>
          </a:lnRef>
          <a:fillRef idx="2">
            <a:schemeClr val="accent1"/>
          </a:fillRef>
          <a:effectRef idx="1">
            <a:schemeClr val="accent1"/>
          </a:effectRef>
          <a:fontRef idx="minor">
            <a:schemeClr val="dk1"/>
          </a:fontRef>
        </p:style>
        <p:txBody>
          <a:bodyPr/>
          <a:lstStyle/>
          <a:p>
            <a:pPr>
              <a:buNone/>
            </a:pPr>
            <a:r>
              <a:rPr lang="en-IN" b="1" dirty="0"/>
              <a:t>5. </a:t>
            </a:r>
            <a:r>
              <a:rPr lang="en-IN" b="1" u="sng" dirty="0"/>
              <a:t>Image Processing &amp; Plate Localization :-</a:t>
            </a:r>
          </a:p>
          <a:p>
            <a:pPr>
              <a:buFont typeface="Wingdings" pitchFamily="2" charset="2"/>
              <a:buChar char="Ø"/>
            </a:pPr>
            <a:r>
              <a:rPr lang="en-IN" b="1" dirty="0"/>
              <a:t> </a:t>
            </a:r>
            <a:r>
              <a:rPr lang="en-IN" dirty="0"/>
              <a:t>Image is pre-processed through different algorithms and location of number plate is extracted. Major stages are :-</a:t>
            </a:r>
          </a:p>
          <a:p>
            <a:pPr marL="514350" indent="-514350">
              <a:buAutoNum type="arabicPeriod"/>
            </a:pPr>
            <a:r>
              <a:rPr lang="en-IN" sz="2800" b="1" dirty="0"/>
              <a:t>RGB to Gray scale conversion</a:t>
            </a:r>
          </a:p>
          <a:p>
            <a:pPr marL="514350" indent="-514350">
              <a:buAutoNum type="arabicPeriod"/>
            </a:pPr>
            <a:r>
              <a:rPr lang="en-IN" sz="2800" b="1" dirty="0"/>
              <a:t>Detection of Plate Size</a:t>
            </a:r>
          </a:p>
          <a:p>
            <a:pPr marL="514350" indent="-514350">
              <a:buAutoNum type="arabicPeriod"/>
            </a:pPr>
            <a:r>
              <a:rPr lang="en-IN" sz="2800" b="1" dirty="0"/>
              <a:t>Dilation of BGM (Binary Gradient Masking)</a:t>
            </a:r>
          </a:p>
          <a:p>
            <a:pPr marL="514350" indent="-514350">
              <a:buAutoNum type="arabicPeriod"/>
            </a:pPr>
            <a:r>
              <a:rPr lang="en-IN" sz="2800" b="1" dirty="0"/>
              <a:t> Media Filtering</a:t>
            </a:r>
          </a:p>
          <a:p>
            <a:pPr marL="514350" indent="-514350">
              <a:buAutoNum type="arabicPeriod"/>
            </a:pPr>
            <a:r>
              <a:rPr lang="en-IN" sz="2800" b="1" dirty="0"/>
              <a:t> Eroding of Image</a:t>
            </a:r>
          </a:p>
          <a:p>
            <a:pPr marL="514350" indent="-514350">
              <a:buAutoNum type="arabicPeriod"/>
            </a:pPr>
            <a:r>
              <a:rPr lang="en-IN" sz="2800" b="1" dirty="0"/>
              <a:t> Multiplication of segmented image with gray scale image.</a:t>
            </a:r>
          </a:p>
          <a:p>
            <a:pPr marL="514350" indent="-514350">
              <a:buAutoNum type="arabicPeriod"/>
            </a:pPr>
            <a:r>
              <a:rPr lang="en-IN" sz="2800" b="1" dirty="0"/>
              <a:t> Number Plate Image of Vehicle.</a:t>
            </a:r>
            <a:endParaRPr lang="en-IN" sz="2800" dirty="0"/>
          </a:p>
        </p:txBody>
      </p:sp>
    </p:spTree>
  </p:cSld>
  <p:clrMapOvr>
    <a:masterClrMapping/>
  </p:clrMapOvr>
  <p:transition>
    <p:comb/>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val 14"/>
          <p:cNvSpPr/>
          <p:nvPr/>
        </p:nvSpPr>
        <p:spPr>
          <a:xfrm>
            <a:off x="3320070" y="2474827"/>
            <a:ext cx="2364864" cy="185378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n w="18415" cmpd="sng">
                <a:solidFill>
                  <a:srgbClr val="FFFFFF"/>
                </a:solidFill>
                <a:prstDash val="solid"/>
              </a:ln>
              <a:solidFill>
                <a:srgbClr val="FF0000"/>
              </a:solidFill>
              <a:effectLst>
                <a:outerShdw blurRad="63500" dir="3600000" algn="tl" rotWithShape="0">
                  <a:srgbClr val="000000">
                    <a:alpha val="70000"/>
                  </a:srgbClr>
                </a:outerShdw>
              </a:effectLst>
              <a:latin typeface="Algerian" pitchFamily="82" charset="0"/>
            </a:endParaRPr>
          </a:p>
        </p:txBody>
      </p:sp>
      <p:sp>
        <p:nvSpPr>
          <p:cNvPr id="2" name="TextBox 1">
            <a:extLst>
              <a:ext uri="{FF2B5EF4-FFF2-40B4-BE49-F238E27FC236}">
                <a16:creationId xmlns:a16="http://schemas.microsoft.com/office/drawing/2014/main" id="{5B643642-6552-EC89-76AA-6D7832B62C95}"/>
              </a:ext>
            </a:extLst>
          </p:cNvPr>
          <p:cNvSpPr txBox="1"/>
          <p:nvPr/>
        </p:nvSpPr>
        <p:spPr>
          <a:xfrm>
            <a:off x="3117727" y="3175568"/>
            <a:ext cx="2623932" cy="477054"/>
          </a:xfrm>
          <a:prstGeom prst="rect">
            <a:avLst/>
          </a:prstGeom>
          <a:noFill/>
        </p:spPr>
        <p:txBody>
          <a:bodyPr wrap="square" rtlCol="0">
            <a:spAutoFit/>
          </a:bodyPr>
          <a:lstStyle/>
          <a:p>
            <a:r>
              <a:rPr lang="en-IN" sz="2500" dirty="0"/>
              <a:t>            STEPS</a:t>
            </a:r>
          </a:p>
        </p:txBody>
      </p:sp>
      <p:pic>
        <p:nvPicPr>
          <p:cNvPr id="10" name="Content Placeholder 9">
            <a:extLst>
              <a:ext uri="{FF2B5EF4-FFF2-40B4-BE49-F238E27FC236}">
                <a16:creationId xmlns:a16="http://schemas.microsoft.com/office/drawing/2014/main" id="{3C685438-6D14-3940-5C81-458D60CA6CE1}"/>
              </a:ext>
            </a:extLst>
          </p:cNvPr>
          <p:cNvPicPr>
            <a:picLocks noGrp="1" noChangeAspect="1"/>
          </p:cNvPicPr>
          <p:nvPr>
            <p:ph idx="1"/>
          </p:nvPr>
        </p:nvPicPr>
        <p:blipFill>
          <a:blip r:embed="rId2"/>
          <a:stretch>
            <a:fillRect/>
          </a:stretch>
        </p:blipFill>
        <p:spPr>
          <a:xfrm>
            <a:off x="6209635" y="74209"/>
            <a:ext cx="2816677" cy="2328453"/>
          </a:xfrm>
        </p:spPr>
      </p:pic>
      <p:pic>
        <p:nvPicPr>
          <p:cNvPr id="6" name="Picture 5">
            <a:extLst>
              <a:ext uri="{FF2B5EF4-FFF2-40B4-BE49-F238E27FC236}">
                <a16:creationId xmlns:a16="http://schemas.microsoft.com/office/drawing/2014/main" id="{8594F9B5-079D-BE0A-CE2B-3757D17CB476}"/>
              </a:ext>
            </a:extLst>
          </p:cNvPr>
          <p:cNvPicPr>
            <a:picLocks noChangeAspect="1"/>
          </p:cNvPicPr>
          <p:nvPr/>
        </p:nvPicPr>
        <p:blipFill>
          <a:blip r:embed="rId3"/>
          <a:stretch>
            <a:fillRect/>
          </a:stretch>
        </p:blipFill>
        <p:spPr>
          <a:xfrm>
            <a:off x="40920" y="56070"/>
            <a:ext cx="2812553" cy="2328453"/>
          </a:xfrm>
          <a:prstGeom prst="rect">
            <a:avLst/>
          </a:prstGeom>
        </p:spPr>
      </p:pic>
      <p:pic>
        <p:nvPicPr>
          <p:cNvPr id="8" name="Picture 7">
            <a:extLst>
              <a:ext uri="{FF2B5EF4-FFF2-40B4-BE49-F238E27FC236}">
                <a16:creationId xmlns:a16="http://schemas.microsoft.com/office/drawing/2014/main" id="{F8AD5BF7-712B-4596-F59F-900A6C27CAD5}"/>
              </a:ext>
            </a:extLst>
          </p:cNvPr>
          <p:cNvPicPr>
            <a:picLocks noChangeAspect="1"/>
          </p:cNvPicPr>
          <p:nvPr/>
        </p:nvPicPr>
        <p:blipFill>
          <a:blip r:embed="rId4"/>
          <a:stretch>
            <a:fillRect/>
          </a:stretch>
        </p:blipFill>
        <p:spPr>
          <a:xfrm>
            <a:off x="3117728" y="74209"/>
            <a:ext cx="2827652" cy="2328453"/>
          </a:xfrm>
          <a:prstGeom prst="rect">
            <a:avLst/>
          </a:prstGeom>
        </p:spPr>
      </p:pic>
      <p:pic>
        <p:nvPicPr>
          <p:cNvPr id="12" name="Picture 11">
            <a:extLst>
              <a:ext uri="{FF2B5EF4-FFF2-40B4-BE49-F238E27FC236}">
                <a16:creationId xmlns:a16="http://schemas.microsoft.com/office/drawing/2014/main" id="{AB2166C9-F6CB-C1A2-01D1-98B1AAE12B51}"/>
              </a:ext>
            </a:extLst>
          </p:cNvPr>
          <p:cNvPicPr>
            <a:picLocks noChangeAspect="1"/>
          </p:cNvPicPr>
          <p:nvPr/>
        </p:nvPicPr>
        <p:blipFill>
          <a:blip r:embed="rId5"/>
          <a:stretch>
            <a:fillRect/>
          </a:stretch>
        </p:blipFill>
        <p:spPr>
          <a:xfrm>
            <a:off x="6190143" y="2347809"/>
            <a:ext cx="2558322" cy="2272435"/>
          </a:xfrm>
          <a:prstGeom prst="rect">
            <a:avLst/>
          </a:prstGeom>
        </p:spPr>
      </p:pic>
      <p:pic>
        <p:nvPicPr>
          <p:cNvPr id="14" name="Picture 13">
            <a:extLst>
              <a:ext uri="{FF2B5EF4-FFF2-40B4-BE49-F238E27FC236}">
                <a16:creationId xmlns:a16="http://schemas.microsoft.com/office/drawing/2014/main" id="{2D4C3DFD-2081-87F8-A99E-D18ACB042BC3}"/>
              </a:ext>
            </a:extLst>
          </p:cNvPr>
          <p:cNvPicPr>
            <a:picLocks noChangeAspect="1"/>
          </p:cNvPicPr>
          <p:nvPr/>
        </p:nvPicPr>
        <p:blipFill>
          <a:blip r:embed="rId6"/>
          <a:stretch>
            <a:fillRect/>
          </a:stretch>
        </p:blipFill>
        <p:spPr>
          <a:xfrm>
            <a:off x="6190143" y="4558375"/>
            <a:ext cx="2559700" cy="2315566"/>
          </a:xfrm>
          <a:prstGeom prst="rect">
            <a:avLst/>
          </a:prstGeom>
        </p:spPr>
      </p:pic>
      <p:pic>
        <p:nvPicPr>
          <p:cNvPr id="18" name="Picture 17">
            <a:extLst>
              <a:ext uri="{FF2B5EF4-FFF2-40B4-BE49-F238E27FC236}">
                <a16:creationId xmlns:a16="http://schemas.microsoft.com/office/drawing/2014/main" id="{5C02924B-F2E2-8470-45A3-CE98E2127E55}"/>
              </a:ext>
            </a:extLst>
          </p:cNvPr>
          <p:cNvPicPr>
            <a:picLocks noChangeAspect="1"/>
          </p:cNvPicPr>
          <p:nvPr/>
        </p:nvPicPr>
        <p:blipFill>
          <a:blip r:embed="rId7"/>
          <a:stretch>
            <a:fillRect/>
          </a:stretch>
        </p:blipFill>
        <p:spPr>
          <a:xfrm>
            <a:off x="3117727" y="4425528"/>
            <a:ext cx="2827653" cy="2337526"/>
          </a:xfrm>
          <a:prstGeom prst="rect">
            <a:avLst/>
          </a:prstGeom>
        </p:spPr>
      </p:pic>
      <p:pic>
        <p:nvPicPr>
          <p:cNvPr id="20" name="Picture 19">
            <a:extLst>
              <a:ext uri="{FF2B5EF4-FFF2-40B4-BE49-F238E27FC236}">
                <a16:creationId xmlns:a16="http://schemas.microsoft.com/office/drawing/2014/main" id="{D1AAFB7C-771D-4AA1-EE74-64DAE8780763}"/>
              </a:ext>
            </a:extLst>
          </p:cNvPr>
          <p:cNvPicPr>
            <a:picLocks noChangeAspect="1"/>
          </p:cNvPicPr>
          <p:nvPr/>
        </p:nvPicPr>
        <p:blipFill>
          <a:blip r:embed="rId8"/>
          <a:stretch>
            <a:fillRect/>
          </a:stretch>
        </p:blipFill>
        <p:spPr>
          <a:xfrm>
            <a:off x="63770" y="2636912"/>
            <a:ext cx="2812554" cy="2299636"/>
          </a:xfrm>
          <a:prstGeom prst="rect">
            <a:avLst/>
          </a:prstGeom>
        </p:spPr>
      </p:pic>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style>
          <a:lnRef idx="1">
            <a:schemeClr val="accent1"/>
          </a:lnRef>
          <a:fillRef idx="2">
            <a:schemeClr val="accent1"/>
          </a:fillRef>
          <a:effectRef idx="1">
            <a:schemeClr val="accent1"/>
          </a:effectRef>
          <a:fontRef idx="minor">
            <a:schemeClr val="dk1"/>
          </a:fontRef>
        </p:style>
        <p:txBody>
          <a:bodyPr/>
          <a:lstStyle/>
          <a:p>
            <a:pPr>
              <a:buNone/>
            </a:pPr>
            <a:r>
              <a:rPr lang="en-IN" b="1" dirty="0"/>
              <a:t>6. </a:t>
            </a:r>
            <a:r>
              <a:rPr lang="en-IN" b="1" u="sng" dirty="0"/>
              <a:t>Character Segmentation :-</a:t>
            </a:r>
          </a:p>
          <a:p>
            <a:pPr>
              <a:buFont typeface="Wingdings" pitchFamily="2" charset="2"/>
              <a:buChar char="Ø"/>
            </a:pPr>
            <a:r>
              <a:rPr lang="en-US" dirty="0"/>
              <a:t>Segmentation is one of the most important processes in the number plate recognition, because all further steps rely on it.</a:t>
            </a:r>
          </a:p>
          <a:p>
            <a:pPr>
              <a:buFont typeface="Wingdings" pitchFamily="2" charset="2"/>
              <a:buChar char="Ø"/>
            </a:pPr>
            <a:r>
              <a:rPr lang="en-IN" dirty="0"/>
              <a:t> </a:t>
            </a:r>
            <a:r>
              <a:rPr lang="en-IN" b="1" dirty="0"/>
              <a:t>Bounding Box Technique: </a:t>
            </a:r>
            <a:r>
              <a:rPr lang="en-IN" dirty="0"/>
              <a:t>It is used to measure properties of image region.</a:t>
            </a:r>
          </a:p>
          <a:p>
            <a:pPr>
              <a:buFont typeface="Wingdings" pitchFamily="2" charset="2"/>
              <a:buChar char="Ø"/>
            </a:pPr>
            <a:r>
              <a:rPr lang="en-IN" b="1" dirty="0"/>
              <a:t>DATA USED: </a:t>
            </a:r>
            <a:r>
              <a:rPr lang="en-IN" dirty="0"/>
              <a:t>Real Life data is used i.e., Pictures of random number plates in different angles are used for testing.</a:t>
            </a:r>
            <a:endParaRPr lang="en-US" b="1" dirty="0"/>
          </a:p>
        </p:txBody>
      </p:sp>
      <p:pic>
        <p:nvPicPr>
          <p:cNvPr id="4" name="Picture 3">
            <a:extLst>
              <a:ext uri="{FF2B5EF4-FFF2-40B4-BE49-F238E27FC236}">
                <a16:creationId xmlns:a16="http://schemas.microsoft.com/office/drawing/2014/main" id="{AC6D80BD-9648-3F62-2A44-E638B9E41734}"/>
              </a:ext>
            </a:extLst>
          </p:cNvPr>
          <p:cNvPicPr>
            <a:picLocks noChangeAspect="1"/>
          </p:cNvPicPr>
          <p:nvPr/>
        </p:nvPicPr>
        <p:blipFill>
          <a:blip r:embed="rId2"/>
          <a:stretch>
            <a:fillRect/>
          </a:stretch>
        </p:blipFill>
        <p:spPr>
          <a:xfrm>
            <a:off x="4139952" y="5229200"/>
            <a:ext cx="2103302" cy="1165961"/>
          </a:xfrm>
          <a:prstGeom prst="rect">
            <a:avLst/>
          </a:prstGeom>
        </p:spPr>
      </p:pic>
    </p:spTree>
  </p:cSld>
  <p:clrMapOvr>
    <a:masterClrMapping/>
  </p:clrMapOvr>
  <p:transition>
    <p:plus/>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buNone/>
            </a:pPr>
            <a:r>
              <a:rPr lang="en-IN" b="1" dirty="0"/>
              <a:t>8. </a:t>
            </a:r>
            <a:r>
              <a:rPr lang="en-IN" b="1" u="sng" dirty="0"/>
              <a:t>Important MATLAB Functions and Formula Used :-</a:t>
            </a:r>
          </a:p>
          <a:p>
            <a:pPr>
              <a:buFont typeface="Wingdings" pitchFamily="2" charset="2"/>
              <a:buChar char="v"/>
            </a:pPr>
            <a:r>
              <a:rPr lang="en-IN" b="1" dirty="0"/>
              <a:t> </a:t>
            </a:r>
            <a:r>
              <a:rPr lang="en-US" sz="2700" b="1" dirty="0">
                <a:latin typeface="Times New Roman"/>
              </a:rPr>
              <a:t>1</a:t>
            </a:r>
            <a:r>
              <a:rPr lang="en-US" sz="2700" baseline="0" dirty="0">
                <a:latin typeface="Times New Roman"/>
              </a:rPr>
              <a:t> gray=0.114*R+0.587*G+0.299*B</a:t>
            </a:r>
          </a:p>
          <a:p>
            <a:pPr>
              <a:buNone/>
            </a:pPr>
            <a:endParaRPr lang="en-US" sz="2700" baseline="0" dirty="0">
              <a:latin typeface="Times New Roman"/>
            </a:endParaRPr>
          </a:p>
          <a:p>
            <a:pPr>
              <a:buFont typeface="Wingdings" pitchFamily="2" charset="2"/>
              <a:buChar char="v"/>
            </a:pPr>
            <a:r>
              <a:rPr lang="en-IN" sz="2700" dirty="0">
                <a:latin typeface="Times New Roman"/>
              </a:rPr>
              <a:t> </a:t>
            </a:r>
            <a:r>
              <a:rPr lang="en-US" sz="2700" dirty="0"/>
              <a:t>I = rgb2gray(RGB) converts the true color image RGB to the grayscale intensity image I.</a:t>
            </a:r>
          </a:p>
          <a:p>
            <a:pPr>
              <a:buFont typeface="Wingdings" pitchFamily="2" charset="2"/>
              <a:buChar char="v"/>
            </a:pPr>
            <a:endParaRPr lang="en-US" sz="2700" baseline="0" dirty="0">
              <a:latin typeface="Times New Roman"/>
            </a:endParaRPr>
          </a:p>
          <a:p>
            <a:pPr>
              <a:buFont typeface="Wingdings" pitchFamily="2" charset="2"/>
              <a:buChar char="v"/>
            </a:pPr>
            <a:r>
              <a:rPr lang="en-US" sz="2700" dirty="0"/>
              <a:t>BW2 = </a:t>
            </a:r>
            <a:r>
              <a:rPr lang="en-US" sz="2700" dirty="0" err="1"/>
              <a:t>imfill</a:t>
            </a:r>
            <a:r>
              <a:rPr lang="en-US" sz="2700" dirty="0"/>
              <a:t>(BW, 'holes') fills holes in the input binary image BW.</a:t>
            </a:r>
          </a:p>
          <a:p>
            <a:pPr>
              <a:buNone/>
            </a:pPr>
            <a:r>
              <a:rPr lang="en-US" sz="2700" dirty="0"/>
              <a:t> </a:t>
            </a:r>
            <a:endParaRPr lang="en-IN" sz="2700" dirty="0"/>
          </a:p>
          <a:p>
            <a:pPr>
              <a:buFont typeface="Wingdings" pitchFamily="2" charset="2"/>
              <a:buChar char="v"/>
            </a:pPr>
            <a:r>
              <a:rPr lang="en-IN" sz="2700" dirty="0"/>
              <a:t> </a:t>
            </a:r>
            <a:r>
              <a:rPr lang="en-IN" sz="2700" dirty="0" err="1"/>
              <a:t>i</a:t>
            </a:r>
            <a:r>
              <a:rPr lang="en-US" sz="2700" dirty="0" err="1"/>
              <a:t>mclearborder</a:t>
            </a:r>
            <a:r>
              <a:rPr lang="en-US" sz="2700" dirty="0"/>
              <a:t>(</a:t>
            </a:r>
            <a:r>
              <a:rPr lang="en-US" sz="2700" dirty="0">
                <a:hlinkClick r:id="rId2"/>
              </a:rPr>
              <a:t>I</a:t>
            </a:r>
            <a:r>
              <a:rPr lang="en-US" sz="2700" dirty="0"/>
              <a:t>): It  suppresses structures in image I that are lighter than their surroundings and that are connected to the image border.</a:t>
            </a:r>
          </a:p>
          <a:p>
            <a:pPr>
              <a:buNone/>
            </a:pPr>
            <a:r>
              <a:rPr lang="en-US" sz="2700" dirty="0"/>
              <a:t> </a:t>
            </a:r>
          </a:p>
          <a:p>
            <a:pPr>
              <a:buFont typeface="Wingdings" pitchFamily="2" charset="2"/>
              <a:buChar char="v"/>
            </a:pPr>
            <a:r>
              <a:rPr lang="en-IN" sz="2700" dirty="0"/>
              <a:t> </a:t>
            </a:r>
            <a:r>
              <a:rPr lang="en-US" sz="2700" dirty="0" err="1"/>
              <a:t>imread</a:t>
            </a:r>
            <a:r>
              <a:rPr lang="en-US" sz="2700" dirty="0"/>
              <a:t>(</a:t>
            </a:r>
            <a:r>
              <a:rPr lang="en-US" sz="2700" dirty="0">
                <a:hlinkClick r:id="rId3"/>
              </a:rPr>
              <a:t>filename</a:t>
            </a:r>
            <a:r>
              <a:rPr lang="en-US" sz="2700" dirty="0"/>
              <a:t>): It reads the image from the file specified by filename.</a:t>
            </a: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style>
          <a:lnRef idx="1">
            <a:schemeClr val="accent1"/>
          </a:lnRef>
          <a:fillRef idx="2">
            <a:schemeClr val="accent1"/>
          </a:fillRef>
          <a:effectRef idx="1">
            <a:schemeClr val="accent1"/>
          </a:effectRef>
          <a:fontRef idx="minor">
            <a:schemeClr val="dk1"/>
          </a:fontRef>
        </p:style>
        <p:txBody>
          <a:bodyPr>
            <a:normAutofit/>
          </a:bodyPr>
          <a:lstStyle/>
          <a:p>
            <a:pPr>
              <a:buNone/>
            </a:pPr>
            <a:r>
              <a:rPr lang="en-IN" b="1" dirty="0"/>
              <a:t>9. </a:t>
            </a:r>
            <a:r>
              <a:rPr lang="en-IN" b="1" u="sng" dirty="0"/>
              <a:t>Applications:-</a:t>
            </a:r>
          </a:p>
          <a:p>
            <a:pPr>
              <a:buFont typeface="Wingdings" pitchFamily="2" charset="2"/>
              <a:buChar char="v"/>
            </a:pPr>
            <a:r>
              <a:rPr lang="en-IN" b="1" dirty="0"/>
              <a:t> </a:t>
            </a:r>
            <a:r>
              <a:rPr lang="en-US" sz="2700" b="1" u="sng" dirty="0">
                <a:latin typeface="Times New Roman"/>
              </a:rPr>
              <a:t>Parking</a:t>
            </a:r>
            <a:r>
              <a:rPr lang="en-US" sz="2700" dirty="0">
                <a:latin typeface="Times New Roman"/>
              </a:rPr>
              <a:t> : Can calculate the parking fee of vehicles.</a:t>
            </a:r>
            <a:endParaRPr lang="en-US" sz="2700" baseline="0" dirty="0">
              <a:latin typeface="Times New Roman"/>
            </a:endParaRPr>
          </a:p>
          <a:p>
            <a:pPr>
              <a:buFont typeface="Wingdings" pitchFamily="2" charset="2"/>
              <a:buChar char="v"/>
            </a:pPr>
            <a:r>
              <a:rPr lang="en-IN" sz="2700" dirty="0">
                <a:latin typeface="Times New Roman"/>
              </a:rPr>
              <a:t> </a:t>
            </a:r>
            <a:r>
              <a:rPr lang="en-IN" sz="2700" b="1" u="sng" dirty="0">
                <a:latin typeface="Times New Roman"/>
              </a:rPr>
              <a:t>Access control </a:t>
            </a:r>
            <a:r>
              <a:rPr lang="en-IN" sz="2700" dirty="0">
                <a:latin typeface="Times New Roman"/>
              </a:rPr>
              <a:t>: Entry for authorized members.</a:t>
            </a:r>
          </a:p>
          <a:p>
            <a:pPr>
              <a:buFont typeface="Wingdings" pitchFamily="2" charset="2"/>
              <a:buChar char="v"/>
            </a:pPr>
            <a:r>
              <a:rPr lang="en-IN" sz="2700" b="1" u="sng" dirty="0">
                <a:latin typeface="Times New Roman"/>
              </a:rPr>
              <a:t>Tolling </a:t>
            </a:r>
            <a:r>
              <a:rPr lang="en-IN" sz="2700" dirty="0">
                <a:latin typeface="Times New Roman"/>
              </a:rPr>
              <a:t>: </a:t>
            </a:r>
            <a:r>
              <a:rPr lang="en-US" sz="2700" dirty="0"/>
              <a:t> Calculate the travel fee in a toll-road or used to double check the ticket.</a:t>
            </a:r>
          </a:p>
          <a:p>
            <a:pPr>
              <a:buFont typeface="Wingdings" pitchFamily="2" charset="2"/>
              <a:buChar char="v"/>
            </a:pPr>
            <a:r>
              <a:rPr lang="en-US" sz="2700" b="1" u="sng" dirty="0"/>
              <a:t>Border Security </a:t>
            </a:r>
            <a:r>
              <a:rPr lang="en-US" sz="2700" dirty="0"/>
              <a:t>: Monitors the inter as well as intra crossing of vehicles.</a:t>
            </a:r>
          </a:p>
          <a:p>
            <a:pPr>
              <a:buFont typeface="Wingdings" pitchFamily="2" charset="2"/>
              <a:buChar char="v"/>
            </a:pPr>
            <a:r>
              <a:rPr lang="en-US" sz="2700" b="1" u="sng" dirty="0"/>
              <a:t>Traffic control </a:t>
            </a:r>
            <a:r>
              <a:rPr lang="en-US" sz="2700" dirty="0"/>
              <a:t>: Reduces the traffic congestions and number of attendants.</a:t>
            </a:r>
          </a:p>
          <a:p>
            <a:pPr>
              <a:buFont typeface="Wingdings" pitchFamily="2" charset="2"/>
              <a:buChar char="v"/>
            </a:pPr>
            <a:r>
              <a:rPr lang="en-US" sz="2700" b="1" u="sng" dirty="0"/>
              <a:t>Airport Parking </a:t>
            </a:r>
            <a:r>
              <a:rPr lang="en-US" sz="2700" dirty="0"/>
              <a:t>: To reduce ticket frauds or mistakes.</a:t>
            </a:r>
          </a:p>
          <a:p>
            <a:pPr>
              <a:buFont typeface="Wingdings" pitchFamily="2" charset="2"/>
              <a:buChar char="v"/>
            </a:pPr>
            <a:endParaRPr lang="en-IN" sz="2700" dirty="0"/>
          </a:p>
          <a:p>
            <a:pPr>
              <a:buNone/>
            </a:pPr>
            <a:r>
              <a:rPr lang="en-US" sz="2700" dirty="0"/>
              <a:t> </a:t>
            </a:r>
          </a:p>
        </p:txBody>
      </p:sp>
    </p:spTree>
    <p:extLst>
      <p:ext uri="{BB962C8B-B14F-4D97-AF65-F5344CB8AC3E}">
        <p14:creationId xmlns:p14="http://schemas.microsoft.com/office/powerpoint/2010/main" val="979854103"/>
      </p:ext>
    </p:extLst>
  </p:cSld>
  <p:clrMapOvr>
    <a:masterClrMapping/>
  </p:clrMapOvr>
  <p:transition>
    <p:blinds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3163</TotalTime>
  <Words>589</Words>
  <Application>Microsoft Office PowerPoint</Application>
  <PresentationFormat>On-screen Show (4:3)</PresentationFormat>
  <Paragraphs>72</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Number Plate Detection</dc:title>
  <dc:creator>Achalesh Lakhotiya</dc:creator>
  <cp:lastModifiedBy>Ishwarya Chaluvadi</cp:lastModifiedBy>
  <cp:revision>86</cp:revision>
  <dcterms:created xsi:type="dcterms:W3CDTF">2020-08-22T01:04:20Z</dcterms:created>
  <dcterms:modified xsi:type="dcterms:W3CDTF">2023-04-24T05:58:05Z</dcterms:modified>
</cp:coreProperties>
</file>