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0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I</a:t>
            </a:r>
            <a:r>
              <a:rPr altLang="en-GB" sz="2400" lang="en-US"/>
              <a:t>S</a:t>
            </a:r>
            <a:r>
              <a:rPr altLang="en-GB" sz="2400" lang="en-US"/>
              <a:t>H</a:t>
            </a:r>
            <a:r>
              <a:rPr altLang="en-GB" sz="2400" lang="en-US"/>
              <a:t>W</a:t>
            </a:r>
            <a:r>
              <a:rPr altLang="en-GB" sz="2400" lang="en-US"/>
              <a:t>A</a:t>
            </a:r>
            <a:r>
              <a:rPr altLang="en-GB" sz="2400" lang="en-US"/>
              <a:t>R</a:t>
            </a:r>
            <a:r>
              <a:rPr altLang="en-GB" sz="2400" lang="en-US"/>
              <a:t>Y</a:t>
            </a:r>
            <a:r>
              <a:rPr altLang="en-GB" sz="2400" lang="en-US"/>
              <a:t>A</a:t>
            </a:r>
            <a:r>
              <a:rPr altLang="en-GB" sz="2400" lang="en-US"/>
              <a:t> </a:t>
            </a:r>
            <a:r>
              <a:rPr altLang="en-GB" sz="2400" lang="en-US"/>
              <a:t>M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5</a:t>
            </a:r>
            <a:r>
              <a:rPr altLang="en-GB" dirty="0" sz="2400" lang="en-US"/>
              <a:t>0</a:t>
            </a:r>
            <a:r>
              <a:rPr altLang="en-GB" dirty="0" sz="2400" lang="en-US"/>
              <a:t>0</a:t>
            </a:r>
            <a:r>
              <a:rPr altLang="en-GB" dirty="0" sz="2400" lang="en-US"/>
              <a:t>8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(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O</a:t>
            </a:r>
            <a:r>
              <a:rPr altLang="en-GB" dirty="0" sz="2400" lang="en-US"/>
              <a:t>K</a:t>
            </a:r>
            <a:r>
              <a:rPr altLang="en-GB" dirty="0" sz="2400" lang="en-US"/>
              <a:t>A</a:t>
            </a:r>
            <a:r>
              <a:rPr altLang="en-GB" dirty="0" sz="2400" lang="en-US"/>
              <a:t> </a:t>
            </a:r>
            <a:r>
              <a:rPr altLang="en-GB" dirty="0" sz="2400" lang="en-US"/>
              <a:t>I</a:t>
            </a:r>
            <a:r>
              <a:rPr altLang="en-GB" dirty="0" sz="2400" lang="en-US"/>
              <a:t>K</a:t>
            </a:r>
            <a:r>
              <a:rPr altLang="en-GB" dirty="0" sz="2400" lang="en-US"/>
              <a:t>EDA </a:t>
            </a:r>
            <a:r>
              <a:rPr altLang="en-GB" dirty="0" sz="2400" lang="en-US"/>
              <a:t>COLLEGE </a:t>
            </a:r>
            <a:r>
              <a:rPr altLang="en-GB" dirty="0" sz="2400" lang="en-US"/>
              <a:t>O</a:t>
            </a:r>
            <a:r>
              <a:rPr altLang="en-GB" dirty="0" sz="2400" lang="en-US"/>
              <a:t>F</a:t>
            </a:r>
            <a:r>
              <a:rPr altLang="en-GB" dirty="0" sz="2400" lang="en-US"/>
              <a:t>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 </a:t>
            </a:r>
            <a:r>
              <a:rPr altLang="en-GB" dirty="0" sz="2400" lang="en-US"/>
              <a:t>AND </a:t>
            </a:r>
            <a:r>
              <a:rPr altLang="en-GB" dirty="0" sz="2400" lang="en-US"/>
              <a:t>S</a:t>
            </a:r>
            <a:r>
              <a:rPr altLang="en-GB" dirty="0" sz="2400" lang="en-US"/>
              <a:t>C</a:t>
            </a:r>
            <a:r>
              <a:rPr altLang="en-GB" dirty="0" sz="2400" lang="en-US"/>
              <a:t>IENCE </a:t>
            </a:r>
            <a:r>
              <a:rPr altLang="en-GB" dirty="0" sz="2400" lang="en-US"/>
              <a:t>F</a:t>
            </a:r>
            <a:r>
              <a:rPr altLang="en-GB" dirty="0" sz="2400" lang="en-US"/>
              <a:t>O</a:t>
            </a:r>
            <a:r>
              <a:rPr altLang="en-GB" dirty="0" sz="2400" lang="en-US"/>
              <a:t>R </a:t>
            </a:r>
            <a:r>
              <a:rPr altLang="en-GB" dirty="0" sz="2400" lang="en-US"/>
              <a:t>W</a:t>
            </a:r>
            <a:r>
              <a:rPr altLang="en-GB" dirty="0" sz="2400" lang="en-US"/>
              <a:t>O</a:t>
            </a:r>
            <a:r>
              <a:rPr altLang="en-GB" dirty="0" sz="2400" lang="en-US"/>
              <a:t>MEN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612155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"/>
          <p:cNvSpPr txBox="1"/>
          <p:nvPr/>
        </p:nvSpPr>
        <p:spPr>
          <a:xfrm>
            <a:off x="739775" y="1449630"/>
            <a:ext cx="8132164" cy="26060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Collect Data
Input Sources: Gather data from performance reviews, sales reports, attendance logs, etc.
Format: Ensure data is in a structured format (e.g., spreadsheets with rows for employees and columns for metrics).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86" name=""/>
          <p:cNvSpPr txBox="1"/>
          <p:nvPr/>
        </p:nvSpPr>
        <p:spPr>
          <a:xfrm>
            <a:off x="805876" y="4377651"/>
            <a:ext cx="8547673" cy="17678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Set Up Excel Spreadsheet
Data Sheet: Create a sheet where raw data is input. Columns might include Employee ID, Name, Department, Metrics (e.g., Sales, Quality, Attendance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14601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"/>
          <p:cNvGraphicFramePr>
            <a:graphicFrameLocks/>
          </p:cNvGraphicFramePr>
          <p:nvPr/>
        </p:nvGraphicFramePr>
        <p:xfrm>
          <a:off x="1743075" y="7165480"/>
          <a:ext cx="4163671" cy="9235440"/>
        </p:xfrm>
        <a:graphic>
          <a:graphicData uri="http://schemas.openxmlformats.org/drawingml/2006/table">
            <a:tbl>
              <a:tblPr/>
              <a:tblGrid>
                <a:gridCol w="1387890"/>
                <a:gridCol w="1387890"/>
                <a:gridCol w="1387890"/>
              </a:tblGrid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endParaRPr sz="11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endParaRPr sz="11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194305" name=""/>
          <p:cNvGraphicFramePr>
            <a:graphicFrameLocks/>
          </p:cNvGraphicFramePr>
          <p:nvPr/>
        </p:nvGraphicFramePr>
        <p:xfrm>
          <a:off x="2933700" y="744854"/>
          <a:ext cx="5410200" cy="4885668"/>
        </p:xfrm>
        <a:graphic>
          <a:graphicData uri="http://schemas.openxmlformats.org/drawingml/2006/table">
            <a:tbl>
              <a:tblPr/>
              <a:tblGrid>
                <a:gridCol w="1803400"/>
                <a:gridCol w="1803400"/>
                <a:gridCol w="1803400"/>
              </a:tblGrid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endParaRPr sz="11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194306" name=""/>
          <p:cNvGraphicFramePr>
            <a:graphicFrameLocks/>
          </p:cNvGraphicFramePr>
          <p:nvPr/>
        </p:nvGraphicFramePr>
        <p:xfrm>
          <a:off x="3390900" y="0"/>
          <a:ext cx="5410200" cy="4478529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352550"/>
                <a:gridCol w="1352550"/>
              </a:tblGrid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13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743075" y="1359529"/>
            <a:ext cx="7688602" cy="438970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29949" y="1298476"/>
            <a:ext cx="5041660" cy="4261046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095999" y="1298475"/>
            <a:ext cx="4767074" cy="394434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62570" y="1482982"/>
            <a:ext cx="4968922" cy="3892035"/>
          </a:xfrm>
          <a:prstGeom prst="rect"/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593118">
            <a:off x="5734768" y="1413180"/>
            <a:ext cx="4615464" cy="3957221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"/>
          <p:cNvSpPr txBox="1"/>
          <p:nvPr/>
        </p:nvSpPr>
        <p:spPr>
          <a:xfrm>
            <a:off x="510100" y="1940381"/>
            <a:ext cx="11171799" cy="4282439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U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ON </a:t>
            </a:r>
            <a:r>
              <a:rPr altLang="en-GB" sz="2800" lang="en-US">
                <a:solidFill>
                  <a:srgbClr val="000000"/>
                </a:solidFill>
              </a:rPr>
              <a:t>:</a:t>
            </a:r>
            <a:r>
              <a:rPr altLang="en-GB" sz="2800" lang="en-US">
                <a:solidFill>
                  <a:srgbClr val="000000"/>
                </a:solidFill>
              </a:rPr>
              <a:t>-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sz="2800" lang="en-GB">
                <a:solidFill>
                  <a:srgbClr val="000000"/>
                </a:solidFill>
              </a:rPr>
              <a:t>1.In overall, Majority Employees got “Medium” level in their performance.
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sz="2800" lang="en-GB">
                <a:solidFill>
                  <a:srgbClr val="000000"/>
                </a:solidFill>
              </a:rPr>
              <a:t>2. Employees in PL business unit got majority “High” level performance rating.
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sz="2800" lang="en-GB">
                <a:solidFill>
                  <a:srgbClr val="000000"/>
                </a:solidFill>
              </a:rPr>
              <a:t>3. Employees in SVG have got majority “Very high” level performance rating.
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sz="2800" lang="en-GB">
                <a:solidFill>
                  <a:srgbClr val="000000"/>
                </a:solidFill>
              </a:rPr>
              <a:t>4. In CCDR, majority employees got “low” level ratings.
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sz="2800" lang="en-GB">
                <a:solidFill>
                  <a:srgbClr val="000000"/>
                </a:solidFill>
              </a:rPr>
              <a:t>5. In MSC business unit, majority employees got “Medium” level performance rating.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1578719" y="1154500"/>
            <a:ext cx="6970176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747836" y="-3274695"/>
            <a:ext cx="4572000" cy="510540"/>
          </a:xfrm>
          <a:prstGeom prst="rect"/>
        </p:spPr>
        <p:txBody>
          <a:bodyPr rtlCol="0" wrap="square">
            <a:spAutoFit/>
          </a:bodyPr>
          <a:p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50" name=""/>
          <p:cNvSpPr txBox="1"/>
          <p:nvPr/>
        </p:nvSpPr>
        <p:spPr>
          <a:xfrm>
            <a:off x="1171866" y="2385060"/>
            <a:ext cx="682648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Data Collection and Organization:
Collect employee performance data, including metrics such as sales figures, project completion rates, customer feedback scores, and attendance records.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7" name=""/>
          <p:cNvSpPr txBox="1"/>
          <p:nvPr/>
        </p:nvSpPr>
        <p:spPr>
          <a:xfrm>
            <a:off x="1085531" y="2202179"/>
            <a:ext cx="5959684" cy="38633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Data Collection:
Gather performance data, which may include metrics such as sales numbers, customer feedback, project completion rates, attendance records, and any other relevant KPIs (Key Performance Indicators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3" name=""/>
          <p:cNvSpPr txBox="1"/>
          <p:nvPr/>
        </p:nvSpPr>
        <p:spPr>
          <a:xfrm>
            <a:off x="828626" y="4492465"/>
            <a:ext cx="8248369" cy="17678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Managers and Team Leaders: They use performance data to evaluate team members, provide feedback, and manage performance improvement plans.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64" name=""/>
          <p:cNvSpPr txBox="1"/>
          <p:nvPr/>
        </p:nvSpPr>
        <p:spPr>
          <a:xfrm>
            <a:off x="828626" y="1907857"/>
            <a:ext cx="7954159" cy="21869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Human Resources (HR) Professionals: HR teams use performance analysis to assess employee performance, identify areas for development, and make decisions regarding promotions or terminations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8" name="object 6"/>
          <p:cNvSpPr txBox="1">
            <a:spLocks noGrp="1"/>
          </p:cNvSpPr>
          <p:nvPr>
            <p:ph type="title"/>
          </p:nvPr>
        </p:nvSpPr>
        <p:spPr>
          <a:xfrm>
            <a:off x="676274" y="291464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17" name=""/>
          <p:cNvSpPr txBox="1"/>
          <p:nvPr/>
        </p:nvSpPr>
        <p:spPr>
          <a:xfrm flipH="1">
            <a:off x="9444037" y="16506706"/>
            <a:ext cx="463453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718" name=""/>
          <p:cNvSpPr txBox="1"/>
          <p:nvPr/>
        </p:nvSpPr>
        <p:spPr>
          <a:xfrm>
            <a:off x="3557835" y="1695450"/>
            <a:ext cx="4000000" cy="3025140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tion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f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atting 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F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r 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v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table 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F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u</a:t>
            </a:r>
            <a:r>
              <a:rPr altLang="en-GB" sz="2800" lang="en-US">
                <a:solidFill>
                  <a:srgbClr val="000000"/>
                </a:solidFill>
              </a:rPr>
              <a:t>la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2" name=""/>
          <p:cNvSpPr txBox="1"/>
          <p:nvPr/>
        </p:nvSpPr>
        <p:spPr>
          <a:xfrm>
            <a:off x="755331" y="1109345"/>
            <a:ext cx="9472898" cy="55397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GB">
                <a:solidFill>
                  <a:srgbClr val="000000"/>
                </a:solidFill>
              </a:rPr>
              <a:t>We took the employee datas from kaggle website. 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GB">
                <a:solidFill>
                  <a:srgbClr val="000000"/>
                </a:solidFill>
              </a:rPr>
              <a:t>We have 26 features totally.But, We used only 9 of the features.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GB">
                <a:solidFill>
                  <a:srgbClr val="000000"/>
                </a:solidFill>
              </a:rPr>
              <a:t>We entered the name of the employees in Alphabetical order. And we also enterd the employee type in Alphabetical order.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GB">
                <a:solidFill>
                  <a:srgbClr val="000000"/>
                </a:solidFill>
              </a:rPr>
              <a:t>We entered the performance level of the employee in Numerical value.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GB">
                <a:solidFill>
                  <a:srgbClr val="000000"/>
                </a:solidFill>
              </a:rPr>
              <a:t>We entered the gender of the employees as Male/Female.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GB">
                <a:solidFill>
                  <a:srgbClr val="000000"/>
                </a:solidFill>
              </a:rPr>
              <a:t>We entered the data of employee rating in Numerical value.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GB">
                <a:solidFill>
                  <a:srgbClr val="000000"/>
                </a:solidFill>
              </a:rPr>
              <a:t>We entered the Business unit in Alphabetical order.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"/>
          <p:cNvSpPr txBox="1"/>
          <p:nvPr/>
        </p:nvSpPr>
        <p:spPr>
          <a:xfrm>
            <a:off x="2743200" y="1918335"/>
            <a:ext cx="7255295" cy="2186941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GB">
                <a:solidFill>
                  <a:srgbClr val="000000"/>
                </a:solidFill>
              </a:rPr>
              <a:t>=IFS(Z8&gt;=5,"VERY HIGH",Z8&gt;=4,"HIGH",Z8&gt;=3,"MEDIUM",TRUE,"LOW")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GB">
                <a:solidFill>
                  <a:srgbClr val="000000"/>
                </a:solidFill>
              </a:rPr>
              <a:t>The above formula used to catagorize the performance level of the employees is considered as “WOW” in my project.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2024-08-30T04:03:24Z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a9e8035f7c3f4e128ffbaf107c8415fa</vt:lpwstr>
  </property>
</Properties>
</file>