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191" autoAdjust="0"/>
    <p:restoredTop sz="72939" autoAdjust="0"/>
  </p:normalViewPr>
  <p:slideViewPr>
    <p:cSldViewPr>
      <p:cViewPr>
        <p:scale>
          <a:sx n="68" d="100"/>
          <a:sy n="68" d="100"/>
        </p:scale>
        <p:origin x="-852" y="-210"/>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student\Downloads\Employee_Dataset%20fina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IN"/>
  <c:pivotSource>
    <c:name>[Employee_Dataset final.xlsx]Sheet3!PivotTable2</c:name>
    <c:fmtId val="9"/>
  </c:pivotSource>
  <c:chart>
    <c:title>
      <c:tx>
        <c:rich>
          <a:bodyPr/>
          <a:lstStyle/>
          <a:p>
            <a:pPr>
              <a:defRPr/>
            </a:pPr>
            <a:r>
              <a:rPr lang="en-IN"/>
              <a:t>Employee</a:t>
            </a:r>
            <a:r>
              <a:rPr lang="en-IN" baseline="0"/>
              <a:t> salary analysis</a:t>
            </a:r>
            <a:endParaRPr lang="en-IN"/>
          </a:p>
        </c:rich>
      </c:tx>
      <c:layout/>
    </c:title>
    <c:pivotFmts>
      <c:pivotFmt>
        <c:idx val="0"/>
        <c:marker>
          <c:symbol val="none"/>
        </c:marker>
      </c:pivotFmt>
      <c:pivotFmt>
        <c:idx val="1"/>
        <c:marker>
          <c:symbol val="none"/>
        </c:marker>
      </c:pivotFmt>
      <c:pivotFmt>
        <c:idx val="2"/>
        <c:marker>
          <c:symbol val="none"/>
        </c:marker>
      </c:pivotFmt>
      <c:pivotFmt>
        <c:idx val="3"/>
        <c:marker>
          <c:symbol val="none"/>
        </c:marker>
        <c:dLbl>
          <c:idx val="0"/>
          <c:delete val="1"/>
        </c:dLbl>
      </c:pivotFmt>
      <c:pivotFmt>
        <c:idx val="4"/>
        <c:marker>
          <c:symbol val="none"/>
        </c:marker>
        <c:dLbl>
          <c:idx val="0"/>
          <c:delete val="1"/>
        </c:dLbl>
      </c:pivotFmt>
      <c:pivotFmt>
        <c:idx val="5"/>
        <c:marker>
          <c:symbol val="none"/>
        </c:marker>
        <c:dLbl>
          <c:idx val="0"/>
          <c:delete val="1"/>
        </c:dLbl>
      </c:pivotFmt>
    </c:pivotFmts>
    <c:view3D>
      <c:rAngAx val="1"/>
    </c:view3D>
    <c:plotArea>
      <c:layout/>
      <c:bar3DChart>
        <c:barDir val="col"/>
        <c:grouping val="clustered"/>
        <c:ser>
          <c:idx val="0"/>
          <c:order val="0"/>
          <c:tx>
            <c:strRef>
              <c:f>Sheet3!$B$3:$B$4</c:f>
              <c:strCache>
                <c:ptCount val="1"/>
                <c:pt idx="0">
                  <c:v>Female</c:v>
                </c:pt>
              </c:strCache>
            </c:strRef>
          </c:tx>
          <c:cat>
            <c:multiLvlStrRef>
              <c:f>Sheet3!$A$5:$A$21</c:f>
              <c:multiLvlStrCache>
                <c:ptCount val="14"/>
                <c:lvl>
                  <c:pt idx="0">
                    <c:v>Accounting</c:v>
                  </c:pt>
                  <c:pt idx="1">
                    <c:v>Business Development</c:v>
                  </c:pt>
                  <c:pt idx="2">
                    <c:v>Engineering</c:v>
                  </c:pt>
                  <c:pt idx="3">
                    <c:v>Human Resources</c:v>
                  </c:pt>
                  <c:pt idx="4">
                    <c:v>Product Management</c:v>
                  </c:pt>
                  <c:pt idx="5">
                    <c:v>Research and Development</c:v>
                  </c:pt>
                  <c:pt idx="6">
                    <c:v>Sales</c:v>
                  </c:pt>
                  <c:pt idx="7">
                    <c:v>Services</c:v>
                  </c:pt>
                  <c:pt idx="8">
                    <c:v>Support</c:v>
                  </c:pt>
                  <c:pt idx="9">
                    <c:v>Training</c:v>
                  </c:pt>
                  <c:pt idx="10">
                    <c:v>Accounting</c:v>
                  </c:pt>
                  <c:pt idx="11">
                    <c:v>Engineering</c:v>
                  </c:pt>
                  <c:pt idx="12">
                    <c:v>Support</c:v>
                  </c:pt>
                  <c:pt idx="13">
                    <c:v>Training</c:v>
                  </c:pt>
                </c:lvl>
                <c:lvl>
                  <c:pt idx="0">
                    <c:v>Permanent</c:v>
                  </c:pt>
                  <c:pt idx="10">
                    <c:v>Temporary</c:v>
                  </c:pt>
                </c:lvl>
              </c:multiLvlStrCache>
            </c:multiLvlStrRef>
          </c:cat>
          <c:val>
            <c:numRef>
              <c:f>Sheet3!$B$5:$B$21</c:f>
              <c:numCache>
                <c:formatCode>General</c:formatCode>
                <c:ptCount val="14"/>
                <c:pt idx="1">
                  <c:v>138173.37</c:v>
                </c:pt>
                <c:pt idx="2">
                  <c:v>114425.19</c:v>
                </c:pt>
                <c:pt idx="3">
                  <c:v>61994.76</c:v>
                </c:pt>
                <c:pt idx="7">
                  <c:v>89690.38</c:v>
                </c:pt>
                <c:pt idx="9">
                  <c:v>109473.34</c:v>
                </c:pt>
              </c:numCache>
            </c:numRef>
          </c:val>
        </c:ser>
        <c:ser>
          <c:idx val="1"/>
          <c:order val="1"/>
          <c:tx>
            <c:strRef>
              <c:f>Sheet3!$C$3:$C$4</c:f>
              <c:strCache>
                <c:ptCount val="1"/>
                <c:pt idx="0">
                  <c:v>Male</c:v>
                </c:pt>
              </c:strCache>
            </c:strRef>
          </c:tx>
          <c:cat>
            <c:multiLvlStrRef>
              <c:f>Sheet3!$A$5:$A$21</c:f>
              <c:multiLvlStrCache>
                <c:ptCount val="14"/>
                <c:lvl>
                  <c:pt idx="0">
                    <c:v>Accounting</c:v>
                  </c:pt>
                  <c:pt idx="1">
                    <c:v>Business Development</c:v>
                  </c:pt>
                  <c:pt idx="2">
                    <c:v>Engineering</c:v>
                  </c:pt>
                  <c:pt idx="3">
                    <c:v>Human Resources</c:v>
                  </c:pt>
                  <c:pt idx="4">
                    <c:v>Product Management</c:v>
                  </c:pt>
                  <c:pt idx="5">
                    <c:v>Research and Development</c:v>
                  </c:pt>
                  <c:pt idx="6">
                    <c:v>Sales</c:v>
                  </c:pt>
                  <c:pt idx="7">
                    <c:v>Services</c:v>
                  </c:pt>
                  <c:pt idx="8">
                    <c:v>Support</c:v>
                  </c:pt>
                  <c:pt idx="9">
                    <c:v>Training</c:v>
                  </c:pt>
                  <c:pt idx="10">
                    <c:v>Accounting</c:v>
                  </c:pt>
                  <c:pt idx="11">
                    <c:v>Engineering</c:v>
                  </c:pt>
                  <c:pt idx="12">
                    <c:v>Support</c:v>
                  </c:pt>
                  <c:pt idx="13">
                    <c:v>Training</c:v>
                  </c:pt>
                </c:lvl>
                <c:lvl>
                  <c:pt idx="0">
                    <c:v>Permanent</c:v>
                  </c:pt>
                  <c:pt idx="10">
                    <c:v>Temporary</c:v>
                  </c:pt>
                </c:lvl>
              </c:multiLvlStrCache>
            </c:multiLvlStrRef>
          </c:cat>
          <c:val>
            <c:numRef>
              <c:f>Sheet3!$C$5:$C$21</c:f>
              <c:numCache>
                <c:formatCode>General</c:formatCode>
                <c:ptCount val="14"/>
                <c:pt idx="0">
                  <c:v>52963.65</c:v>
                </c:pt>
                <c:pt idx="3">
                  <c:v>50310.09</c:v>
                </c:pt>
                <c:pt idx="4">
                  <c:v>104335.03999999999</c:v>
                </c:pt>
                <c:pt idx="5">
                  <c:v>127027.63999999998</c:v>
                </c:pt>
                <c:pt idx="6">
                  <c:v>62195.47</c:v>
                </c:pt>
                <c:pt idx="7">
                  <c:v>69913.39</c:v>
                </c:pt>
                <c:pt idx="8">
                  <c:v>54137.05</c:v>
                </c:pt>
                <c:pt idx="10">
                  <c:v>52246.29</c:v>
                </c:pt>
                <c:pt idx="11">
                  <c:v>39969.72</c:v>
                </c:pt>
                <c:pt idx="12">
                  <c:v>61214.26</c:v>
                </c:pt>
              </c:numCache>
            </c:numRef>
          </c:val>
        </c:ser>
        <c:ser>
          <c:idx val="2"/>
          <c:order val="2"/>
          <c:tx>
            <c:strRef>
              <c:f>Sheet3!$D$3:$D$4</c:f>
              <c:strCache>
                <c:ptCount val="1"/>
                <c:pt idx="0">
                  <c:v>Others</c:v>
                </c:pt>
              </c:strCache>
            </c:strRef>
          </c:tx>
          <c:cat>
            <c:multiLvlStrRef>
              <c:f>Sheet3!$A$5:$A$21</c:f>
              <c:multiLvlStrCache>
                <c:ptCount val="14"/>
                <c:lvl>
                  <c:pt idx="0">
                    <c:v>Accounting</c:v>
                  </c:pt>
                  <c:pt idx="1">
                    <c:v>Business Development</c:v>
                  </c:pt>
                  <c:pt idx="2">
                    <c:v>Engineering</c:v>
                  </c:pt>
                  <c:pt idx="3">
                    <c:v>Human Resources</c:v>
                  </c:pt>
                  <c:pt idx="4">
                    <c:v>Product Management</c:v>
                  </c:pt>
                  <c:pt idx="5">
                    <c:v>Research and Development</c:v>
                  </c:pt>
                  <c:pt idx="6">
                    <c:v>Sales</c:v>
                  </c:pt>
                  <c:pt idx="7">
                    <c:v>Services</c:v>
                  </c:pt>
                  <c:pt idx="8">
                    <c:v>Support</c:v>
                  </c:pt>
                  <c:pt idx="9">
                    <c:v>Training</c:v>
                  </c:pt>
                  <c:pt idx="10">
                    <c:v>Accounting</c:v>
                  </c:pt>
                  <c:pt idx="11">
                    <c:v>Engineering</c:v>
                  </c:pt>
                  <c:pt idx="12">
                    <c:v>Support</c:v>
                  </c:pt>
                  <c:pt idx="13">
                    <c:v>Training</c:v>
                  </c:pt>
                </c:lvl>
                <c:lvl>
                  <c:pt idx="0">
                    <c:v>Permanent</c:v>
                  </c:pt>
                  <c:pt idx="10">
                    <c:v>Temporary</c:v>
                  </c:pt>
                </c:lvl>
              </c:multiLvlStrCache>
            </c:multiLvlStrRef>
          </c:cat>
          <c:val>
            <c:numRef>
              <c:f>Sheet3!$D$5:$D$21</c:f>
              <c:numCache>
                <c:formatCode>General</c:formatCode>
                <c:ptCount val="14"/>
                <c:pt idx="13">
                  <c:v>78840.23</c:v>
                </c:pt>
              </c:numCache>
            </c:numRef>
          </c:val>
        </c:ser>
        <c:shape val="box"/>
        <c:axId val="96441856"/>
        <c:axId val="96443776"/>
        <c:axId val="0"/>
      </c:bar3DChart>
      <c:catAx>
        <c:axId val="96441856"/>
        <c:scaling>
          <c:orientation val="minMax"/>
        </c:scaling>
        <c:axPos val="b"/>
        <c:majorTickMark val="none"/>
        <c:tickLblPos val="nextTo"/>
        <c:crossAx val="96443776"/>
        <c:crosses val="autoZero"/>
        <c:auto val="1"/>
        <c:lblAlgn val="ctr"/>
        <c:lblOffset val="100"/>
      </c:catAx>
      <c:valAx>
        <c:axId val="96443776"/>
        <c:scaling>
          <c:orientation val="minMax"/>
        </c:scaling>
        <c:axPos val="l"/>
        <c:majorGridlines/>
        <c:numFmt formatCode="General" sourceLinked="1"/>
        <c:majorTickMark val="none"/>
        <c:tickLblPos val="nextTo"/>
        <c:crossAx val="96441856"/>
        <c:crosses val="autoZero"/>
        <c:crossBetween val="between"/>
      </c:valAx>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29-08-24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1523968" y="3143248"/>
            <a:ext cx="9144064" cy="1938992"/>
          </a:xfrm>
          <a:prstGeom prst="rect">
            <a:avLst/>
          </a:prstGeom>
          <a:noFill/>
        </p:spPr>
        <p:txBody>
          <a:bodyPr wrap="square" rtlCol="0">
            <a:spAutoFit/>
          </a:bodyPr>
          <a:lstStyle/>
          <a:p>
            <a:r>
              <a:rPr lang="en-US" sz="2400" dirty="0"/>
              <a:t>STUDENT NAME</a:t>
            </a:r>
            <a:r>
              <a:rPr lang="en-US" sz="2400" dirty="0" smtClean="0"/>
              <a:t>: </a:t>
            </a:r>
            <a:r>
              <a:rPr lang="en-US" sz="2400" dirty="0" err="1" smtClean="0"/>
              <a:t>Ishwarya.U</a:t>
            </a:r>
            <a:endParaRPr lang="en-US" sz="2400" dirty="0"/>
          </a:p>
          <a:p>
            <a:r>
              <a:rPr lang="en-US" sz="2400" dirty="0" smtClean="0"/>
              <a:t>REGISTERNO:2213391042023,DCCE85C5D1BF67395304D4BB5DD825B3</a:t>
            </a:r>
            <a:endParaRPr lang="en-US" sz="2400" dirty="0"/>
          </a:p>
          <a:p>
            <a:r>
              <a:rPr lang="en-US" sz="2400" dirty="0"/>
              <a:t>DEPARTMENT</a:t>
            </a:r>
            <a:r>
              <a:rPr lang="en-US" sz="2400" dirty="0" smtClean="0"/>
              <a:t>: Bachelor of Commerce [Corporate </a:t>
            </a:r>
            <a:r>
              <a:rPr lang="en-US" sz="2400" dirty="0" err="1" smtClean="0"/>
              <a:t>Secretaryship</a:t>
            </a:r>
            <a:r>
              <a:rPr lang="en-US" sz="2400" dirty="0" smtClean="0"/>
              <a:t>]</a:t>
            </a:r>
            <a:endParaRPr lang="en-US" sz="2400" dirty="0"/>
          </a:p>
          <a:p>
            <a:r>
              <a:rPr lang="en-US" sz="2400" dirty="0" smtClean="0"/>
              <a:t>COLLEGE: Queen Mary’s College</a:t>
            </a:r>
            <a:endParaRPr lang="en-US" sz="2400" dirty="0"/>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073" name="Rectangle 1"/>
          <p:cNvSpPr>
            <a:spLocks noChangeArrowheads="1"/>
          </p:cNvSpPr>
          <p:nvPr/>
        </p:nvSpPr>
        <p:spPr bwMode="auto">
          <a:xfrm>
            <a:off x="0" y="0"/>
            <a:ext cx="248786"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Arial" charset="0"/>
                <a:cs typeface="Arial"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
        <p:nvSpPr>
          <p:cNvPr id="10" name="Rectangle 9"/>
          <p:cNvSpPr/>
          <p:nvPr/>
        </p:nvSpPr>
        <p:spPr>
          <a:xfrm>
            <a:off x="452398" y="1071546"/>
            <a:ext cx="10930014" cy="5478423"/>
          </a:xfrm>
          <a:prstGeom prst="rect">
            <a:avLst/>
          </a:prstGeom>
        </p:spPr>
        <p:txBody>
          <a:bodyPr wrap="square">
            <a:spAutoFit/>
          </a:bodyPr>
          <a:lstStyle/>
          <a:p>
            <a:r>
              <a:rPr lang="en-US" sz="2000" b="1" dirty="0" smtClean="0">
                <a:latin typeface="Arial" charset="0"/>
                <a:cs typeface="Arial" charset="0"/>
              </a:rPr>
              <a:t> </a:t>
            </a:r>
            <a:r>
              <a:rPr lang="en-IN" sz="2000" b="1" dirty="0" smtClean="0"/>
              <a:t>Permanent</a:t>
            </a:r>
            <a:endParaRPr lang="en-IN" sz="2000" dirty="0" smtClean="0"/>
          </a:p>
          <a:p>
            <a:pPr lvl="1"/>
            <a:r>
              <a:rPr lang="en-IN" sz="2000" dirty="0" smtClean="0"/>
              <a:t>Female: 513,757.04</a:t>
            </a:r>
          </a:p>
          <a:p>
            <a:pPr lvl="1"/>
            <a:r>
              <a:rPr lang="en-IN" sz="2000" dirty="0" smtClean="0"/>
              <a:t>Male: 520,882.33</a:t>
            </a:r>
          </a:p>
          <a:p>
            <a:pPr lvl="1"/>
            <a:r>
              <a:rPr lang="en-IN" sz="2000" dirty="0" smtClean="0"/>
              <a:t>Total: 1,034,639.37</a:t>
            </a:r>
          </a:p>
          <a:p>
            <a:r>
              <a:rPr lang="en-IN" sz="2000" b="1" dirty="0" smtClean="0"/>
              <a:t>Temporary</a:t>
            </a:r>
            <a:endParaRPr lang="en-IN" sz="2000" dirty="0" smtClean="0"/>
          </a:p>
          <a:p>
            <a:pPr lvl="1"/>
            <a:r>
              <a:rPr lang="en-IN" sz="2000" dirty="0" smtClean="0"/>
              <a:t>Female: 0</a:t>
            </a:r>
          </a:p>
          <a:p>
            <a:pPr lvl="1"/>
            <a:r>
              <a:rPr lang="en-IN" sz="2000" dirty="0" smtClean="0"/>
              <a:t>Male: 153,430.27</a:t>
            </a:r>
          </a:p>
          <a:p>
            <a:pPr lvl="1"/>
            <a:r>
              <a:rPr lang="en-IN" sz="2000" dirty="0" smtClean="0"/>
              <a:t>(blank): 78,840.23</a:t>
            </a:r>
          </a:p>
          <a:p>
            <a:pPr lvl="1"/>
            <a:r>
              <a:rPr lang="en-IN" sz="2000" dirty="0" smtClean="0"/>
              <a:t>Total: 232,270.50</a:t>
            </a:r>
          </a:p>
          <a:p>
            <a:r>
              <a:rPr lang="en-IN" sz="2000" b="1" dirty="0" smtClean="0"/>
              <a:t>Gender Totals:</a:t>
            </a:r>
            <a:endParaRPr lang="en-IN" sz="2000" dirty="0" smtClean="0"/>
          </a:p>
          <a:p>
            <a:r>
              <a:rPr lang="en-IN" sz="2000" dirty="0" smtClean="0"/>
              <a:t>Female: 1,027,514.08</a:t>
            </a:r>
          </a:p>
          <a:p>
            <a:r>
              <a:rPr lang="en-IN" sz="2000" dirty="0" smtClean="0"/>
              <a:t>Male: 874,471.70</a:t>
            </a:r>
          </a:p>
          <a:p>
            <a:r>
              <a:rPr lang="en-IN" sz="2000" dirty="0" smtClean="0"/>
              <a:t>(blank): 157,680.46</a:t>
            </a:r>
          </a:p>
          <a:p>
            <a:r>
              <a:rPr lang="en-IN" b="1" dirty="0" smtClean="0"/>
              <a:t>                                         </a:t>
            </a:r>
          </a:p>
          <a:p>
            <a:r>
              <a:rPr lang="en-IN" sz="2400" b="1" dirty="0" smtClean="0"/>
              <a:t> Visualization </a:t>
            </a:r>
            <a:r>
              <a:rPr lang="en-IN" sz="2400" b="1" dirty="0" smtClean="0"/>
              <a:t>Ideas</a:t>
            </a:r>
          </a:p>
          <a:p>
            <a:r>
              <a:rPr lang="en-IN" sz="2400" b="1" dirty="0" smtClean="0"/>
              <a:t> Bar </a:t>
            </a:r>
            <a:r>
              <a:rPr lang="en-IN" sz="2400" b="1" dirty="0" smtClean="0"/>
              <a:t>Chart:</a:t>
            </a:r>
            <a:r>
              <a:rPr lang="en-IN" sz="2400" dirty="0" smtClean="0"/>
              <a:t> Compare total amounts for Permanent vs. Temporary.</a:t>
            </a:r>
          </a:p>
          <a:p>
            <a:pPr lvl="0" fontAlgn="base">
              <a:spcBef>
                <a:spcPct val="0"/>
              </a:spcBef>
              <a:spcAft>
                <a:spcPct val="0"/>
              </a:spcAft>
            </a:pPr>
            <a:endParaRPr lang="en-US" sz="2400" dirty="0" smtClean="0">
              <a:latin typeface="Arial" charset="0"/>
              <a:cs typeface="Arial" charset="0"/>
            </a:endParaRPr>
          </a:p>
        </p:txBody>
      </p:sp>
      <p:sp>
        <p:nvSpPr>
          <p:cNvPr id="11" name="TextBox 10"/>
          <p:cNvSpPr txBox="1"/>
          <p:nvPr/>
        </p:nvSpPr>
        <p:spPr>
          <a:xfrm>
            <a:off x="4810116" y="1142984"/>
            <a:ext cx="4643470" cy="3170099"/>
          </a:xfrm>
          <a:prstGeom prst="rect">
            <a:avLst/>
          </a:prstGeom>
          <a:noFill/>
        </p:spPr>
        <p:txBody>
          <a:bodyPr wrap="square" rtlCol="0">
            <a:spAutoFit/>
          </a:bodyPr>
          <a:lstStyle/>
          <a:p>
            <a:r>
              <a:rPr lang="en-IN" sz="2000" b="1" dirty="0" smtClean="0"/>
              <a:t>Comparisons</a:t>
            </a:r>
          </a:p>
          <a:p>
            <a:r>
              <a:rPr lang="en-IN" sz="2000" b="1" dirty="0" smtClean="0"/>
              <a:t>Category Comparison:</a:t>
            </a:r>
            <a:endParaRPr lang="en-IN" sz="2000" dirty="0" smtClean="0"/>
          </a:p>
          <a:p>
            <a:pPr lvl="1"/>
            <a:r>
              <a:rPr lang="en-IN" sz="2000" dirty="0" smtClean="0"/>
              <a:t>Permanent: 1,034,639.37</a:t>
            </a:r>
          </a:p>
          <a:p>
            <a:pPr lvl="1"/>
            <a:r>
              <a:rPr lang="en-IN" sz="2000" dirty="0" smtClean="0"/>
              <a:t>Temporary: 232,270.50</a:t>
            </a:r>
          </a:p>
          <a:p>
            <a:r>
              <a:rPr lang="en-IN" sz="2000" b="1" dirty="0" smtClean="0"/>
              <a:t>Gender Breakdown (Permanent):</a:t>
            </a:r>
            <a:endParaRPr lang="en-IN" sz="2000" dirty="0" smtClean="0"/>
          </a:p>
          <a:p>
            <a:pPr lvl="1"/>
            <a:r>
              <a:rPr lang="en-IN" sz="2000" dirty="0" smtClean="0"/>
              <a:t>Female: 49.6%</a:t>
            </a:r>
          </a:p>
          <a:p>
            <a:pPr lvl="1"/>
            <a:r>
              <a:rPr lang="en-IN" sz="2000" dirty="0" smtClean="0"/>
              <a:t>Male: 50.4%</a:t>
            </a:r>
          </a:p>
          <a:p>
            <a:r>
              <a:rPr lang="en-IN" sz="2000" b="1" dirty="0" smtClean="0"/>
              <a:t>Gender Breakdown (Temporary):</a:t>
            </a:r>
            <a:endParaRPr lang="en-IN" sz="2000" dirty="0" smtClean="0"/>
          </a:p>
          <a:p>
            <a:pPr lvl="1"/>
            <a:r>
              <a:rPr lang="en-IN" sz="2000" dirty="0" smtClean="0"/>
              <a:t>Male: 66.1%</a:t>
            </a:r>
          </a:p>
          <a:p>
            <a:pPr lvl="1"/>
            <a:r>
              <a:rPr lang="en-IN" sz="2000" dirty="0" smtClean="0"/>
              <a:t>(blank): 33.9%</a:t>
            </a:r>
            <a:endParaRPr lang="en-IN"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0" name="Table 9"/>
          <p:cNvGraphicFramePr>
            <a:graphicFrameLocks noGrp="1"/>
          </p:cNvGraphicFramePr>
          <p:nvPr/>
        </p:nvGraphicFramePr>
        <p:xfrm>
          <a:off x="523836" y="1785926"/>
          <a:ext cx="5384800" cy="3619500"/>
        </p:xfrm>
        <a:graphic>
          <a:graphicData uri="http://schemas.openxmlformats.org/drawingml/2006/table">
            <a:tbl>
              <a:tblPr/>
              <a:tblGrid>
                <a:gridCol w="2270622"/>
                <a:gridCol w="1090914"/>
                <a:gridCol w="672307"/>
                <a:gridCol w="599368"/>
                <a:gridCol w="751589"/>
              </a:tblGrid>
              <a:tr h="190500">
                <a:tc>
                  <a:txBody>
                    <a:bodyPr/>
                    <a:lstStyle/>
                    <a:p>
                      <a:pPr algn="l" fontAlgn="b"/>
                      <a:r>
                        <a:rPr lang="en-IN" sz="1100" b="1" i="0" u="none" strike="noStrike">
                          <a:solidFill>
                            <a:srgbClr val="000000"/>
                          </a:solidFill>
                          <a:latin typeface="Calibri"/>
                        </a:rPr>
                        <a:t>Emplyee Salaries and its Grand total</a:t>
                      </a:r>
                    </a:p>
                  </a:txBody>
                  <a:tcPr marL="0" marR="0" marT="0" marB="0" anchor="b">
                    <a:lnL>
                      <a:noFill/>
                    </a:lnL>
                    <a:lnR>
                      <a:noFill/>
                    </a:lnR>
                    <a:lnT>
                      <a:noFill/>
                    </a:lnT>
                    <a:lnB>
                      <a:noFill/>
                    </a:lnB>
                    <a:solidFill>
                      <a:srgbClr val="D9E2F3"/>
                    </a:solidFill>
                  </a:tcPr>
                </a:tc>
                <a:tc>
                  <a:txBody>
                    <a:bodyPr/>
                    <a:lstStyle/>
                    <a:p>
                      <a:pPr algn="l" fontAlgn="b"/>
                      <a:r>
                        <a:rPr lang="en-IN" sz="1100" b="1" i="0" u="none" strike="noStrike">
                          <a:solidFill>
                            <a:srgbClr val="000000"/>
                          </a:solidFill>
                          <a:latin typeface="Calibri"/>
                        </a:rPr>
                        <a:t>Column Labels</a:t>
                      </a:r>
                    </a:p>
                  </a:txBody>
                  <a:tcPr marL="0" marR="0" marT="0" marB="0" anchor="b">
                    <a:lnL>
                      <a:noFill/>
                    </a:lnL>
                    <a:lnR>
                      <a:noFill/>
                    </a:lnR>
                    <a:lnT>
                      <a:noFill/>
                    </a:lnT>
                    <a:lnB>
                      <a:noFill/>
                    </a:lnB>
                    <a:solidFill>
                      <a:srgbClr val="D9E2F3"/>
                    </a:solidFill>
                  </a:tcPr>
                </a:tc>
                <a:tc>
                  <a:txBody>
                    <a:bodyPr/>
                    <a:lstStyle/>
                    <a:p>
                      <a:pPr algn="l" fontAlgn="b"/>
                      <a:endParaRPr lang="en-IN" sz="1100" b="1" i="0" u="none" strike="noStrike">
                        <a:solidFill>
                          <a:srgbClr val="000000"/>
                        </a:solidFill>
                        <a:latin typeface="Calibri"/>
                      </a:endParaRPr>
                    </a:p>
                  </a:txBody>
                  <a:tcPr marL="0" marR="0" marT="0" marB="0" anchor="b">
                    <a:lnL>
                      <a:noFill/>
                    </a:lnL>
                    <a:lnR>
                      <a:noFill/>
                    </a:lnR>
                    <a:lnT>
                      <a:noFill/>
                    </a:lnT>
                    <a:lnB>
                      <a:noFill/>
                    </a:lnB>
                    <a:solidFill>
                      <a:srgbClr val="D9E2F3"/>
                    </a:solidFill>
                  </a:tcPr>
                </a:tc>
                <a:tc>
                  <a:txBody>
                    <a:bodyPr/>
                    <a:lstStyle/>
                    <a:p>
                      <a:pPr algn="l" fontAlgn="b"/>
                      <a:endParaRPr lang="en-IN" sz="1100" b="1" i="0" u="none" strike="noStrike">
                        <a:solidFill>
                          <a:srgbClr val="000000"/>
                        </a:solidFill>
                        <a:latin typeface="Calibri"/>
                      </a:endParaRPr>
                    </a:p>
                  </a:txBody>
                  <a:tcPr marL="0" marR="0" marT="0" marB="0" anchor="b">
                    <a:lnL>
                      <a:noFill/>
                    </a:lnL>
                    <a:lnR>
                      <a:noFill/>
                    </a:lnR>
                    <a:lnT>
                      <a:noFill/>
                    </a:lnT>
                    <a:lnB>
                      <a:noFill/>
                    </a:lnB>
                    <a:solidFill>
                      <a:srgbClr val="D9E2F3"/>
                    </a:solidFill>
                  </a:tcPr>
                </a:tc>
                <a:tc>
                  <a:txBody>
                    <a:bodyPr/>
                    <a:lstStyle/>
                    <a:p>
                      <a:pPr algn="l" fontAlgn="b"/>
                      <a:endParaRPr lang="en-IN" sz="1100" b="1" i="0" u="none" strike="noStrike">
                        <a:solidFill>
                          <a:srgbClr val="000000"/>
                        </a:solidFill>
                        <a:latin typeface="Calibri"/>
                      </a:endParaRPr>
                    </a:p>
                  </a:txBody>
                  <a:tcPr marL="0" marR="0" marT="0" marB="0" anchor="b">
                    <a:lnL>
                      <a:noFill/>
                    </a:lnL>
                    <a:lnR>
                      <a:noFill/>
                    </a:lnR>
                    <a:lnT>
                      <a:noFill/>
                    </a:lnT>
                    <a:lnB>
                      <a:noFill/>
                    </a:lnB>
                    <a:solidFill>
                      <a:srgbClr val="D9E2F3"/>
                    </a:solidFill>
                  </a:tcPr>
                </a:tc>
              </a:tr>
              <a:tr h="190500">
                <a:tc>
                  <a:txBody>
                    <a:bodyPr/>
                    <a:lstStyle/>
                    <a:p>
                      <a:pPr algn="l" fontAlgn="b"/>
                      <a:r>
                        <a:rPr lang="en-IN" sz="1100" b="1" i="0" u="none" strike="noStrike">
                          <a:solidFill>
                            <a:srgbClr val="000000"/>
                          </a:solidFill>
                          <a:latin typeface="Calibri"/>
                        </a:rPr>
                        <a:t>Row Labels</a:t>
                      </a:r>
                    </a:p>
                  </a:txBody>
                  <a:tcPr marL="0" marR="0" marT="0" marB="0" anchor="b">
                    <a:lnL>
                      <a:noFill/>
                    </a:lnL>
                    <a:lnR>
                      <a:noFill/>
                    </a:lnR>
                    <a:lnT>
                      <a:noFill/>
                    </a:lnT>
                    <a:lnB w="6350" cap="flat" cmpd="sng" algn="ctr">
                      <a:solidFill>
                        <a:srgbClr val="8EAADC"/>
                      </a:solidFill>
                      <a:prstDash val="solid"/>
                      <a:round/>
                      <a:headEnd type="none" w="med" len="med"/>
                      <a:tailEnd type="none" w="med" len="med"/>
                    </a:lnB>
                    <a:solidFill>
                      <a:srgbClr val="D9E2F3"/>
                    </a:solidFill>
                  </a:tcPr>
                </a:tc>
                <a:tc>
                  <a:txBody>
                    <a:bodyPr/>
                    <a:lstStyle/>
                    <a:p>
                      <a:pPr algn="l" fontAlgn="b"/>
                      <a:r>
                        <a:rPr lang="en-IN" sz="1100" b="1" i="0" u="none" strike="noStrike">
                          <a:solidFill>
                            <a:srgbClr val="000000"/>
                          </a:solidFill>
                          <a:latin typeface="Calibri"/>
                        </a:rPr>
                        <a:t>Female</a:t>
                      </a:r>
                    </a:p>
                  </a:txBody>
                  <a:tcPr marL="0" marR="0" marT="0" marB="0" anchor="b">
                    <a:lnL>
                      <a:noFill/>
                    </a:lnL>
                    <a:lnR>
                      <a:noFill/>
                    </a:lnR>
                    <a:lnT>
                      <a:noFill/>
                    </a:lnT>
                    <a:lnB w="6350" cap="flat" cmpd="sng" algn="ctr">
                      <a:solidFill>
                        <a:srgbClr val="8EAADC"/>
                      </a:solidFill>
                      <a:prstDash val="solid"/>
                      <a:round/>
                      <a:headEnd type="none" w="med" len="med"/>
                      <a:tailEnd type="none" w="med" len="med"/>
                    </a:lnB>
                    <a:solidFill>
                      <a:srgbClr val="D9E2F3"/>
                    </a:solidFill>
                  </a:tcPr>
                </a:tc>
                <a:tc>
                  <a:txBody>
                    <a:bodyPr/>
                    <a:lstStyle/>
                    <a:p>
                      <a:pPr algn="l" fontAlgn="b"/>
                      <a:r>
                        <a:rPr lang="en-IN" sz="1100" b="1" i="0" u="none" strike="noStrike">
                          <a:solidFill>
                            <a:srgbClr val="000000"/>
                          </a:solidFill>
                          <a:latin typeface="Calibri"/>
                        </a:rPr>
                        <a:t>Male</a:t>
                      </a:r>
                    </a:p>
                  </a:txBody>
                  <a:tcPr marL="0" marR="0" marT="0" marB="0" anchor="b">
                    <a:lnL>
                      <a:noFill/>
                    </a:lnL>
                    <a:lnR>
                      <a:noFill/>
                    </a:lnR>
                    <a:lnT>
                      <a:noFill/>
                    </a:lnT>
                    <a:lnB w="6350" cap="flat" cmpd="sng" algn="ctr">
                      <a:solidFill>
                        <a:srgbClr val="8EAADC"/>
                      </a:solidFill>
                      <a:prstDash val="solid"/>
                      <a:round/>
                      <a:headEnd type="none" w="med" len="med"/>
                      <a:tailEnd type="none" w="med" len="med"/>
                    </a:lnB>
                    <a:solidFill>
                      <a:srgbClr val="D9E2F3"/>
                    </a:solidFill>
                  </a:tcPr>
                </a:tc>
                <a:tc>
                  <a:txBody>
                    <a:bodyPr/>
                    <a:lstStyle/>
                    <a:p>
                      <a:pPr algn="l" fontAlgn="b"/>
                      <a:r>
                        <a:rPr lang="en-IN" sz="1100" b="1" i="0" u="none" strike="noStrike">
                          <a:solidFill>
                            <a:srgbClr val="000000"/>
                          </a:solidFill>
                          <a:latin typeface="Calibri"/>
                        </a:rPr>
                        <a:t>Others</a:t>
                      </a:r>
                    </a:p>
                  </a:txBody>
                  <a:tcPr marL="0" marR="0" marT="0" marB="0" anchor="b">
                    <a:lnL>
                      <a:noFill/>
                    </a:lnL>
                    <a:lnR>
                      <a:noFill/>
                    </a:lnR>
                    <a:lnT>
                      <a:noFill/>
                    </a:lnT>
                    <a:lnB w="6350" cap="flat" cmpd="sng" algn="ctr">
                      <a:solidFill>
                        <a:srgbClr val="8EAADC"/>
                      </a:solidFill>
                      <a:prstDash val="solid"/>
                      <a:round/>
                      <a:headEnd type="none" w="med" len="med"/>
                      <a:tailEnd type="none" w="med" len="med"/>
                    </a:lnB>
                    <a:solidFill>
                      <a:srgbClr val="D9E2F3"/>
                    </a:solidFill>
                  </a:tcPr>
                </a:tc>
                <a:tc>
                  <a:txBody>
                    <a:bodyPr/>
                    <a:lstStyle/>
                    <a:p>
                      <a:pPr algn="l" fontAlgn="b"/>
                      <a:r>
                        <a:rPr lang="en-IN" sz="1100" b="1" i="0" u="none" strike="noStrike">
                          <a:solidFill>
                            <a:srgbClr val="000000"/>
                          </a:solidFill>
                          <a:latin typeface="Calibri"/>
                        </a:rPr>
                        <a:t>Grand Total</a:t>
                      </a:r>
                    </a:p>
                  </a:txBody>
                  <a:tcPr marL="0" marR="0" marT="0" marB="0" anchor="b">
                    <a:lnL>
                      <a:noFill/>
                    </a:lnL>
                    <a:lnR>
                      <a:noFill/>
                    </a:lnR>
                    <a:lnT>
                      <a:noFill/>
                    </a:lnT>
                    <a:lnB w="6350" cap="flat" cmpd="sng" algn="ctr">
                      <a:solidFill>
                        <a:srgbClr val="8EAADC"/>
                      </a:solidFill>
                      <a:prstDash val="solid"/>
                      <a:round/>
                      <a:headEnd type="none" w="med" len="med"/>
                      <a:tailEnd type="none" w="med" len="med"/>
                    </a:lnB>
                    <a:solidFill>
                      <a:srgbClr val="D9E2F3"/>
                    </a:solidFill>
                  </a:tcPr>
                </a:tc>
              </a:tr>
              <a:tr h="190500">
                <a:tc>
                  <a:txBody>
                    <a:bodyPr/>
                    <a:lstStyle/>
                    <a:p>
                      <a:pPr algn="l" fontAlgn="b"/>
                      <a:r>
                        <a:rPr lang="en-IN" sz="1100" b="1" i="0" u="none" strike="noStrike">
                          <a:solidFill>
                            <a:srgbClr val="000000"/>
                          </a:solidFill>
                          <a:latin typeface="Calibri"/>
                        </a:rPr>
                        <a:t>Permanent</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c>
                  <a:txBody>
                    <a:bodyPr/>
                    <a:lstStyle/>
                    <a:p>
                      <a:pPr algn="r" fontAlgn="b"/>
                      <a:r>
                        <a:rPr lang="en-IN" sz="1100" b="1" i="0" u="none" strike="noStrike">
                          <a:solidFill>
                            <a:srgbClr val="000000"/>
                          </a:solidFill>
                          <a:latin typeface="Calibri"/>
                        </a:rPr>
                        <a:t>513757.04</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c>
                  <a:txBody>
                    <a:bodyPr/>
                    <a:lstStyle/>
                    <a:p>
                      <a:pPr algn="r" fontAlgn="b"/>
                      <a:r>
                        <a:rPr lang="en-IN" sz="1100" b="1" i="0" u="none" strike="noStrike">
                          <a:solidFill>
                            <a:srgbClr val="000000"/>
                          </a:solidFill>
                          <a:latin typeface="Calibri"/>
                        </a:rPr>
                        <a:t>520882.33</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c>
                  <a:txBody>
                    <a:bodyPr/>
                    <a:lstStyle/>
                    <a:p>
                      <a:pPr algn="l" fontAlgn="b"/>
                      <a:endParaRPr lang="en-IN" sz="1100" b="1" i="0" u="none" strike="noStrike">
                        <a:solidFill>
                          <a:srgbClr val="000000"/>
                        </a:solidFill>
                        <a:latin typeface="Calibri"/>
                      </a:endParaRP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c>
                  <a:txBody>
                    <a:bodyPr/>
                    <a:lstStyle/>
                    <a:p>
                      <a:pPr algn="r" fontAlgn="b"/>
                      <a:r>
                        <a:rPr lang="en-IN" sz="1100" b="1" i="0" u="none" strike="noStrike">
                          <a:solidFill>
                            <a:srgbClr val="000000"/>
                          </a:solidFill>
                          <a:latin typeface="Calibri"/>
                        </a:rPr>
                        <a:t>1034639.37</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r>
              <a:tr h="190500">
                <a:tc>
                  <a:txBody>
                    <a:bodyPr/>
                    <a:lstStyle/>
                    <a:p>
                      <a:pPr algn="l" fontAlgn="b"/>
                      <a:r>
                        <a:rPr lang="en-IN" sz="1100" b="0" i="0" u="none" strike="noStrike">
                          <a:solidFill>
                            <a:srgbClr val="000000"/>
                          </a:solidFill>
                          <a:latin typeface="Calibri"/>
                        </a:rPr>
                        <a:t>Accounting</a:t>
                      </a:r>
                    </a:p>
                  </a:txBody>
                  <a:tcPr marL="8572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latin typeface="Calibri"/>
                      </a:endParaRP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IN" sz="1100" b="0" i="0" u="none" strike="noStrike">
                          <a:solidFill>
                            <a:srgbClr val="000000"/>
                          </a:solidFill>
                          <a:latin typeface="Calibri"/>
                        </a:rPr>
                        <a:t>52963.65</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latin typeface="Calibri"/>
                      </a:endParaRP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IN" sz="1100" b="0" i="0" u="none" strike="noStrike">
                          <a:solidFill>
                            <a:srgbClr val="000000"/>
                          </a:solidFill>
                          <a:latin typeface="Calibri"/>
                        </a:rPr>
                        <a:t>52963.65</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190500">
                <a:tc>
                  <a:txBody>
                    <a:bodyPr/>
                    <a:lstStyle/>
                    <a:p>
                      <a:pPr algn="l" fontAlgn="b"/>
                      <a:r>
                        <a:rPr lang="en-IN" sz="1100" b="0" i="0" u="none" strike="noStrike">
                          <a:solidFill>
                            <a:srgbClr val="000000"/>
                          </a:solidFill>
                          <a:latin typeface="Calibri"/>
                        </a:rPr>
                        <a:t>Business Development</a:t>
                      </a:r>
                    </a:p>
                  </a:txBody>
                  <a:tcPr marL="85725" marR="0" marT="0" marB="0" anchor="b">
                    <a:lnL>
                      <a:noFill/>
                    </a:lnL>
                    <a:lnR>
                      <a:noFill/>
                    </a:lnR>
                    <a:lnT>
                      <a:noFill/>
                    </a:lnT>
                    <a:lnB>
                      <a:noFill/>
                    </a:lnB>
                  </a:tcPr>
                </a:tc>
                <a:tc>
                  <a:txBody>
                    <a:bodyPr/>
                    <a:lstStyle/>
                    <a:p>
                      <a:pPr algn="r" fontAlgn="b"/>
                      <a:r>
                        <a:rPr lang="en-IN" sz="1100" b="0" i="0" u="none" strike="noStrike">
                          <a:solidFill>
                            <a:srgbClr val="000000"/>
                          </a:solidFill>
                          <a:latin typeface="Calibri"/>
                        </a:rPr>
                        <a:t>138173.37</a:t>
                      </a:r>
                    </a:p>
                  </a:txBody>
                  <a:tcPr marL="0" marR="0" marT="0" marB="0" anchor="b">
                    <a:lnL>
                      <a:noFill/>
                    </a:lnL>
                    <a:lnR>
                      <a:noFill/>
                    </a:lnR>
                    <a:lnT>
                      <a:noFill/>
                    </a:lnT>
                    <a:lnB>
                      <a:noFill/>
                    </a:lnB>
                  </a:tcPr>
                </a:tc>
                <a:tc>
                  <a:txBody>
                    <a:bodyPr/>
                    <a:lstStyle/>
                    <a:p>
                      <a:pPr algn="l" fontAlgn="b"/>
                      <a:endParaRPr lang="en-IN"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IN"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latin typeface="Calibri"/>
                        </a:rPr>
                        <a:t>138173.37</a:t>
                      </a:r>
                    </a:p>
                  </a:txBody>
                  <a:tcPr marL="0" marR="0" marT="0" marB="0" anchor="b">
                    <a:lnL>
                      <a:noFill/>
                    </a:lnL>
                    <a:lnR>
                      <a:noFill/>
                    </a:lnR>
                    <a:lnT>
                      <a:noFill/>
                    </a:lnT>
                    <a:lnB>
                      <a:noFill/>
                    </a:lnB>
                  </a:tcPr>
                </a:tc>
              </a:tr>
              <a:tr h="190500">
                <a:tc>
                  <a:txBody>
                    <a:bodyPr/>
                    <a:lstStyle/>
                    <a:p>
                      <a:pPr algn="l" fontAlgn="b"/>
                      <a:r>
                        <a:rPr lang="en-IN" sz="1100" b="0" i="0" u="none" strike="noStrike">
                          <a:solidFill>
                            <a:srgbClr val="000000"/>
                          </a:solidFill>
                          <a:latin typeface="Calibri"/>
                        </a:rPr>
                        <a:t>Engineering</a:t>
                      </a:r>
                    </a:p>
                  </a:txBody>
                  <a:tcPr marL="85725" marR="0" marT="0" marB="0" anchor="b">
                    <a:lnL>
                      <a:noFill/>
                    </a:lnL>
                    <a:lnR>
                      <a:noFill/>
                    </a:lnR>
                    <a:lnT>
                      <a:noFill/>
                    </a:lnT>
                    <a:lnB>
                      <a:noFill/>
                    </a:lnB>
                  </a:tcPr>
                </a:tc>
                <a:tc>
                  <a:txBody>
                    <a:bodyPr/>
                    <a:lstStyle/>
                    <a:p>
                      <a:pPr algn="r" fontAlgn="b"/>
                      <a:r>
                        <a:rPr lang="en-IN" sz="1100" b="0" i="0" u="none" strike="noStrike">
                          <a:solidFill>
                            <a:srgbClr val="000000"/>
                          </a:solidFill>
                          <a:latin typeface="Calibri"/>
                        </a:rPr>
                        <a:t>114425.19</a:t>
                      </a:r>
                    </a:p>
                  </a:txBody>
                  <a:tcPr marL="0" marR="0" marT="0" marB="0" anchor="b">
                    <a:lnL>
                      <a:noFill/>
                    </a:lnL>
                    <a:lnR>
                      <a:noFill/>
                    </a:lnR>
                    <a:lnT>
                      <a:noFill/>
                    </a:lnT>
                    <a:lnB>
                      <a:noFill/>
                    </a:lnB>
                  </a:tcPr>
                </a:tc>
                <a:tc>
                  <a:txBody>
                    <a:bodyPr/>
                    <a:lstStyle/>
                    <a:p>
                      <a:pPr algn="l" fontAlgn="b"/>
                      <a:endParaRPr lang="en-IN"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IN"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latin typeface="Calibri"/>
                        </a:rPr>
                        <a:t>114425.19</a:t>
                      </a:r>
                    </a:p>
                  </a:txBody>
                  <a:tcPr marL="0" marR="0" marT="0" marB="0" anchor="b">
                    <a:lnL>
                      <a:noFill/>
                    </a:lnL>
                    <a:lnR>
                      <a:noFill/>
                    </a:lnR>
                    <a:lnT>
                      <a:noFill/>
                    </a:lnT>
                    <a:lnB>
                      <a:noFill/>
                    </a:lnB>
                  </a:tcPr>
                </a:tc>
              </a:tr>
              <a:tr h="190500">
                <a:tc>
                  <a:txBody>
                    <a:bodyPr/>
                    <a:lstStyle/>
                    <a:p>
                      <a:pPr algn="l" fontAlgn="b"/>
                      <a:r>
                        <a:rPr lang="en-IN" sz="1100" b="0" i="0" u="none" strike="noStrike">
                          <a:solidFill>
                            <a:srgbClr val="000000"/>
                          </a:solidFill>
                          <a:latin typeface="Calibri"/>
                        </a:rPr>
                        <a:t>Human Resources</a:t>
                      </a:r>
                    </a:p>
                  </a:txBody>
                  <a:tcPr marL="85725" marR="0" marT="0" marB="0" anchor="b">
                    <a:lnL>
                      <a:noFill/>
                    </a:lnL>
                    <a:lnR>
                      <a:noFill/>
                    </a:lnR>
                    <a:lnT>
                      <a:noFill/>
                    </a:lnT>
                    <a:lnB>
                      <a:noFill/>
                    </a:lnB>
                  </a:tcPr>
                </a:tc>
                <a:tc>
                  <a:txBody>
                    <a:bodyPr/>
                    <a:lstStyle/>
                    <a:p>
                      <a:pPr algn="r" fontAlgn="b"/>
                      <a:r>
                        <a:rPr lang="en-IN" sz="1100" b="0" i="0" u="none" strike="noStrike">
                          <a:solidFill>
                            <a:srgbClr val="000000"/>
                          </a:solidFill>
                          <a:latin typeface="Calibri"/>
                        </a:rPr>
                        <a:t>61994.76</a:t>
                      </a: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latin typeface="Calibri"/>
                        </a:rPr>
                        <a:t>50310.09</a:t>
                      </a:r>
                    </a:p>
                  </a:txBody>
                  <a:tcPr marL="0" marR="0" marT="0" marB="0" anchor="b">
                    <a:lnL>
                      <a:noFill/>
                    </a:lnL>
                    <a:lnR>
                      <a:noFill/>
                    </a:lnR>
                    <a:lnT>
                      <a:noFill/>
                    </a:lnT>
                    <a:lnB>
                      <a:noFill/>
                    </a:lnB>
                  </a:tcPr>
                </a:tc>
                <a:tc>
                  <a:txBody>
                    <a:bodyPr/>
                    <a:lstStyle/>
                    <a:p>
                      <a:pPr algn="l" fontAlgn="b"/>
                      <a:endParaRPr lang="en-IN"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latin typeface="Calibri"/>
                        </a:rPr>
                        <a:t>112304.85</a:t>
                      </a:r>
                    </a:p>
                  </a:txBody>
                  <a:tcPr marL="0" marR="0" marT="0" marB="0" anchor="b">
                    <a:lnL>
                      <a:noFill/>
                    </a:lnL>
                    <a:lnR>
                      <a:noFill/>
                    </a:lnR>
                    <a:lnT>
                      <a:noFill/>
                    </a:lnT>
                    <a:lnB>
                      <a:noFill/>
                    </a:lnB>
                  </a:tcPr>
                </a:tc>
              </a:tr>
              <a:tr h="190500">
                <a:tc>
                  <a:txBody>
                    <a:bodyPr/>
                    <a:lstStyle/>
                    <a:p>
                      <a:pPr algn="l" fontAlgn="b"/>
                      <a:r>
                        <a:rPr lang="en-IN" sz="1100" b="0" i="0" u="none" strike="noStrike">
                          <a:solidFill>
                            <a:srgbClr val="000000"/>
                          </a:solidFill>
                          <a:latin typeface="Calibri"/>
                        </a:rPr>
                        <a:t>Product Management</a:t>
                      </a:r>
                    </a:p>
                  </a:txBody>
                  <a:tcPr marL="85725" marR="0" marT="0" marB="0" anchor="b">
                    <a:lnL>
                      <a:noFill/>
                    </a:lnL>
                    <a:lnR>
                      <a:noFill/>
                    </a:lnR>
                    <a:lnT>
                      <a:noFill/>
                    </a:lnT>
                    <a:lnB>
                      <a:noFill/>
                    </a:lnB>
                  </a:tcPr>
                </a:tc>
                <a:tc>
                  <a:txBody>
                    <a:bodyPr/>
                    <a:lstStyle/>
                    <a:p>
                      <a:pPr algn="l" fontAlgn="b"/>
                      <a:endParaRPr lang="en-IN"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latin typeface="Calibri"/>
                        </a:rPr>
                        <a:t>104335.04</a:t>
                      </a:r>
                    </a:p>
                  </a:txBody>
                  <a:tcPr marL="0" marR="0" marT="0" marB="0" anchor="b">
                    <a:lnL>
                      <a:noFill/>
                    </a:lnL>
                    <a:lnR>
                      <a:noFill/>
                    </a:lnR>
                    <a:lnT>
                      <a:noFill/>
                    </a:lnT>
                    <a:lnB>
                      <a:noFill/>
                    </a:lnB>
                  </a:tcPr>
                </a:tc>
                <a:tc>
                  <a:txBody>
                    <a:bodyPr/>
                    <a:lstStyle/>
                    <a:p>
                      <a:pPr algn="l" fontAlgn="b"/>
                      <a:endParaRPr lang="en-IN"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latin typeface="Calibri"/>
                        </a:rPr>
                        <a:t>104335.04</a:t>
                      </a:r>
                    </a:p>
                  </a:txBody>
                  <a:tcPr marL="0" marR="0" marT="0" marB="0" anchor="b">
                    <a:lnL>
                      <a:noFill/>
                    </a:lnL>
                    <a:lnR>
                      <a:noFill/>
                    </a:lnR>
                    <a:lnT>
                      <a:noFill/>
                    </a:lnT>
                    <a:lnB>
                      <a:noFill/>
                    </a:lnB>
                  </a:tcPr>
                </a:tc>
              </a:tr>
              <a:tr h="190500">
                <a:tc>
                  <a:txBody>
                    <a:bodyPr/>
                    <a:lstStyle/>
                    <a:p>
                      <a:pPr algn="l" fontAlgn="b"/>
                      <a:r>
                        <a:rPr lang="en-IN" sz="1100" b="0" i="0" u="none" strike="noStrike">
                          <a:solidFill>
                            <a:srgbClr val="000000"/>
                          </a:solidFill>
                          <a:latin typeface="Calibri"/>
                        </a:rPr>
                        <a:t>Research and Development</a:t>
                      </a:r>
                    </a:p>
                  </a:txBody>
                  <a:tcPr marL="85725" marR="0" marT="0" marB="0" anchor="b">
                    <a:lnL>
                      <a:noFill/>
                    </a:lnL>
                    <a:lnR>
                      <a:noFill/>
                    </a:lnR>
                    <a:lnT>
                      <a:noFill/>
                    </a:lnT>
                    <a:lnB>
                      <a:noFill/>
                    </a:lnB>
                  </a:tcPr>
                </a:tc>
                <a:tc>
                  <a:txBody>
                    <a:bodyPr/>
                    <a:lstStyle/>
                    <a:p>
                      <a:pPr algn="l" fontAlgn="b"/>
                      <a:endParaRPr lang="en-IN"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latin typeface="Calibri"/>
                        </a:rPr>
                        <a:t>127027.64</a:t>
                      </a:r>
                    </a:p>
                  </a:txBody>
                  <a:tcPr marL="0" marR="0" marT="0" marB="0" anchor="b">
                    <a:lnL>
                      <a:noFill/>
                    </a:lnL>
                    <a:lnR>
                      <a:noFill/>
                    </a:lnR>
                    <a:lnT>
                      <a:noFill/>
                    </a:lnT>
                    <a:lnB>
                      <a:noFill/>
                    </a:lnB>
                  </a:tcPr>
                </a:tc>
                <a:tc>
                  <a:txBody>
                    <a:bodyPr/>
                    <a:lstStyle/>
                    <a:p>
                      <a:pPr algn="l" fontAlgn="b"/>
                      <a:endParaRPr lang="en-IN"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latin typeface="Calibri"/>
                        </a:rPr>
                        <a:t>127027.64</a:t>
                      </a:r>
                    </a:p>
                  </a:txBody>
                  <a:tcPr marL="0" marR="0" marT="0" marB="0" anchor="b">
                    <a:lnL>
                      <a:noFill/>
                    </a:lnL>
                    <a:lnR>
                      <a:noFill/>
                    </a:lnR>
                    <a:lnT>
                      <a:noFill/>
                    </a:lnT>
                    <a:lnB>
                      <a:noFill/>
                    </a:lnB>
                  </a:tcPr>
                </a:tc>
              </a:tr>
              <a:tr h="190500">
                <a:tc>
                  <a:txBody>
                    <a:bodyPr/>
                    <a:lstStyle/>
                    <a:p>
                      <a:pPr algn="l" fontAlgn="b"/>
                      <a:r>
                        <a:rPr lang="en-IN" sz="1100" b="0" i="0" u="none" strike="noStrike">
                          <a:solidFill>
                            <a:srgbClr val="000000"/>
                          </a:solidFill>
                          <a:latin typeface="Calibri"/>
                        </a:rPr>
                        <a:t>Sales</a:t>
                      </a:r>
                    </a:p>
                  </a:txBody>
                  <a:tcPr marL="85725" marR="0" marT="0" marB="0" anchor="b">
                    <a:lnL>
                      <a:noFill/>
                    </a:lnL>
                    <a:lnR>
                      <a:noFill/>
                    </a:lnR>
                    <a:lnT>
                      <a:noFill/>
                    </a:lnT>
                    <a:lnB>
                      <a:noFill/>
                    </a:lnB>
                  </a:tcPr>
                </a:tc>
                <a:tc>
                  <a:txBody>
                    <a:bodyPr/>
                    <a:lstStyle/>
                    <a:p>
                      <a:pPr algn="l" fontAlgn="b"/>
                      <a:endParaRPr lang="en-IN"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latin typeface="Calibri"/>
                        </a:rPr>
                        <a:t>62195.47</a:t>
                      </a:r>
                    </a:p>
                  </a:txBody>
                  <a:tcPr marL="0" marR="0" marT="0" marB="0" anchor="b">
                    <a:lnL>
                      <a:noFill/>
                    </a:lnL>
                    <a:lnR>
                      <a:noFill/>
                    </a:lnR>
                    <a:lnT>
                      <a:noFill/>
                    </a:lnT>
                    <a:lnB>
                      <a:noFill/>
                    </a:lnB>
                  </a:tcPr>
                </a:tc>
                <a:tc>
                  <a:txBody>
                    <a:bodyPr/>
                    <a:lstStyle/>
                    <a:p>
                      <a:pPr algn="l" fontAlgn="b"/>
                      <a:endParaRPr lang="en-IN"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latin typeface="Calibri"/>
                        </a:rPr>
                        <a:t>62195.47</a:t>
                      </a:r>
                    </a:p>
                  </a:txBody>
                  <a:tcPr marL="0" marR="0" marT="0" marB="0" anchor="b">
                    <a:lnL>
                      <a:noFill/>
                    </a:lnL>
                    <a:lnR>
                      <a:noFill/>
                    </a:lnR>
                    <a:lnT>
                      <a:noFill/>
                    </a:lnT>
                    <a:lnB>
                      <a:noFill/>
                    </a:lnB>
                  </a:tcPr>
                </a:tc>
              </a:tr>
              <a:tr h="190500">
                <a:tc>
                  <a:txBody>
                    <a:bodyPr/>
                    <a:lstStyle/>
                    <a:p>
                      <a:pPr algn="l" fontAlgn="b"/>
                      <a:r>
                        <a:rPr lang="en-IN" sz="1100" b="0" i="0" u="none" strike="noStrike">
                          <a:solidFill>
                            <a:srgbClr val="000000"/>
                          </a:solidFill>
                          <a:latin typeface="Calibri"/>
                        </a:rPr>
                        <a:t>Services</a:t>
                      </a:r>
                    </a:p>
                  </a:txBody>
                  <a:tcPr marL="85725" marR="0" marT="0" marB="0" anchor="b">
                    <a:lnL>
                      <a:noFill/>
                    </a:lnL>
                    <a:lnR>
                      <a:noFill/>
                    </a:lnR>
                    <a:lnT>
                      <a:noFill/>
                    </a:lnT>
                    <a:lnB>
                      <a:noFill/>
                    </a:lnB>
                  </a:tcPr>
                </a:tc>
                <a:tc>
                  <a:txBody>
                    <a:bodyPr/>
                    <a:lstStyle/>
                    <a:p>
                      <a:pPr algn="r" fontAlgn="b"/>
                      <a:r>
                        <a:rPr lang="en-IN" sz="1100" b="0" i="0" u="none" strike="noStrike">
                          <a:solidFill>
                            <a:srgbClr val="000000"/>
                          </a:solidFill>
                          <a:latin typeface="Calibri"/>
                        </a:rPr>
                        <a:t>89690.38</a:t>
                      </a: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latin typeface="Calibri"/>
                        </a:rPr>
                        <a:t>69913.39</a:t>
                      </a:r>
                    </a:p>
                  </a:txBody>
                  <a:tcPr marL="0" marR="0" marT="0" marB="0" anchor="b">
                    <a:lnL>
                      <a:noFill/>
                    </a:lnL>
                    <a:lnR>
                      <a:noFill/>
                    </a:lnR>
                    <a:lnT>
                      <a:noFill/>
                    </a:lnT>
                    <a:lnB>
                      <a:noFill/>
                    </a:lnB>
                  </a:tcPr>
                </a:tc>
                <a:tc>
                  <a:txBody>
                    <a:bodyPr/>
                    <a:lstStyle/>
                    <a:p>
                      <a:pPr algn="l" fontAlgn="b"/>
                      <a:endParaRPr lang="en-IN"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latin typeface="Calibri"/>
                        </a:rPr>
                        <a:t>159603.77</a:t>
                      </a:r>
                    </a:p>
                  </a:txBody>
                  <a:tcPr marL="0" marR="0" marT="0" marB="0" anchor="b">
                    <a:lnL>
                      <a:noFill/>
                    </a:lnL>
                    <a:lnR>
                      <a:noFill/>
                    </a:lnR>
                    <a:lnT>
                      <a:noFill/>
                    </a:lnT>
                    <a:lnB>
                      <a:noFill/>
                    </a:lnB>
                  </a:tcPr>
                </a:tc>
              </a:tr>
              <a:tr h="190500">
                <a:tc>
                  <a:txBody>
                    <a:bodyPr/>
                    <a:lstStyle/>
                    <a:p>
                      <a:pPr algn="l" fontAlgn="b"/>
                      <a:r>
                        <a:rPr lang="en-IN" sz="1100" b="0" i="0" u="none" strike="noStrike">
                          <a:solidFill>
                            <a:srgbClr val="000000"/>
                          </a:solidFill>
                          <a:latin typeface="Calibri"/>
                        </a:rPr>
                        <a:t>Support</a:t>
                      </a:r>
                    </a:p>
                  </a:txBody>
                  <a:tcPr marL="85725" marR="0" marT="0" marB="0" anchor="b">
                    <a:lnL>
                      <a:noFill/>
                    </a:lnL>
                    <a:lnR>
                      <a:noFill/>
                    </a:lnR>
                    <a:lnT>
                      <a:noFill/>
                    </a:lnT>
                    <a:lnB>
                      <a:noFill/>
                    </a:lnB>
                  </a:tcPr>
                </a:tc>
                <a:tc>
                  <a:txBody>
                    <a:bodyPr/>
                    <a:lstStyle/>
                    <a:p>
                      <a:pPr algn="l" fontAlgn="b"/>
                      <a:endParaRPr lang="en-IN"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latin typeface="Calibri"/>
                        </a:rPr>
                        <a:t>54137.05</a:t>
                      </a:r>
                    </a:p>
                  </a:txBody>
                  <a:tcPr marL="0" marR="0" marT="0" marB="0" anchor="b">
                    <a:lnL>
                      <a:noFill/>
                    </a:lnL>
                    <a:lnR>
                      <a:noFill/>
                    </a:lnR>
                    <a:lnT>
                      <a:noFill/>
                    </a:lnT>
                    <a:lnB>
                      <a:noFill/>
                    </a:lnB>
                  </a:tcPr>
                </a:tc>
                <a:tc>
                  <a:txBody>
                    <a:bodyPr/>
                    <a:lstStyle/>
                    <a:p>
                      <a:pPr algn="l" fontAlgn="b"/>
                      <a:endParaRPr lang="en-IN"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latin typeface="Calibri"/>
                        </a:rPr>
                        <a:t>54137.05</a:t>
                      </a:r>
                    </a:p>
                  </a:txBody>
                  <a:tcPr marL="0" marR="0" marT="0" marB="0" anchor="b">
                    <a:lnL>
                      <a:noFill/>
                    </a:lnL>
                    <a:lnR>
                      <a:noFill/>
                    </a:lnR>
                    <a:lnT>
                      <a:noFill/>
                    </a:lnT>
                    <a:lnB>
                      <a:noFill/>
                    </a:lnB>
                  </a:tcPr>
                </a:tc>
              </a:tr>
              <a:tr h="190500">
                <a:tc>
                  <a:txBody>
                    <a:bodyPr/>
                    <a:lstStyle/>
                    <a:p>
                      <a:pPr algn="l" fontAlgn="b"/>
                      <a:r>
                        <a:rPr lang="en-IN" sz="1100" b="0" i="0" u="none" strike="noStrike">
                          <a:solidFill>
                            <a:srgbClr val="000000"/>
                          </a:solidFill>
                          <a:latin typeface="Calibri"/>
                        </a:rPr>
                        <a:t>Training</a:t>
                      </a:r>
                    </a:p>
                  </a:txBody>
                  <a:tcPr marL="85725" marR="0" marT="0" marB="0" anchor="b">
                    <a:lnL>
                      <a:noFill/>
                    </a:lnL>
                    <a:lnR>
                      <a:noFill/>
                    </a:lnR>
                    <a:lnT>
                      <a:noFill/>
                    </a:lnT>
                    <a:lnB>
                      <a:noFill/>
                    </a:lnB>
                  </a:tcPr>
                </a:tc>
                <a:tc>
                  <a:txBody>
                    <a:bodyPr/>
                    <a:lstStyle/>
                    <a:p>
                      <a:pPr algn="r" fontAlgn="b"/>
                      <a:r>
                        <a:rPr lang="en-IN" sz="1100" b="0" i="0" u="none" strike="noStrike">
                          <a:solidFill>
                            <a:srgbClr val="000000"/>
                          </a:solidFill>
                          <a:latin typeface="Calibri"/>
                        </a:rPr>
                        <a:t>109473.34</a:t>
                      </a:r>
                    </a:p>
                  </a:txBody>
                  <a:tcPr marL="0" marR="0" marT="0" marB="0" anchor="b">
                    <a:lnL>
                      <a:noFill/>
                    </a:lnL>
                    <a:lnR>
                      <a:noFill/>
                    </a:lnR>
                    <a:lnT>
                      <a:noFill/>
                    </a:lnT>
                    <a:lnB>
                      <a:noFill/>
                    </a:lnB>
                  </a:tcPr>
                </a:tc>
                <a:tc>
                  <a:txBody>
                    <a:bodyPr/>
                    <a:lstStyle/>
                    <a:p>
                      <a:pPr algn="l" fontAlgn="b"/>
                      <a:endParaRPr lang="en-IN"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IN"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latin typeface="Calibri"/>
                        </a:rPr>
                        <a:t>109473.34</a:t>
                      </a:r>
                    </a:p>
                  </a:txBody>
                  <a:tcPr marL="0" marR="0" marT="0" marB="0" anchor="b">
                    <a:lnL>
                      <a:noFill/>
                    </a:lnL>
                    <a:lnR>
                      <a:noFill/>
                    </a:lnR>
                    <a:lnT>
                      <a:noFill/>
                    </a:lnT>
                    <a:lnB>
                      <a:noFill/>
                    </a:lnB>
                  </a:tcPr>
                </a:tc>
              </a:tr>
              <a:tr h="190500">
                <a:tc>
                  <a:txBody>
                    <a:bodyPr/>
                    <a:lstStyle/>
                    <a:p>
                      <a:pPr algn="l" fontAlgn="b"/>
                      <a:r>
                        <a:rPr lang="en-IN" sz="1100" b="1" i="0" u="none" strike="noStrike">
                          <a:solidFill>
                            <a:srgbClr val="000000"/>
                          </a:solidFill>
                          <a:latin typeface="Calibri"/>
                        </a:rPr>
                        <a:t>Temporary</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l" fontAlgn="b"/>
                      <a:endParaRPr lang="en-IN" sz="1100" b="1" i="0" u="none" strike="noStrike">
                        <a:solidFill>
                          <a:srgbClr val="000000"/>
                        </a:solidFill>
                        <a:latin typeface="Calibri"/>
                      </a:endParaRP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IN" sz="1100" b="1" i="0" u="none" strike="noStrike">
                          <a:solidFill>
                            <a:srgbClr val="000000"/>
                          </a:solidFill>
                          <a:latin typeface="Calibri"/>
                        </a:rPr>
                        <a:t>153430.27</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IN" sz="1100" b="1" i="0" u="none" strike="noStrike">
                          <a:solidFill>
                            <a:srgbClr val="000000"/>
                          </a:solidFill>
                          <a:latin typeface="Calibri"/>
                        </a:rPr>
                        <a:t>78840.23</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IN" sz="1100" b="1" i="0" u="none" strike="noStrike">
                          <a:solidFill>
                            <a:srgbClr val="000000"/>
                          </a:solidFill>
                          <a:latin typeface="Calibri"/>
                        </a:rPr>
                        <a:t>232270.5</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190500">
                <a:tc>
                  <a:txBody>
                    <a:bodyPr/>
                    <a:lstStyle/>
                    <a:p>
                      <a:pPr algn="l" fontAlgn="b"/>
                      <a:r>
                        <a:rPr lang="en-IN" sz="1100" b="0" i="0" u="none" strike="noStrike">
                          <a:solidFill>
                            <a:srgbClr val="000000"/>
                          </a:solidFill>
                          <a:latin typeface="Calibri"/>
                        </a:rPr>
                        <a:t>Accounting</a:t>
                      </a:r>
                    </a:p>
                  </a:txBody>
                  <a:tcPr marL="8572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latin typeface="Calibri"/>
                      </a:endParaRP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IN" sz="1100" b="0" i="0" u="none" strike="noStrike">
                          <a:solidFill>
                            <a:srgbClr val="000000"/>
                          </a:solidFill>
                          <a:latin typeface="Calibri"/>
                        </a:rPr>
                        <a:t>52246.29</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latin typeface="Calibri"/>
                      </a:endParaRP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IN" sz="1100" b="0" i="0" u="none" strike="noStrike">
                          <a:solidFill>
                            <a:srgbClr val="000000"/>
                          </a:solidFill>
                          <a:latin typeface="Calibri"/>
                        </a:rPr>
                        <a:t>52246.29</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190500">
                <a:tc>
                  <a:txBody>
                    <a:bodyPr/>
                    <a:lstStyle/>
                    <a:p>
                      <a:pPr algn="l" fontAlgn="b"/>
                      <a:r>
                        <a:rPr lang="en-IN" sz="1100" b="0" i="0" u="none" strike="noStrike">
                          <a:solidFill>
                            <a:srgbClr val="000000"/>
                          </a:solidFill>
                          <a:latin typeface="Calibri"/>
                        </a:rPr>
                        <a:t>Engineering</a:t>
                      </a:r>
                    </a:p>
                  </a:txBody>
                  <a:tcPr marL="85725" marR="0" marT="0" marB="0" anchor="b">
                    <a:lnL>
                      <a:noFill/>
                    </a:lnL>
                    <a:lnR>
                      <a:noFill/>
                    </a:lnR>
                    <a:lnT>
                      <a:noFill/>
                    </a:lnT>
                    <a:lnB>
                      <a:noFill/>
                    </a:lnB>
                  </a:tcPr>
                </a:tc>
                <a:tc>
                  <a:txBody>
                    <a:bodyPr/>
                    <a:lstStyle/>
                    <a:p>
                      <a:pPr algn="l" fontAlgn="b"/>
                      <a:endParaRPr lang="en-IN"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latin typeface="Calibri"/>
                        </a:rPr>
                        <a:t>39969.72</a:t>
                      </a:r>
                    </a:p>
                  </a:txBody>
                  <a:tcPr marL="0" marR="0" marT="0" marB="0" anchor="b">
                    <a:lnL>
                      <a:noFill/>
                    </a:lnL>
                    <a:lnR>
                      <a:noFill/>
                    </a:lnR>
                    <a:lnT>
                      <a:noFill/>
                    </a:lnT>
                    <a:lnB>
                      <a:noFill/>
                    </a:lnB>
                  </a:tcPr>
                </a:tc>
                <a:tc>
                  <a:txBody>
                    <a:bodyPr/>
                    <a:lstStyle/>
                    <a:p>
                      <a:pPr algn="l" fontAlgn="b"/>
                      <a:endParaRPr lang="en-IN"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latin typeface="Calibri"/>
                        </a:rPr>
                        <a:t>39969.72</a:t>
                      </a:r>
                    </a:p>
                  </a:txBody>
                  <a:tcPr marL="0" marR="0" marT="0" marB="0" anchor="b">
                    <a:lnL>
                      <a:noFill/>
                    </a:lnL>
                    <a:lnR>
                      <a:noFill/>
                    </a:lnR>
                    <a:lnT>
                      <a:noFill/>
                    </a:lnT>
                    <a:lnB>
                      <a:noFill/>
                    </a:lnB>
                  </a:tcPr>
                </a:tc>
              </a:tr>
              <a:tr h="190500">
                <a:tc>
                  <a:txBody>
                    <a:bodyPr/>
                    <a:lstStyle/>
                    <a:p>
                      <a:pPr algn="l" fontAlgn="b"/>
                      <a:r>
                        <a:rPr lang="en-IN" sz="1100" b="0" i="0" u="none" strike="noStrike">
                          <a:solidFill>
                            <a:srgbClr val="000000"/>
                          </a:solidFill>
                          <a:latin typeface="Calibri"/>
                        </a:rPr>
                        <a:t>Support</a:t>
                      </a:r>
                    </a:p>
                  </a:txBody>
                  <a:tcPr marL="85725" marR="0" marT="0" marB="0" anchor="b">
                    <a:lnL>
                      <a:noFill/>
                    </a:lnL>
                    <a:lnR>
                      <a:noFill/>
                    </a:lnR>
                    <a:lnT>
                      <a:noFill/>
                    </a:lnT>
                    <a:lnB>
                      <a:noFill/>
                    </a:lnB>
                  </a:tcPr>
                </a:tc>
                <a:tc>
                  <a:txBody>
                    <a:bodyPr/>
                    <a:lstStyle/>
                    <a:p>
                      <a:pPr algn="l" fontAlgn="b"/>
                      <a:endParaRPr lang="en-IN"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latin typeface="Calibri"/>
                        </a:rPr>
                        <a:t>61214.26</a:t>
                      </a:r>
                    </a:p>
                  </a:txBody>
                  <a:tcPr marL="0" marR="0" marT="0" marB="0" anchor="b">
                    <a:lnL>
                      <a:noFill/>
                    </a:lnL>
                    <a:lnR>
                      <a:noFill/>
                    </a:lnR>
                    <a:lnT>
                      <a:noFill/>
                    </a:lnT>
                    <a:lnB>
                      <a:noFill/>
                    </a:lnB>
                  </a:tcPr>
                </a:tc>
                <a:tc>
                  <a:txBody>
                    <a:bodyPr/>
                    <a:lstStyle/>
                    <a:p>
                      <a:pPr algn="l" fontAlgn="b"/>
                      <a:endParaRPr lang="en-IN"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latin typeface="Calibri"/>
                        </a:rPr>
                        <a:t>61214.26</a:t>
                      </a:r>
                    </a:p>
                  </a:txBody>
                  <a:tcPr marL="0" marR="0" marT="0" marB="0" anchor="b">
                    <a:lnL>
                      <a:noFill/>
                    </a:lnL>
                    <a:lnR>
                      <a:noFill/>
                    </a:lnR>
                    <a:lnT>
                      <a:noFill/>
                    </a:lnT>
                    <a:lnB>
                      <a:noFill/>
                    </a:lnB>
                  </a:tcPr>
                </a:tc>
              </a:tr>
              <a:tr h="190500">
                <a:tc>
                  <a:txBody>
                    <a:bodyPr/>
                    <a:lstStyle/>
                    <a:p>
                      <a:pPr algn="l" fontAlgn="b"/>
                      <a:r>
                        <a:rPr lang="en-IN" sz="1100" b="0" i="0" u="none" strike="noStrike">
                          <a:solidFill>
                            <a:srgbClr val="000000"/>
                          </a:solidFill>
                          <a:latin typeface="Calibri"/>
                        </a:rPr>
                        <a:t>Training</a:t>
                      </a:r>
                    </a:p>
                  </a:txBody>
                  <a:tcPr marL="85725"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l" fontAlgn="b"/>
                      <a:endParaRPr lang="en-IN" sz="1100" b="0" i="0" u="none" strike="noStrike">
                        <a:solidFill>
                          <a:srgbClr val="000000"/>
                        </a:solidFill>
                        <a:latin typeface="Calibri"/>
                      </a:endParaRP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l" fontAlgn="b"/>
                      <a:endParaRPr lang="en-IN" sz="1100" b="0" i="0" u="none" strike="noStrike">
                        <a:solidFill>
                          <a:srgbClr val="000000"/>
                        </a:solidFill>
                        <a:latin typeface="Calibri"/>
                      </a:endParaRP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IN" sz="1100" b="0" i="0" u="none" strike="noStrike">
                          <a:solidFill>
                            <a:srgbClr val="000000"/>
                          </a:solidFill>
                          <a:latin typeface="Calibri"/>
                        </a:rPr>
                        <a:t>78840.23</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IN" sz="1100" b="0" i="0" u="none" strike="noStrike">
                          <a:solidFill>
                            <a:srgbClr val="000000"/>
                          </a:solidFill>
                          <a:latin typeface="Calibri"/>
                        </a:rPr>
                        <a:t>78840.23</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190500">
                <a:tc>
                  <a:txBody>
                    <a:bodyPr/>
                    <a:lstStyle/>
                    <a:p>
                      <a:pPr algn="l" fontAlgn="b"/>
                      <a:r>
                        <a:rPr lang="en-IN" sz="1100" b="1" i="0" u="none" strike="noStrike">
                          <a:solidFill>
                            <a:srgbClr val="000000"/>
                          </a:solidFill>
                          <a:latin typeface="Calibri"/>
                        </a:rPr>
                        <a:t>Grand Total</a:t>
                      </a:r>
                    </a:p>
                  </a:txBody>
                  <a:tcPr marL="0" marR="0" marT="0" marB="0" anchor="b">
                    <a:lnL>
                      <a:noFill/>
                    </a:lnL>
                    <a:lnR>
                      <a:noFill/>
                    </a:lnR>
                    <a:lnT w="6350" cap="flat" cmpd="sng" algn="ctr">
                      <a:solidFill>
                        <a:srgbClr val="8EAADC"/>
                      </a:solidFill>
                      <a:prstDash val="solid"/>
                      <a:round/>
                      <a:headEnd type="none" w="med" len="med"/>
                      <a:tailEnd type="none" w="med" len="med"/>
                    </a:lnT>
                    <a:lnB>
                      <a:noFill/>
                    </a:lnB>
                    <a:solidFill>
                      <a:srgbClr val="D9E2F3"/>
                    </a:solidFill>
                  </a:tcPr>
                </a:tc>
                <a:tc>
                  <a:txBody>
                    <a:bodyPr/>
                    <a:lstStyle/>
                    <a:p>
                      <a:pPr algn="r" fontAlgn="b"/>
                      <a:r>
                        <a:rPr lang="en-IN" sz="1100" b="1" i="0" u="none" strike="noStrike">
                          <a:solidFill>
                            <a:srgbClr val="000000"/>
                          </a:solidFill>
                          <a:latin typeface="Calibri"/>
                        </a:rPr>
                        <a:t>513757.04</a:t>
                      </a:r>
                    </a:p>
                  </a:txBody>
                  <a:tcPr marL="0" marR="0" marT="0" marB="0" anchor="b">
                    <a:lnL>
                      <a:noFill/>
                    </a:lnL>
                    <a:lnR>
                      <a:noFill/>
                    </a:lnR>
                    <a:lnT w="6350" cap="flat" cmpd="sng" algn="ctr">
                      <a:solidFill>
                        <a:srgbClr val="8EAADC"/>
                      </a:solidFill>
                      <a:prstDash val="solid"/>
                      <a:round/>
                      <a:headEnd type="none" w="med" len="med"/>
                      <a:tailEnd type="none" w="med" len="med"/>
                    </a:lnT>
                    <a:lnB>
                      <a:noFill/>
                    </a:lnB>
                    <a:solidFill>
                      <a:srgbClr val="D9E2F3"/>
                    </a:solidFill>
                  </a:tcPr>
                </a:tc>
                <a:tc>
                  <a:txBody>
                    <a:bodyPr/>
                    <a:lstStyle/>
                    <a:p>
                      <a:pPr algn="r" fontAlgn="b"/>
                      <a:r>
                        <a:rPr lang="en-IN" sz="1100" b="1" i="0" u="none" strike="noStrike">
                          <a:solidFill>
                            <a:srgbClr val="000000"/>
                          </a:solidFill>
                          <a:latin typeface="Calibri"/>
                        </a:rPr>
                        <a:t>674312.6</a:t>
                      </a:r>
                    </a:p>
                  </a:txBody>
                  <a:tcPr marL="0" marR="0" marT="0" marB="0" anchor="b">
                    <a:lnL>
                      <a:noFill/>
                    </a:lnL>
                    <a:lnR>
                      <a:noFill/>
                    </a:lnR>
                    <a:lnT w="6350" cap="flat" cmpd="sng" algn="ctr">
                      <a:solidFill>
                        <a:srgbClr val="8EAADC"/>
                      </a:solidFill>
                      <a:prstDash val="solid"/>
                      <a:round/>
                      <a:headEnd type="none" w="med" len="med"/>
                      <a:tailEnd type="none" w="med" len="med"/>
                    </a:lnT>
                    <a:lnB>
                      <a:noFill/>
                    </a:lnB>
                    <a:solidFill>
                      <a:srgbClr val="D9E2F3"/>
                    </a:solidFill>
                  </a:tcPr>
                </a:tc>
                <a:tc>
                  <a:txBody>
                    <a:bodyPr/>
                    <a:lstStyle/>
                    <a:p>
                      <a:pPr algn="r" fontAlgn="b"/>
                      <a:r>
                        <a:rPr lang="en-IN" sz="1100" b="1" i="0" u="none" strike="noStrike">
                          <a:solidFill>
                            <a:srgbClr val="000000"/>
                          </a:solidFill>
                          <a:latin typeface="Calibri"/>
                        </a:rPr>
                        <a:t>78840.23</a:t>
                      </a:r>
                    </a:p>
                  </a:txBody>
                  <a:tcPr marL="0" marR="0" marT="0" marB="0" anchor="b">
                    <a:lnL>
                      <a:noFill/>
                    </a:lnL>
                    <a:lnR>
                      <a:noFill/>
                    </a:lnR>
                    <a:lnT w="6350" cap="flat" cmpd="sng" algn="ctr">
                      <a:solidFill>
                        <a:srgbClr val="8EAADC"/>
                      </a:solidFill>
                      <a:prstDash val="solid"/>
                      <a:round/>
                      <a:headEnd type="none" w="med" len="med"/>
                      <a:tailEnd type="none" w="med" len="med"/>
                    </a:lnT>
                    <a:lnB>
                      <a:noFill/>
                    </a:lnB>
                    <a:solidFill>
                      <a:srgbClr val="D9E2F3"/>
                    </a:solidFill>
                  </a:tcPr>
                </a:tc>
                <a:tc>
                  <a:txBody>
                    <a:bodyPr/>
                    <a:lstStyle/>
                    <a:p>
                      <a:pPr algn="r" fontAlgn="b"/>
                      <a:r>
                        <a:rPr lang="en-IN" sz="1100" b="1" i="0" u="none" strike="noStrike" dirty="0">
                          <a:solidFill>
                            <a:srgbClr val="000000"/>
                          </a:solidFill>
                          <a:latin typeface="Calibri"/>
                        </a:rPr>
                        <a:t>1266909.87</a:t>
                      </a:r>
                    </a:p>
                  </a:txBody>
                  <a:tcPr marL="0" marR="0" marT="0" marB="0" anchor="b">
                    <a:lnL>
                      <a:noFill/>
                    </a:lnL>
                    <a:lnR>
                      <a:noFill/>
                    </a:lnR>
                    <a:lnT w="6350" cap="flat" cmpd="sng" algn="ctr">
                      <a:solidFill>
                        <a:srgbClr val="8EAADC"/>
                      </a:solidFill>
                      <a:prstDash val="solid"/>
                      <a:round/>
                      <a:headEnd type="none" w="med" len="med"/>
                      <a:tailEnd type="none" w="med" len="med"/>
                    </a:lnT>
                    <a:lnB>
                      <a:noFill/>
                    </a:lnB>
                    <a:solidFill>
                      <a:srgbClr val="D9E2F3"/>
                    </a:solidFill>
                  </a:tcPr>
                </a:tc>
              </a:tr>
            </a:tbl>
          </a:graphicData>
        </a:graphic>
      </p:graphicFrame>
      <p:graphicFrame>
        <p:nvGraphicFramePr>
          <p:cNvPr id="12" name="Chart 11"/>
          <p:cNvGraphicFramePr/>
          <p:nvPr/>
        </p:nvGraphicFramePr>
        <p:xfrm>
          <a:off x="6096000" y="1357298"/>
          <a:ext cx="4171950" cy="39814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a:xfrm>
            <a:off x="666712" y="428604"/>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523836" y="1571612"/>
            <a:ext cx="8143932" cy="4031873"/>
          </a:xfrm>
          <a:prstGeom prst="rect">
            <a:avLst/>
          </a:prstGeom>
        </p:spPr>
        <p:txBody>
          <a:bodyPr wrap="square">
            <a:spAutoFit/>
          </a:bodyPr>
          <a:lstStyle/>
          <a:p>
            <a:pPr>
              <a:buFont typeface="Wingdings" pitchFamily="2" charset="2"/>
              <a:buChar char="ü"/>
            </a:pPr>
            <a:r>
              <a:rPr lang="en-IN" sz="3200" b="1" dirty="0" smtClean="0"/>
              <a:t>Permanent</a:t>
            </a:r>
            <a:r>
              <a:rPr lang="en-IN" sz="3200" dirty="0" smtClean="0"/>
              <a:t> positions have a higher total allocation compared to </a:t>
            </a:r>
            <a:r>
              <a:rPr lang="en-IN" sz="3200" b="1" dirty="0" smtClean="0"/>
              <a:t>Temporary</a:t>
            </a:r>
            <a:r>
              <a:rPr lang="en-IN" sz="3200" dirty="0" smtClean="0"/>
              <a:t> positions</a:t>
            </a:r>
            <a:r>
              <a:rPr lang="en-IN" sz="3200" dirty="0" smtClean="0"/>
              <a:t>.</a:t>
            </a:r>
          </a:p>
          <a:p>
            <a:pPr>
              <a:buFont typeface="Wingdings" pitchFamily="2" charset="2"/>
              <a:buChar char="ü"/>
            </a:pPr>
            <a:r>
              <a:rPr lang="en-IN" sz="3200" dirty="0" smtClean="0"/>
              <a:t>Gender </a:t>
            </a:r>
            <a:r>
              <a:rPr lang="en-IN" sz="3200" dirty="0" smtClean="0"/>
              <a:t>distribution is more balanced in </a:t>
            </a:r>
            <a:r>
              <a:rPr lang="en-IN" sz="3200" b="1" dirty="0" smtClean="0"/>
              <a:t>Permanent</a:t>
            </a:r>
            <a:r>
              <a:rPr lang="en-IN" sz="3200" dirty="0" smtClean="0"/>
              <a:t> roles, while </a:t>
            </a:r>
            <a:r>
              <a:rPr lang="en-IN" sz="3200" b="1" dirty="0" smtClean="0"/>
              <a:t>Temporary</a:t>
            </a:r>
            <a:r>
              <a:rPr lang="en-IN" sz="3200" dirty="0" smtClean="0"/>
              <a:t> roles show a male skew</a:t>
            </a:r>
            <a:r>
              <a:rPr lang="en-IN" sz="3200" dirty="0" smtClean="0"/>
              <a:t>.</a:t>
            </a:r>
          </a:p>
          <a:p>
            <a:pPr>
              <a:buFont typeface="Wingdings" pitchFamily="2" charset="2"/>
              <a:buChar char="ü"/>
            </a:pPr>
            <a:r>
              <a:rPr lang="en-IN" sz="3200" dirty="0" smtClean="0"/>
              <a:t>Overall </a:t>
            </a:r>
            <a:r>
              <a:rPr lang="en-IN" sz="3200" dirty="0" smtClean="0"/>
              <a:t>spending is higher for females in </a:t>
            </a:r>
            <a:r>
              <a:rPr lang="en-IN" sz="3200" b="1" dirty="0" smtClean="0"/>
              <a:t>Permanent</a:t>
            </a:r>
            <a:r>
              <a:rPr lang="en-IN" sz="3200" dirty="0" smtClean="0"/>
              <a:t> roles, while males have a notable share in </a:t>
            </a:r>
            <a:r>
              <a:rPr lang="en-IN" sz="3200" b="1" dirty="0" smtClean="0"/>
              <a:t>Temporary</a:t>
            </a:r>
            <a:r>
              <a:rPr lang="en-IN" sz="3200" dirty="0" smtClean="0"/>
              <a:t> roles.</a:t>
            </a:r>
            <a:endParaRPr lang="en-IN" sz="3200" dirty="0"/>
          </a:p>
        </p:txBody>
      </p:sp>
    </p:spTree>
    <p:extLst>
      <p:ext uri="{BB962C8B-B14F-4D97-AF65-F5344CB8AC3E}">
        <p14:creationId xmlns=""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US" sz="4400" b="1" dirty="0" smtClean="0">
                <a:solidFill>
                  <a:srgbClr val="0F0F0F"/>
                </a:solidFill>
                <a:latin typeface="Times New Roman" panose="02020603050405020304" pitchFamily="18" charset="0"/>
                <a:cs typeface="Times New Roman" panose="02020603050405020304" pitchFamily="18" charset="0"/>
              </a:rPr>
              <a:t>salary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309522" y="1785926"/>
            <a:ext cx="8001056" cy="4401205"/>
          </a:xfrm>
          <a:prstGeom prst="rect">
            <a:avLst/>
          </a:prstGeom>
        </p:spPr>
        <p:txBody>
          <a:bodyPr wrap="square">
            <a:spAutoFit/>
          </a:bodyPr>
          <a:lstStyle/>
          <a:p>
            <a:pPr lvl="0" fontAlgn="base">
              <a:spcBef>
                <a:spcPct val="0"/>
              </a:spcBef>
              <a:spcAft>
                <a:spcPct val="0"/>
              </a:spcAft>
            </a:pPr>
            <a:r>
              <a:rPr lang="en-IN" sz="2800" dirty="0" smtClean="0"/>
              <a:t>The organization experiences a disparity in salary allocation and gender representation between Permanent and Temporary roles. Permanent roles have a higher total salary expenditure and a balanced gender distribution, while Temporary roles show a lower total salary expenditure with a significant portion classified as "Others" and a less balanced gender representation. This imbalance could affect fairness, equity, and overall organizational effectiveness.</a:t>
            </a:r>
            <a:endParaRPr lang="en-IN"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Rectangle 11"/>
          <p:cNvSpPr/>
          <p:nvPr/>
        </p:nvSpPr>
        <p:spPr>
          <a:xfrm>
            <a:off x="666712" y="2143116"/>
            <a:ext cx="8001056" cy="3170099"/>
          </a:xfrm>
          <a:prstGeom prst="rect">
            <a:avLst/>
          </a:prstGeom>
        </p:spPr>
        <p:txBody>
          <a:bodyPr wrap="square">
            <a:spAutoFit/>
          </a:bodyPr>
          <a:lstStyle/>
          <a:p>
            <a:r>
              <a:rPr lang="en-IN" sz="2400" b="1" dirty="0" smtClean="0"/>
              <a:t>Objective:</a:t>
            </a:r>
            <a:r>
              <a:rPr lang="en-IN" dirty="0" smtClean="0"/>
              <a:t> To analyze and interpret the salary data segmented by gender, department, and employment type (Permanent vs. Temporary). The goal is to identify key trends, discrepancies, and areas of interest within the dataset.</a:t>
            </a:r>
          </a:p>
          <a:p>
            <a:r>
              <a:rPr lang="en-IN" sz="2800" b="1" dirty="0" smtClean="0"/>
              <a:t>Scope:</a:t>
            </a:r>
            <a:endParaRPr lang="en-IN" sz="2800" dirty="0" smtClean="0"/>
          </a:p>
          <a:p>
            <a:pPr>
              <a:buFont typeface="Wingdings" pitchFamily="2" charset="2"/>
              <a:buChar char="q"/>
            </a:pPr>
            <a:r>
              <a:rPr lang="en-IN" sz="2800" b="1" dirty="0" smtClean="0"/>
              <a:t>Gender Pay Gap Analysis</a:t>
            </a:r>
          </a:p>
          <a:p>
            <a:pPr>
              <a:buFont typeface="Wingdings" pitchFamily="2" charset="2"/>
              <a:buChar char="q"/>
            </a:pPr>
            <a:r>
              <a:rPr lang="en-IN" sz="2800" b="1" dirty="0" smtClean="0"/>
              <a:t>Departmental Salary Distribution</a:t>
            </a:r>
          </a:p>
          <a:p>
            <a:pPr>
              <a:buFont typeface="Wingdings" pitchFamily="2" charset="2"/>
              <a:buChar char="q"/>
            </a:pPr>
            <a:r>
              <a:rPr lang="en-IN" sz="2800" b="1" dirty="0" smtClean="0"/>
              <a:t>Employment Type Impact</a:t>
            </a:r>
          </a:p>
          <a:p>
            <a:pPr>
              <a:buFont typeface="Wingdings" pitchFamily="2" charset="2"/>
              <a:buChar char="q"/>
            </a:pPr>
            <a:r>
              <a:rPr lang="en-IN" sz="2800" b="1" dirty="0" smtClean="0"/>
              <a:t>Data Consistency and Accuracy</a:t>
            </a:r>
            <a:endParaRPr lang="en-IN" sz="28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523836" y="1428736"/>
            <a:ext cx="11072890" cy="5262979"/>
          </a:xfrm>
          <a:prstGeom prst="rect">
            <a:avLst/>
          </a:prstGeom>
        </p:spPr>
        <p:txBody>
          <a:bodyPr wrap="square">
            <a:spAutoFit/>
          </a:bodyPr>
          <a:lstStyle/>
          <a:p>
            <a:pPr marL="342900" indent="-342900">
              <a:buFont typeface="+mj-lt"/>
              <a:buAutoNum type="arabicPeriod"/>
            </a:pPr>
            <a:r>
              <a:rPr lang="en-IN" sz="2800" b="1" dirty="0" smtClean="0"/>
              <a:t>Human </a:t>
            </a:r>
            <a:r>
              <a:rPr lang="en-IN" sz="2800" b="1" dirty="0" smtClean="0"/>
              <a:t>Resources (HR) Department:</a:t>
            </a:r>
            <a:r>
              <a:rPr lang="en-IN" sz="2800" dirty="0" smtClean="0"/>
              <a:t> For managing and addressing compensation equity and salary structures.</a:t>
            </a:r>
          </a:p>
          <a:p>
            <a:pPr marL="342900" indent="-342900">
              <a:buFont typeface="+mj-lt"/>
              <a:buAutoNum type="arabicPeriod"/>
            </a:pPr>
            <a:r>
              <a:rPr lang="en-IN" sz="2800" b="1" dirty="0" smtClean="0"/>
              <a:t>Finance Department:</a:t>
            </a:r>
            <a:r>
              <a:rPr lang="en-IN" sz="2800" dirty="0" smtClean="0"/>
              <a:t> For budget planning and financial oversight.</a:t>
            </a:r>
          </a:p>
          <a:p>
            <a:pPr marL="342900" indent="-342900">
              <a:buFont typeface="+mj-lt"/>
              <a:buAutoNum type="arabicPeriod"/>
            </a:pPr>
            <a:r>
              <a:rPr lang="en-IN" sz="2800" b="1" dirty="0" smtClean="0"/>
              <a:t>Senior Management and Executives:</a:t>
            </a:r>
            <a:r>
              <a:rPr lang="en-IN" sz="2800" dirty="0" smtClean="0"/>
              <a:t> For high-level decision-making and strategic planning.</a:t>
            </a:r>
          </a:p>
          <a:p>
            <a:pPr marL="342900" indent="-342900">
              <a:buFont typeface="+mj-lt"/>
              <a:buAutoNum type="arabicPeriod"/>
            </a:pPr>
            <a:r>
              <a:rPr lang="en-IN" sz="2800" b="1" dirty="0" smtClean="0"/>
              <a:t>Department Heads and Managers:</a:t>
            </a:r>
            <a:r>
              <a:rPr lang="en-IN" sz="2800" dirty="0" smtClean="0"/>
              <a:t> For departmental salary management and fairness.</a:t>
            </a:r>
          </a:p>
          <a:p>
            <a:pPr marL="342900" indent="-342900">
              <a:buFont typeface="+mj-lt"/>
              <a:buAutoNum type="arabicPeriod"/>
            </a:pPr>
            <a:r>
              <a:rPr lang="en-IN" sz="2800" b="1" dirty="0" smtClean="0"/>
              <a:t>Employees and Employee Representatives:</a:t>
            </a:r>
            <a:r>
              <a:rPr lang="en-IN" sz="2800" dirty="0" smtClean="0"/>
              <a:t> For transparency and addressing individual concerns.</a:t>
            </a:r>
          </a:p>
          <a:p>
            <a:pPr marL="342900" indent="-342900">
              <a:buFont typeface="+mj-lt"/>
              <a:buAutoNum type="arabicPeriod"/>
            </a:pPr>
            <a:r>
              <a:rPr lang="en-IN" sz="2800" b="1" dirty="0" smtClean="0"/>
              <a:t>External Auditors or Consultants:</a:t>
            </a:r>
            <a:r>
              <a:rPr lang="en-IN" sz="2800" dirty="0" smtClean="0"/>
              <a:t> For verification and external recommendations.</a:t>
            </a:r>
            <a:r>
              <a:rPr lang="en-IN" sz="2800" b="1" dirty="0" smtClean="0"/>
              <a:t> </a:t>
            </a:r>
            <a:endParaRPr lang="en-IN" sz="2800" dirty="0" smtClean="0"/>
          </a:p>
          <a:p>
            <a:pPr marL="342900" indent="-342900">
              <a:buFont typeface="+mj-lt"/>
              <a:buAutoNum type="arabicPeriod"/>
            </a:pPr>
            <a:endParaRPr lang="en-IN"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p:cNvSpPr/>
          <p:nvPr/>
        </p:nvSpPr>
        <p:spPr>
          <a:xfrm>
            <a:off x="2809852" y="1428736"/>
            <a:ext cx="8786874" cy="5755422"/>
          </a:xfrm>
          <a:prstGeom prst="rect">
            <a:avLst/>
          </a:prstGeom>
        </p:spPr>
        <p:txBody>
          <a:bodyPr wrap="square">
            <a:spAutoFit/>
          </a:bodyPr>
          <a:lstStyle/>
          <a:p>
            <a:r>
              <a:rPr lang="en-IN" sz="2800" b="1" dirty="0" smtClean="0"/>
              <a:t>Solution:</a:t>
            </a:r>
            <a:endParaRPr lang="en-IN" sz="2800" dirty="0" smtClean="0"/>
          </a:p>
          <a:p>
            <a:pPr>
              <a:buFont typeface="Arial" pitchFamily="34" charset="0"/>
              <a:buChar char="•"/>
            </a:pPr>
            <a:r>
              <a:rPr lang="en-IN" sz="2400" b="1" dirty="0" smtClean="0"/>
              <a:t>Adjust Allocation:</a:t>
            </a:r>
            <a:r>
              <a:rPr lang="en-IN" sz="2400" dirty="0" smtClean="0"/>
              <a:t> Increase focus and resources on Temporary roles to balance spending and opportunities, especially for underrepresented genders.</a:t>
            </a:r>
          </a:p>
          <a:p>
            <a:pPr>
              <a:buFont typeface="Arial" pitchFamily="34" charset="0"/>
              <a:buChar char="•"/>
            </a:pPr>
            <a:r>
              <a:rPr lang="en-IN" sz="2400" b="1" dirty="0" smtClean="0"/>
              <a:t>Gender Balance Initiatives:</a:t>
            </a:r>
            <a:r>
              <a:rPr lang="en-IN" sz="2400" dirty="0" smtClean="0"/>
              <a:t> Implement targeted recruitment and development programs to address gender imbalances, particularly in Temporary positions.</a:t>
            </a:r>
          </a:p>
          <a:p>
            <a:r>
              <a:rPr lang="en-IN" sz="2800" b="1" dirty="0" smtClean="0"/>
              <a:t>Value Proposition:</a:t>
            </a:r>
            <a:endParaRPr lang="en-IN" sz="2800" dirty="0" smtClean="0"/>
          </a:p>
          <a:p>
            <a:pPr>
              <a:buFont typeface="Arial" pitchFamily="34" charset="0"/>
              <a:buChar char="•"/>
            </a:pPr>
            <a:r>
              <a:rPr lang="en-IN" sz="2400" b="1" dirty="0" smtClean="0"/>
              <a:t>Enhanced Equity:</a:t>
            </a:r>
            <a:r>
              <a:rPr lang="en-IN" sz="2400" dirty="0" smtClean="0"/>
              <a:t> Promotes gender balance across all roles, leading to a more inclusive work environment.</a:t>
            </a:r>
          </a:p>
          <a:p>
            <a:pPr>
              <a:buFont typeface="Arial" pitchFamily="34" charset="0"/>
              <a:buChar char="•"/>
            </a:pPr>
            <a:r>
              <a:rPr lang="en-IN" sz="2400" b="1" dirty="0" smtClean="0"/>
              <a:t>Optimized Resource Utilization:</a:t>
            </a:r>
            <a:r>
              <a:rPr lang="en-IN" sz="2400" dirty="0" smtClean="0"/>
              <a:t> Ensures more equitable distribution of financial resources, improving overall organizational effectiveness.</a:t>
            </a:r>
          </a:p>
          <a:p>
            <a:pPr>
              <a:buFont typeface="Arial" pitchFamily="34" charset="0"/>
              <a:buChar char="•"/>
            </a:pPr>
            <a:r>
              <a:rPr lang="en-IN" sz="2400" b="1" dirty="0" smtClean="0"/>
              <a:t>Attraction and Retention:</a:t>
            </a:r>
            <a:r>
              <a:rPr lang="en-IN" sz="2400" dirty="0" smtClean="0"/>
              <a:t> Helps attract and retain diverse talent by fostering a more balanced and supportive workplace.</a:t>
            </a:r>
          </a:p>
          <a:p>
            <a:endParaRPr lang="en-IN" sz="2400" b="1"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595274" y="1571612"/>
            <a:ext cx="9072626" cy="4647426"/>
          </a:xfrm>
          <a:prstGeom prst="rect">
            <a:avLst/>
          </a:prstGeom>
        </p:spPr>
        <p:txBody>
          <a:bodyPr wrap="square">
            <a:spAutoFit/>
          </a:bodyPr>
          <a:lstStyle/>
          <a:p>
            <a:pPr>
              <a:buFont typeface="Wingdings" pitchFamily="2" charset="2"/>
              <a:buChar char="Ø"/>
            </a:pPr>
            <a:r>
              <a:rPr lang="en-IN" sz="2400" b="1" dirty="0" smtClean="0"/>
              <a:t>Departments:</a:t>
            </a:r>
            <a:r>
              <a:rPr lang="en-IN" sz="2400" dirty="0" smtClean="0"/>
              <a:t> Areas like Accounting, Engineering, Human Resources, etc.</a:t>
            </a:r>
          </a:p>
          <a:p>
            <a:pPr>
              <a:buFont typeface="Wingdings" pitchFamily="2" charset="2"/>
              <a:buChar char="Ø"/>
            </a:pPr>
            <a:r>
              <a:rPr lang="en-IN" sz="2400" b="1" dirty="0" smtClean="0"/>
              <a:t>Employment Types:</a:t>
            </a:r>
            <a:r>
              <a:rPr lang="en-IN" sz="2400" dirty="0" smtClean="0"/>
              <a:t> Permanent and Temporary.</a:t>
            </a:r>
          </a:p>
          <a:p>
            <a:pPr>
              <a:buFont typeface="Wingdings" pitchFamily="2" charset="2"/>
              <a:buChar char="Ø"/>
            </a:pPr>
            <a:r>
              <a:rPr lang="en-IN" sz="2400" b="1" dirty="0" smtClean="0"/>
              <a:t>Gender Segmentation:</a:t>
            </a:r>
            <a:r>
              <a:rPr lang="en-IN" sz="2400" dirty="0" smtClean="0"/>
              <a:t> Salaries are categorized for Female, Male, and Unspecified genders.</a:t>
            </a:r>
          </a:p>
          <a:p>
            <a:pPr>
              <a:buFont typeface="Wingdings" pitchFamily="2" charset="2"/>
              <a:buChar char="Ø"/>
            </a:pPr>
            <a:r>
              <a:rPr lang="en-IN" sz="2400" b="1" dirty="0" smtClean="0"/>
              <a:t>Total Salaries:</a:t>
            </a:r>
            <a:r>
              <a:rPr lang="en-IN" sz="2400" dirty="0" smtClean="0"/>
              <a:t> Figures provided for each department, gender, and employment type, with overall totals.</a:t>
            </a:r>
          </a:p>
          <a:p>
            <a:r>
              <a:rPr lang="en-IN" sz="3200" b="1" dirty="0" smtClean="0"/>
              <a:t>Key Metrics:</a:t>
            </a:r>
            <a:endParaRPr lang="en-IN" sz="3200" dirty="0" smtClean="0"/>
          </a:p>
          <a:p>
            <a:pPr>
              <a:buFont typeface="Wingdings" pitchFamily="2" charset="2"/>
              <a:buChar char="Ø"/>
            </a:pPr>
            <a:r>
              <a:rPr lang="en-IN" sz="2400" b="1" dirty="0" smtClean="0"/>
              <a:t>Total Salaries by Gender:</a:t>
            </a:r>
            <a:r>
              <a:rPr lang="en-IN" sz="2400" dirty="0" smtClean="0"/>
              <a:t> Female: $513,757.04, Male: $674,312.60, Unspecified: $78,840.23.</a:t>
            </a:r>
          </a:p>
          <a:p>
            <a:pPr>
              <a:buFont typeface="Wingdings" pitchFamily="2" charset="2"/>
              <a:buChar char="Ø"/>
            </a:pPr>
            <a:r>
              <a:rPr lang="en-IN" sz="2400" b="1" dirty="0" smtClean="0"/>
              <a:t>Total Salaries by Employment Type:</a:t>
            </a:r>
            <a:r>
              <a:rPr lang="en-IN" sz="2400" dirty="0" smtClean="0"/>
              <a:t> Permanent: $1,034,639.37, Temporary: $232,270.50</a:t>
            </a:r>
            <a:r>
              <a:rPr lang="en-IN" dirty="0" smtClean="0"/>
              <a:t>.</a:t>
            </a:r>
            <a:endParaRPr lang="en-IN" dirty="0"/>
          </a:p>
        </p:txBody>
      </p:sp>
    </p:spTree>
    <p:extLst>
      <p:ext uri="{BB962C8B-B14F-4D97-AF65-F5344CB8AC3E}">
        <p14:creationId xmlns=""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595538" y="1500174"/>
            <a:ext cx="7405718" cy="4431983"/>
          </a:xfrm>
          <a:prstGeom prst="rect">
            <a:avLst/>
          </a:prstGeom>
        </p:spPr>
        <p:txBody>
          <a:bodyPr wrap="square">
            <a:spAutoFit/>
          </a:bodyPr>
          <a:lstStyle/>
          <a:p>
            <a:endParaRPr lang="en-IN" dirty="0" smtClean="0"/>
          </a:p>
          <a:p>
            <a:r>
              <a:rPr lang="en-IN" sz="2400" b="1" dirty="0" smtClean="0"/>
              <a:t>The Wow Factor in Our Solution</a:t>
            </a:r>
            <a:endParaRPr lang="en-IN" sz="2400" dirty="0" smtClean="0"/>
          </a:p>
          <a:p>
            <a:pPr>
              <a:buFont typeface="Arial" pitchFamily="34" charset="0"/>
              <a:buChar char="•"/>
            </a:pPr>
            <a:r>
              <a:rPr lang="en-IN" sz="2000" b="1" dirty="0" smtClean="0"/>
              <a:t>In-Depth Insights:</a:t>
            </a:r>
            <a:r>
              <a:rPr lang="en-IN" sz="2000" dirty="0" smtClean="0"/>
              <a:t> Detailed analysis of gender pay gaps and departmental salary distribution.</a:t>
            </a:r>
          </a:p>
          <a:p>
            <a:pPr>
              <a:buFont typeface="Arial" pitchFamily="34" charset="0"/>
              <a:buChar char="•"/>
            </a:pPr>
            <a:r>
              <a:rPr lang="en-IN" sz="2000" b="1" dirty="0" smtClean="0"/>
              <a:t>Precision Planning:</a:t>
            </a:r>
            <a:r>
              <a:rPr lang="en-IN" sz="2000" dirty="0" smtClean="0"/>
              <a:t> Clear comparison between Permanent and Temporary employee salaries for optimized budget management.</a:t>
            </a:r>
          </a:p>
          <a:p>
            <a:pPr>
              <a:buFont typeface="Arial" pitchFamily="34" charset="0"/>
              <a:buChar char="•"/>
            </a:pPr>
            <a:r>
              <a:rPr lang="en-IN" sz="2000" b="1" dirty="0" smtClean="0"/>
              <a:t>Visual Appeal:</a:t>
            </a:r>
            <a:r>
              <a:rPr lang="en-IN" sz="2000" dirty="0" smtClean="0"/>
              <a:t> Engaging charts and graphs for easy understanding of complex data.</a:t>
            </a:r>
          </a:p>
          <a:p>
            <a:pPr>
              <a:buFont typeface="Arial" pitchFamily="34" charset="0"/>
              <a:buChar char="•"/>
            </a:pPr>
            <a:r>
              <a:rPr lang="en-IN" sz="2000" b="1" dirty="0" smtClean="0"/>
              <a:t>Data Accuracy:</a:t>
            </a:r>
            <a:r>
              <a:rPr lang="en-IN" sz="2000" dirty="0" smtClean="0"/>
              <a:t> Rigorous validation to ensure reliable and accurate salary information.</a:t>
            </a:r>
          </a:p>
          <a:p>
            <a:pPr>
              <a:buFont typeface="Arial" pitchFamily="34" charset="0"/>
              <a:buChar char="•"/>
            </a:pPr>
            <a:r>
              <a:rPr lang="en-IN" sz="2000" b="1" dirty="0" smtClean="0"/>
              <a:t>Actionable Recommendations:</a:t>
            </a:r>
            <a:r>
              <a:rPr lang="en-IN" sz="2000" dirty="0" smtClean="0"/>
              <a:t> Practical suggestions for addressing identified salary issues and improving compensation practices.</a:t>
            </a:r>
          </a:p>
          <a:p>
            <a:pPr>
              <a:buFont typeface="Arial" pitchFamily="34" charset="0"/>
              <a:buChar char="•"/>
            </a:pPr>
            <a:r>
              <a:rPr lang="en-IN" sz="2000" b="1" dirty="0" smtClean="0"/>
              <a:t>Tailored Findings:</a:t>
            </a:r>
            <a:r>
              <a:rPr lang="en-IN" sz="2000" dirty="0" smtClean="0"/>
              <a:t> Customized insights for each department to aid targeted decision-making</a:t>
            </a:r>
            <a:r>
              <a:rPr lang="en-IN" dirty="0" smtClean="0"/>
              <a:t>.</a:t>
            </a: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349</TotalTime>
  <Words>803</Words>
  <Application>Microsoft Office PowerPoint</Application>
  <PresentationFormat>Custom</PresentationFormat>
  <Paragraphs>171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Admin</cp:lastModifiedBy>
  <cp:revision>28</cp:revision>
  <dcterms:created xsi:type="dcterms:W3CDTF">2024-03-29T15:07:22Z</dcterms:created>
  <dcterms:modified xsi:type="dcterms:W3CDTF">2024-08-29T15:24:19Z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