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4660"/>
  </p:normalViewPr>
  <p:slideViewPr>
    <p:cSldViewPr>
      <p:cViewPr varScale="1">
        <p:scale>
          <a:sx n="82" d="100"/>
          <a:sy n="82" d="100"/>
        </p:scale>
        <p:origin x="62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14600" y="3314150"/>
            <a:ext cx="8610600" cy="1938992"/>
          </a:xfrm>
          <a:prstGeom prst="rect">
            <a:avLst/>
          </a:prstGeom>
          <a:noFill/>
        </p:spPr>
        <p:txBody>
          <a:bodyPr wrap="square" rtlCol="0">
            <a:spAutoFit/>
          </a:bodyPr>
          <a:lstStyle/>
          <a:p>
            <a:r>
              <a:rPr lang="en-US" sz="2400" dirty="0"/>
              <a:t>STUDENT NAME:</a:t>
            </a:r>
            <a:r>
              <a:rPr lang="en-GB" sz="2400" dirty="0"/>
              <a:t> M.ishwarya</a:t>
            </a:r>
            <a:endParaRPr lang="en-US" sz="2400" dirty="0"/>
          </a:p>
          <a:p>
            <a:r>
              <a:rPr lang="en-US" sz="2400" dirty="0"/>
              <a:t>REGISTER NO:3122111</a:t>
            </a:r>
            <a:r>
              <a:rPr lang="en-GB" sz="2400" dirty="0"/>
              <a:t>67</a:t>
            </a:r>
            <a:r>
              <a:rPr lang="en-US" sz="2400" dirty="0"/>
              <a:t>asunm14233122111</a:t>
            </a:r>
            <a:r>
              <a:rPr lang="en-GB" sz="2400" dirty="0"/>
              <a:t>67</a:t>
            </a:r>
            <a:endParaRPr lang="en-US" sz="2400" dirty="0"/>
          </a:p>
          <a:p>
            <a:r>
              <a:rPr lang="en-US" sz="2400" dirty="0"/>
              <a:t>DEPARTMENT: </a:t>
            </a:r>
            <a:r>
              <a:rPr lang="en-US" sz="2400" dirty="0" err="1"/>
              <a:t>B.Com</a:t>
            </a:r>
            <a:r>
              <a:rPr lang="en-US" sz="2400" dirty="0"/>
              <a:t> Bank Management </a:t>
            </a:r>
          </a:p>
          <a:p>
            <a:r>
              <a:rPr lang="en-US" sz="2400" dirty="0"/>
              <a:t>COLLEGE: </a:t>
            </a:r>
            <a:r>
              <a:rPr lang="en-US" sz="2400" dirty="0" err="1"/>
              <a:t>Dr.MGR</a:t>
            </a:r>
            <a:r>
              <a:rPr lang="en-US" sz="2400" dirty="0"/>
              <a:t> Janaki College Of Arts And Science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5889626" cy="663322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r>
              <a:rPr lang="en-US" sz="2000" dirty="0">
                <a:latin typeface="Trebuchet MS"/>
                <a:cs typeface="Trebuchet MS"/>
              </a:rPr>
              <a:t>Data collection</a:t>
            </a:r>
          </a:p>
          <a:p>
            <a:pPr marL="469900" indent="-457200">
              <a:lnSpc>
                <a:spcPct val="100000"/>
              </a:lnSpc>
              <a:spcBef>
                <a:spcPts val="105"/>
              </a:spcBef>
              <a:buAutoNum type="arabicParenR"/>
            </a:pPr>
            <a:r>
              <a:rPr lang="en-US" sz="2000" dirty="0">
                <a:latin typeface="Trebuchet MS"/>
                <a:cs typeface="Trebuchet MS"/>
              </a:rPr>
              <a:t>From </a:t>
            </a:r>
            <a:r>
              <a:rPr lang="en-US" sz="2000" dirty="0" err="1">
                <a:latin typeface="Trebuchet MS"/>
                <a:cs typeface="Trebuchet MS"/>
              </a:rPr>
              <a:t>kaggle</a:t>
            </a:r>
            <a:endParaRPr lang="en-US" sz="2000" dirty="0">
              <a:latin typeface="Trebuchet MS"/>
              <a:cs typeface="Trebuchet MS"/>
            </a:endParaRPr>
          </a:p>
          <a:p>
            <a:pPr marL="12700">
              <a:lnSpc>
                <a:spcPct val="100000"/>
              </a:lnSpc>
              <a:spcBef>
                <a:spcPts val="105"/>
              </a:spcBef>
            </a:pPr>
            <a:r>
              <a:rPr lang="en-US" sz="2000" dirty="0">
                <a:latin typeface="Trebuchet MS"/>
                <a:cs typeface="Trebuchet MS"/>
              </a:rPr>
              <a:t>2) From </a:t>
            </a:r>
            <a:r>
              <a:rPr lang="en-US" sz="2000" dirty="0" err="1">
                <a:latin typeface="Trebuchet MS"/>
                <a:cs typeface="Trebuchet MS"/>
              </a:rPr>
              <a:t>edunetdashboard</a:t>
            </a:r>
            <a:endParaRPr lang="en-US" sz="2000" dirty="0">
              <a:latin typeface="Trebuchet MS"/>
              <a:cs typeface="Trebuchet MS"/>
            </a:endParaRPr>
          </a:p>
          <a:p>
            <a:pPr marL="12700">
              <a:lnSpc>
                <a:spcPct val="100000"/>
              </a:lnSpc>
              <a:spcBef>
                <a:spcPts val="105"/>
              </a:spcBef>
            </a:pPr>
            <a:endParaRPr lang="en-US" sz="2000" dirty="0">
              <a:latin typeface="Trebuchet MS"/>
              <a:cs typeface="Trebuchet MS"/>
            </a:endParaRPr>
          </a:p>
          <a:p>
            <a:pPr marL="12700">
              <a:lnSpc>
                <a:spcPct val="100000"/>
              </a:lnSpc>
              <a:spcBef>
                <a:spcPts val="105"/>
              </a:spcBef>
            </a:pPr>
            <a:r>
              <a:rPr lang="en-US" sz="2000" dirty="0">
                <a:latin typeface="Trebuchet MS"/>
                <a:cs typeface="Trebuchet MS"/>
              </a:rPr>
              <a:t>Feature collection</a:t>
            </a:r>
          </a:p>
          <a:p>
            <a:pPr marL="12700">
              <a:lnSpc>
                <a:spcPct val="100000"/>
              </a:lnSpc>
              <a:spcBef>
                <a:spcPts val="105"/>
              </a:spcBef>
            </a:pPr>
            <a:r>
              <a:rPr lang="en-US" sz="2000" dirty="0">
                <a:latin typeface="Trebuchet MS"/>
                <a:cs typeface="Trebuchet MS"/>
              </a:rPr>
              <a:t>Data cleaning</a:t>
            </a:r>
          </a:p>
          <a:p>
            <a:pPr marL="469900" indent="-457200">
              <a:lnSpc>
                <a:spcPct val="100000"/>
              </a:lnSpc>
              <a:spcBef>
                <a:spcPts val="105"/>
              </a:spcBef>
              <a:buAutoNum type="arabicParenR"/>
            </a:pPr>
            <a:r>
              <a:rPr lang="en-US" sz="2000" dirty="0">
                <a:latin typeface="Trebuchet MS"/>
                <a:cs typeface="Trebuchet MS"/>
              </a:rPr>
              <a:t>Identified missing values</a:t>
            </a:r>
          </a:p>
          <a:p>
            <a:pPr marL="469900" indent="-457200">
              <a:lnSpc>
                <a:spcPct val="100000"/>
              </a:lnSpc>
              <a:spcBef>
                <a:spcPts val="105"/>
              </a:spcBef>
              <a:buAutoNum type="arabicParenR"/>
            </a:pPr>
            <a:r>
              <a:rPr lang="en-US" sz="2000" dirty="0">
                <a:latin typeface="Trebuchet MS"/>
                <a:cs typeface="Trebuchet MS"/>
              </a:rPr>
              <a:t>Filtered out the missing values</a:t>
            </a:r>
          </a:p>
          <a:p>
            <a:pPr marL="469900" indent="-457200">
              <a:lnSpc>
                <a:spcPct val="100000"/>
              </a:lnSpc>
              <a:spcBef>
                <a:spcPts val="105"/>
              </a:spcBef>
              <a:buAutoNum type="arabicParenR"/>
            </a:pPr>
            <a:endParaRPr lang="en-US" sz="2000" dirty="0">
              <a:latin typeface="Trebuchet MS"/>
              <a:cs typeface="Trebuchet MS"/>
            </a:endParaRPr>
          </a:p>
          <a:p>
            <a:pPr marL="12700">
              <a:lnSpc>
                <a:spcPct val="100000"/>
              </a:lnSpc>
              <a:spcBef>
                <a:spcPts val="105"/>
              </a:spcBef>
            </a:pPr>
            <a:r>
              <a:rPr lang="en-US" sz="2000" dirty="0">
                <a:latin typeface="Trebuchet MS"/>
                <a:cs typeface="Trebuchet MS"/>
              </a:rPr>
              <a:t>Performance level calculation</a:t>
            </a:r>
          </a:p>
          <a:p>
            <a:pPr marL="469900" indent="-457200">
              <a:lnSpc>
                <a:spcPct val="100000"/>
              </a:lnSpc>
              <a:spcBef>
                <a:spcPts val="105"/>
              </a:spcBef>
              <a:buAutoNum type="arabicParenR"/>
            </a:pPr>
            <a:r>
              <a:rPr lang="en-US" sz="2000" dirty="0">
                <a:latin typeface="Trebuchet MS"/>
                <a:cs typeface="Trebuchet MS"/>
              </a:rPr>
              <a:t>Through attendance</a:t>
            </a:r>
          </a:p>
          <a:p>
            <a:pPr marL="12700">
              <a:lnSpc>
                <a:spcPct val="100000"/>
              </a:lnSpc>
              <a:spcBef>
                <a:spcPts val="105"/>
              </a:spcBef>
            </a:pPr>
            <a:r>
              <a:rPr lang="en-US" sz="2000" dirty="0">
                <a:latin typeface="Trebuchet MS"/>
                <a:cs typeface="Trebuchet MS"/>
              </a:rPr>
              <a:t>2) Ratings</a:t>
            </a:r>
          </a:p>
          <a:p>
            <a:pPr marL="12700">
              <a:lnSpc>
                <a:spcPct val="100000"/>
              </a:lnSpc>
              <a:spcBef>
                <a:spcPts val="105"/>
              </a:spcBef>
            </a:pPr>
            <a:endParaRPr lang="en-US" sz="2000" dirty="0">
              <a:latin typeface="Trebuchet MS"/>
              <a:cs typeface="Trebuchet MS"/>
            </a:endParaRPr>
          </a:p>
          <a:p>
            <a:pPr marL="12700">
              <a:lnSpc>
                <a:spcPct val="100000"/>
              </a:lnSpc>
              <a:spcBef>
                <a:spcPts val="105"/>
              </a:spcBef>
            </a:pPr>
            <a:r>
              <a:rPr lang="en-US" sz="2000" dirty="0">
                <a:latin typeface="Trebuchet MS"/>
                <a:cs typeface="Trebuchet MS"/>
              </a:rPr>
              <a:t>Pivot table</a:t>
            </a:r>
          </a:p>
          <a:p>
            <a:pPr marL="12700">
              <a:lnSpc>
                <a:spcPct val="100000"/>
              </a:lnSpc>
              <a:spcBef>
                <a:spcPts val="105"/>
              </a:spcBef>
            </a:pPr>
            <a:r>
              <a:rPr lang="en-US" sz="2000" dirty="0">
                <a:latin typeface="Trebuchet MS"/>
                <a:cs typeface="Trebuchet MS"/>
              </a:rPr>
              <a:t>Graph</a:t>
            </a:r>
          </a:p>
          <a:p>
            <a:pPr marL="12700">
              <a:lnSpc>
                <a:spcPct val="100000"/>
              </a:lnSpc>
              <a:spcBef>
                <a:spcPts val="105"/>
              </a:spcBef>
            </a:pPr>
            <a:r>
              <a:rPr lang="en-US" sz="2000" dirty="0">
                <a:latin typeface="Trebuchet MS"/>
                <a:cs typeface="Trebuchet MS"/>
              </a:rPr>
              <a:t>1) Visualization</a:t>
            </a:r>
            <a:endParaRPr sz="2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804671" y="1174736"/>
            <a:ext cx="5705475" cy="55435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909310"/>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US" sz="3600" b="0" dirty="0">
                <a:latin typeface="Times New Roman" panose="02020603050405020304" pitchFamily="18" charset="0"/>
                <a:cs typeface="Times New Roman" panose="02020603050405020304" pitchFamily="18" charset="0"/>
              </a:rPr>
              <a:t>By comparing the performance of the employee's Number of employees </a:t>
            </a:r>
            <a:r>
              <a:rPr lang="en-US" sz="3600" b="0" dirty="0" err="1">
                <a:latin typeface="Times New Roman" panose="02020603050405020304" pitchFamily="18" charset="0"/>
                <a:cs typeface="Times New Roman" panose="02020603050405020304" pitchFamily="18" charset="0"/>
              </a:rPr>
              <a:t>performaning</a:t>
            </a:r>
            <a:r>
              <a:rPr lang="en-US" sz="3600" b="0" dirty="0">
                <a:latin typeface="Times New Roman" panose="02020603050405020304" pitchFamily="18" charset="0"/>
                <a:cs typeface="Times New Roman" panose="02020603050405020304" pitchFamily="18" charset="0"/>
              </a:rPr>
              <a:t> average are higher in number and so we should motivate them to do better. As the graph shows employees who perform well are very low in number here.</a:t>
            </a:r>
            <a:br>
              <a:rPr lang="en-US" sz="3600" b="0" dirty="0">
                <a:latin typeface="Times New Roman" panose="02020603050405020304" pitchFamily="18" charset="0"/>
                <a:cs typeface="Times New Roman" panose="02020603050405020304" pitchFamily="18" charset="0"/>
              </a:rPr>
            </a:br>
            <a:br>
              <a:rPr lang="en-US" sz="3600" b="0" dirty="0">
                <a:latin typeface="Times New Roman" panose="02020603050405020304" pitchFamily="18" charset="0"/>
                <a:cs typeface="Times New Roman" panose="02020603050405020304" pitchFamily="18" charset="0"/>
              </a:rPr>
            </a:br>
            <a:r>
              <a:rPr lang="en-US" sz="3600" b="0" dirty="0">
                <a:latin typeface="Times New Roman" panose="02020603050405020304" pitchFamily="18" charset="0"/>
                <a:cs typeface="Times New Roman" panose="02020603050405020304" pitchFamily="18" charset="0"/>
              </a:rPr>
              <a:t>we should motivate the employee's by giving out tasked based on there performance to get better output</a:t>
            </a:r>
            <a:endParaRPr lang="en-IN" sz="36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4846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br>
              <a:rPr lang="en-US" sz="2000" b="0" spc="10" dirty="0">
                <a:latin typeface="Times New Roman" panose="02020603050405020304" pitchFamily="18" charset="0"/>
                <a:cs typeface="Times New Roman" panose="02020603050405020304" pitchFamily="18" charset="0"/>
              </a:rPr>
            </a:br>
            <a:r>
              <a:rPr lang="en-US" sz="3600" b="0" spc="10" dirty="0">
                <a:latin typeface="Times New Roman" panose="02020603050405020304" pitchFamily="18" charset="0"/>
                <a:cs typeface="Times New Roman" panose="02020603050405020304" pitchFamily="18" charset="0"/>
              </a:rPr>
              <a:t>The employee data analysis is done in order track the employee's performance for the betterment of the company</a:t>
            </a:r>
            <a:endParaRPr sz="36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785652"/>
          </a:xfrm>
          <a:prstGeom prst="rect">
            <a:avLst/>
          </a:prstGeom>
          <a:noFill/>
        </p:spPr>
        <p:txBody>
          <a:bodyPr wrap="square" rtlCol="0">
            <a:spAutoFit/>
          </a:bodyPr>
          <a:lstStyle/>
          <a:p>
            <a:pPr>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Objective: Evaluate employee performance to align individual contributions with organizational goals.</a:t>
            </a:r>
          </a:p>
          <a:p>
            <a:pPr>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Key Focus Areas: Productivity, efficiency, skill gaps, and alignment with KPIs.</a:t>
            </a:r>
          </a:p>
          <a:p>
            <a:pPr>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Methodology: Use performance metrics, feedback systems, and data analytics to assess and track progress.</a:t>
            </a:r>
          </a:p>
          <a:p>
            <a:pPr>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Outcome: Identify strengths and areas for improvement while enhancing employee engagement and productivity.</a:t>
            </a:r>
          </a:p>
          <a:p>
            <a:pPr>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Implementation: Develop targeted training, recognition programs, and performance improvement plans.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89465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2000" b="0" spc="5" dirty="0">
                <a:latin typeface="Times New Roman" panose="02020603050405020304" pitchFamily="18" charset="0"/>
                <a:cs typeface="Times New Roman" panose="02020603050405020304" pitchFamily="18" charset="0"/>
              </a:rPr>
            </a:br>
            <a:r>
              <a:rPr lang="en-US" sz="2000" b="0" spc="5" dirty="0">
                <a:latin typeface="Times New Roman" panose="02020603050405020304" pitchFamily="18" charset="0"/>
                <a:cs typeface="Times New Roman" panose="02020603050405020304" pitchFamily="18" charset="0"/>
              </a:rPr>
              <a:t>Manager</a:t>
            </a:r>
            <a:br>
              <a:rPr lang="en-US" sz="2000" b="0" spc="5" dirty="0">
                <a:latin typeface="Times New Roman" panose="02020603050405020304" pitchFamily="18" charset="0"/>
                <a:cs typeface="Times New Roman" panose="02020603050405020304" pitchFamily="18" charset="0"/>
              </a:rPr>
            </a:br>
            <a:r>
              <a:rPr lang="en-US" sz="2000" b="0" spc="5" dirty="0">
                <a:latin typeface="Times New Roman" panose="02020603050405020304" pitchFamily="18" charset="0"/>
                <a:cs typeface="Times New Roman" panose="02020603050405020304" pitchFamily="18" charset="0"/>
              </a:rPr>
              <a:t>Human Resources Department</a:t>
            </a:r>
            <a:br>
              <a:rPr lang="en-US" sz="2000" b="0" spc="5" dirty="0">
                <a:latin typeface="Times New Roman" panose="02020603050405020304" pitchFamily="18" charset="0"/>
                <a:cs typeface="Times New Roman" panose="02020603050405020304" pitchFamily="18" charset="0"/>
              </a:rPr>
            </a:br>
            <a:r>
              <a:rPr lang="en-US" sz="2000" b="0" spc="5" dirty="0">
                <a:latin typeface="Times New Roman" panose="02020603050405020304" pitchFamily="18" charset="0"/>
                <a:cs typeface="Times New Roman" panose="02020603050405020304" pitchFamily="18" charset="0"/>
              </a:rPr>
              <a:t>Team Leader</a:t>
            </a:r>
            <a:br>
              <a:rPr lang="en-US" sz="2000" b="0" spc="5" dirty="0">
                <a:latin typeface="Times New Roman" panose="02020603050405020304" pitchFamily="18" charset="0"/>
                <a:cs typeface="Times New Roman" panose="02020603050405020304" pitchFamily="18" charset="0"/>
              </a:rPr>
            </a:br>
            <a:r>
              <a:rPr lang="en-US" sz="2000" b="0" spc="5" dirty="0">
                <a:latin typeface="Times New Roman" panose="02020603050405020304" pitchFamily="18" charset="0"/>
                <a:cs typeface="Times New Roman" panose="02020603050405020304" pitchFamily="18" charset="0"/>
              </a:rPr>
              <a:t>IT and System Administrator</a:t>
            </a:r>
            <a:br>
              <a:rPr lang="en-US" sz="2000" b="0" spc="5" dirty="0">
                <a:latin typeface="Times New Roman" panose="02020603050405020304" pitchFamily="18" charset="0"/>
                <a:cs typeface="Times New Roman" panose="02020603050405020304" pitchFamily="18" charset="0"/>
              </a:rPr>
            </a:br>
            <a:r>
              <a:rPr lang="en-US" sz="2000" b="0" spc="5" dirty="0">
                <a:latin typeface="Times New Roman" panose="02020603050405020304" pitchFamily="18" charset="0"/>
                <a:cs typeface="Times New Roman" panose="02020603050405020304" pitchFamily="18" charset="0"/>
              </a:rPr>
              <a:t>Payroll and Finance Teams</a:t>
            </a:r>
            <a:br>
              <a:rPr lang="en-US" sz="2000" b="0" spc="5" dirty="0">
                <a:latin typeface="Times New Roman" panose="02020603050405020304" pitchFamily="18" charset="0"/>
                <a:cs typeface="Times New Roman" panose="02020603050405020304" pitchFamily="18" charset="0"/>
              </a:rPr>
            </a:br>
            <a:r>
              <a:rPr lang="en-US" sz="2000" b="0" spc="5" dirty="0">
                <a:latin typeface="Times New Roman" panose="02020603050405020304" pitchFamily="18" charset="0"/>
                <a:cs typeface="Times New Roman" panose="02020603050405020304" pitchFamily="18" charset="0"/>
              </a:rPr>
              <a:t>Legal and Compline Teams</a:t>
            </a:r>
            <a:br>
              <a:rPr lang="en-US" sz="2000" b="0" spc="5" dirty="0">
                <a:latin typeface="Times New Roman" panose="02020603050405020304" pitchFamily="18" charset="0"/>
                <a:cs typeface="Times New Roman" panose="02020603050405020304" pitchFamily="18" charset="0"/>
              </a:rPr>
            </a:br>
            <a:r>
              <a:rPr lang="en-US" sz="2000" b="0" spc="5" dirty="0">
                <a:latin typeface="Times New Roman" panose="02020603050405020304" pitchFamily="18" charset="0"/>
                <a:cs typeface="Times New Roman" panose="02020603050405020304" pitchFamily="18" charset="0"/>
              </a:rPr>
              <a:t>Internal Communication Teams</a:t>
            </a:r>
            <a:br>
              <a:rPr lang="en-US" sz="2000" b="0" spc="5" dirty="0">
                <a:latin typeface="Times New Roman" panose="02020603050405020304" pitchFamily="18" charset="0"/>
                <a:cs typeface="Times New Roman" panose="02020603050405020304" pitchFamily="18" charset="0"/>
              </a:rPr>
            </a:br>
            <a:r>
              <a:rPr lang="en-US" sz="2000" b="0" spc="5" dirty="0">
                <a:latin typeface="Times New Roman" panose="02020603050405020304" pitchFamily="18" charset="0"/>
                <a:cs typeface="Times New Roman" panose="02020603050405020304" pitchFamily="18" charset="0"/>
              </a:rPr>
              <a:t>External Vendors or </a:t>
            </a:r>
            <a:r>
              <a:rPr lang="en-US" sz="2000" b="0" spc="5" dirty="0" err="1">
                <a:latin typeface="Times New Roman" panose="02020603050405020304" pitchFamily="18" charset="0"/>
                <a:cs typeface="Times New Roman" panose="02020603050405020304" pitchFamily="18" charset="0"/>
              </a:rPr>
              <a:t>Parners</a:t>
            </a:r>
            <a:br>
              <a:rPr lang="en-US" sz="2000" b="0" spc="5" dirty="0">
                <a:latin typeface="Times New Roman" panose="02020603050405020304" pitchFamily="18" charset="0"/>
                <a:cs typeface="Times New Roman" panose="02020603050405020304" pitchFamily="18" charset="0"/>
              </a:rPr>
            </a:br>
            <a:r>
              <a:rPr lang="en-US" sz="2000" b="0" spc="5" dirty="0" err="1">
                <a:latin typeface="Times New Roman" panose="02020603050405020304" pitchFamily="18" charset="0"/>
                <a:cs typeface="Times New Roman" panose="02020603050405020304" pitchFamily="18" charset="0"/>
              </a:rPr>
              <a:t>Empolyess</a:t>
            </a:r>
            <a:r>
              <a:rPr lang="en-US" sz="2000" b="0" spc="5" dirty="0">
                <a:latin typeface="Times New Roman" panose="02020603050405020304" pitchFamily="18" charset="0"/>
                <a:cs typeface="Times New Roman" panose="02020603050405020304" pitchFamily="18" charset="0"/>
              </a:rPr>
              <a:t> themselves</a:t>
            </a:r>
            <a:br>
              <a:rPr lang="en-US" sz="2000" b="0" spc="5" dirty="0">
                <a:latin typeface="Times New Roman" panose="02020603050405020304" pitchFamily="18" charset="0"/>
                <a:cs typeface="Times New Roman" panose="02020603050405020304" pitchFamily="18" charset="0"/>
              </a:rPr>
            </a:br>
            <a:r>
              <a:rPr lang="en-US" sz="2000" b="0" spc="5" dirty="0">
                <a:latin typeface="Times New Roman" panose="02020603050405020304" pitchFamily="18" charset="0"/>
                <a:cs typeface="Times New Roman" panose="02020603050405020304" pitchFamily="18" charset="0"/>
              </a:rPr>
              <a:t>Auditors or Regulators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Picture 6"/>
          <p:cNvPicPr>
            <a:picLocks noChangeAspect="1"/>
          </p:cNvPicPr>
          <p:nvPr/>
        </p:nvPicPr>
        <p:blipFill>
          <a:blip r:embed="rId3"/>
          <a:stretch>
            <a:fillRect/>
          </a:stretch>
        </p:blipFill>
        <p:spPr>
          <a:xfrm>
            <a:off x="4381500" y="1714500"/>
            <a:ext cx="3429000" cy="3429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70678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US" sz="3600" dirty="0"/>
            </a:br>
            <a:br>
              <a:rPr lang="en-US" sz="3600" dirty="0"/>
            </a:br>
            <a:r>
              <a:rPr lang="en-US" sz="3600" dirty="0"/>
              <a:t>                         </a:t>
            </a:r>
            <a:r>
              <a:rPr lang="en-US" sz="2400" b="0" dirty="0">
                <a:latin typeface="Times New Roman" panose="02020603050405020304" pitchFamily="18" charset="0"/>
                <a:cs typeface="Times New Roman" panose="02020603050405020304" pitchFamily="18" charset="0"/>
              </a:rPr>
              <a:t>Conditional formatting – missing</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Filter - remove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Formula - performance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Pivot – summary</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Graph - data visualization</a:t>
            </a:r>
            <a:endParaRPr sz="2400" b="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909310"/>
          </a:xfrm>
        </p:spPr>
        <p:txBody>
          <a:bodyPr/>
          <a:lstStyle/>
          <a:p>
            <a:r>
              <a:rPr lang="en-IN" dirty="0"/>
              <a:t>Dataset Description</a:t>
            </a:r>
            <a:br>
              <a:rPr lang="en-IN" dirty="0"/>
            </a:br>
            <a:br>
              <a:rPr lang="en-IN" dirty="0"/>
            </a:br>
            <a:r>
              <a:rPr lang="en-US" sz="3200" b="0" dirty="0">
                <a:latin typeface="Times New Roman" panose="02020603050405020304" pitchFamily="18" charset="0"/>
                <a:cs typeface="Times New Roman" panose="02020603050405020304" pitchFamily="18" charset="0"/>
              </a:rPr>
              <a:t>Employee-</a:t>
            </a:r>
            <a:r>
              <a:rPr lang="en-US" sz="3200" b="0" dirty="0" err="1">
                <a:latin typeface="Times New Roman" panose="02020603050405020304" pitchFamily="18" charset="0"/>
                <a:cs typeface="Times New Roman" panose="02020603050405020304" pitchFamily="18" charset="0"/>
              </a:rPr>
              <a:t>kaggle</a:t>
            </a:r>
            <a:br>
              <a:rPr lang="en-US" sz="3200" b="0" dirty="0">
                <a:latin typeface="Times New Roman" panose="02020603050405020304" pitchFamily="18" charset="0"/>
                <a:cs typeface="Times New Roman" panose="02020603050405020304" pitchFamily="18" charset="0"/>
              </a:rPr>
            </a:br>
            <a:r>
              <a:rPr lang="en-US" sz="3200" b="0" dirty="0">
                <a:latin typeface="Times New Roman" panose="02020603050405020304" pitchFamily="18" charset="0"/>
                <a:cs typeface="Times New Roman" panose="02020603050405020304" pitchFamily="18" charset="0"/>
              </a:rPr>
              <a:t>26-features</a:t>
            </a:r>
            <a:br>
              <a:rPr lang="en-US" sz="3200" b="0" dirty="0">
                <a:latin typeface="Times New Roman" panose="02020603050405020304" pitchFamily="18" charset="0"/>
                <a:cs typeface="Times New Roman" panose="02020603050405020304" pitchFamily="18" charset="0"/>
              </a:rPr>
            </a:br>
            <a:r>
              <a:rPr lang="en-US" sz="3200" b="0" dirty="0">
                <a:latin typeface="Times New Roman" panose="02020603050405020304" pitchFamily="18" charset="0"/>
                <a:cs typeface="Times New Roman" panose="02020603050405020304" pitchFamily="18" charset="0"/>
              </a:rPr>
              <a:t>9- features</a:t>
            </a:r>
            <a:br>
              <a:rPr lang="en-US" sz="3200" b="0" dirty="0">
                <a:latin typeface="Times New Roman" panose="02020603050405020304" pitchFamily="18" charset="0"/>
                <a:cs typeface="Times New Roman" panose="02020603050405020304" pitchFamily="18" charset="0"/>
              </a:rPr>
            </a:br>
            <a:r>
              <a:rPr lang="en-US" sz="3200" b="0" dirty="0" err="1">
                <a:latin typeface="Times New Roman" panose="02020603050405020304" pitchFamily="18" charset="0"/>
                <a:cs typeface="Times New Roman" panose="02020603050405020304" pitchFamily="18" charset="0"/>
              </a:rPr>
              <a:t>Emp</a:t>
            </a:r>
            <a:r>
              <a:rPr lang="en-US" sz="3200" b="0" dirty="0">
                <a:latin typeface="Times New Roman" panose="02020603050405020304" pitchFamily="18" charset="0"/>
                <a:cs typeface="Times New Roman" panose="02020603050405020304" pitchFamily="18" charset="0"/>
              </a:rPr>
              <a:t> id-</a:t>
            </a:r>
            <a:r>
              <a:rPr lang="en-US" sz="3200" b="0" dirty="0" err="1">
                <a:latin typeface="Times New Roman" panose="02020603050405020304" pitchFamily="18" charset="0"/>
                <a:cs typeface="Times New Roman" panose="02020603050405020304" pitchFamily="18" charset="0"/>
              </a:rPr>
              <a:t>num</a:t>
            </a:r>
            <a:br>
              <a:rPr lang="en-US" sz="3200" b="0" dirty="0">
                <a:latin typeface="Times New Roman" panose="02020603050405020304" pitchFamily="18" charset="0"/>
                <a:cs typeface="Times New Roman" panose="02020603050405020304" pitchFamily="18" charset="0"/>
              </a:rPr>
            </a:br>
            <a:r>
              <a:rPr lang="en-US" sz="3200" b="0" dirty="0">
                <a:latin typeface="Times New Roman" panose="02020603050405020304" pitchFamily="18" charset="0"/>
                <a:cs typeface="Times New Roman" panose="02020603050405020304" pitchFamily="18" charset="0"/>
              </a:rPr>
              <a:t>Name-text</a:t>
            </a:r>
            <a:br>
              <a:rPr lang="en-US" sz="3200" b="0" dirty="0">
                <a:latin typeface="Times New Roman" panose="02020603050405020304" pitchFamily="18" charset="0"/>
                <a:cs typeface="Times New Roman" panose="02020603050405020304" pitchFamily="18" charset="0"/>
              </a:rPr>
            </a:br>
            <a:r>
              <a:rPr lang="en-US" sz="3200" b="0" dirty="0" err="1">
                <a:latin typeface="Times New Roman" panose="02020603050405020304" pitchFamily="18" charset="0"/>
                <a:cs typeface="Times New Roman" panose="02020603050405020304" pitchFamily="18" charset="0"/>
              </a:rPr>
              <a:t>Emp</a:t>
            </a:r>
            <a:r>
              <a:rPr lang="en-US" sz="3200" b="0" dirty="0">
                <a:latin typeface="Times New Roman" panose="02020603050405020304" pitchFamily="18" charset="0"/>
                <a:cs typeface="Times New Roman" panose="02020603050405020304" pitchFamily="18" charset="0"/>
              </a:rPr>
              <a:t> type</a:t>
            </a:r>
            <a:br>
              <a:rPr lang="en-US" sz="3200" b="0" dirty="0">
                <a:latin typeface="Times New Roman" panose="02020603050405020304" pitchFamily="18" charset="0"/>
                <a:cs typeface="Times New Roman" panose="02020603050405020304" pitchFamily="18" charset="0"/>
              </a:rPr>
            </a:br>
            <a:r>
              <a:rPr lang="en-US" sz="3200" b="0" dirty="0">
                <a:latin typeface="Times New Roman" panose="02020603050405020304" pitchFamily="18" charset="0"/>
                <a:cs typeface="Times New Roman" panose="02020603050405020304" pitchFamily="18" charset="0"/>
              </a:rPr>
              <a:t>Performance level</a:t>
            </a:r>
            <a:br>
              <a:rPr lang="en-US" sz="3200" b="0" dirty="0">
                <a:latin typeface="Times New Roman" panose="02020603050405020304" pitchFamily="18" charset="0"/>
                <a:cs typeface="Times New Roman" panose="02020603050405020304" pitchFamily="18" charset="0"/>
              </a:rPr>
            </a:br>
            <a:r>
              <a:rPr lang="en-US" sz="3200" b="0" dirty="0">
                <a:latin typeface="Times New Roman" panose="02020603050405020304" pitchFamily="18" charset="0"/>
                <a:cs typeface="Times New Roman" panose="02020603050405020304" pitchFamily="18" charset="0"/>
              </a:rPr>
              <a:t>Gender- male female</a:t>
            </a:r>
            <a:br>
              <a:rPr lang="en-US" sz="3200" b="0" dirty="0">
                <a:latin typeface="Times New Roman" panose="02020603050405020304" pitchFamily="18" charset="0"/>
                <a:cs typeface="Times New Roman" panose="02020603050405020304" pitchFamily="18" charset="0"/>
              </a:rPr>
            </a:br>
            <a:r>
              <a:rPr lang="en-US" sz="3200" b="0" dirty="0">
                <a:latin typeface="Times New Roman" panose="02020603050405020304" pitchFamily="18" charset="0"/>
                <a:cs typeface="Times New Roman" panose="02020603050405020304" pitchFamily="18" charset="0"/>
              </a:rPr>
              <a:t>Employee rating-</a:t>
            </a:r>
            <a:r>
              <a:rPr lang="en-US" sz="3200" b="0" dirty="0" err="1">
                <a:latin typeface="Times New Roman" panose="02020603050405020304" pitchFamily="18" charset="0"/>
                <a:cs typeface="Times New Roman" panose="02020603050405020304" pitchFamily="18" charset="0"/>
              </a:rPr>
              <a:t>num</a:t>
            </a:r>
            <a:endParaRPr lang="en-IN" sz="32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buFont typeface="Arial" panose="020B0604020202020204" pitchFamily="34" charset="0"/>
              <a:buChar char="•"/>
            </a:pPr>
            <a:r>
              <a:rPr lang="en-US" sz="2800">
                <a:solidFill>
                  <a:srgbClr val="0D0D0D"/>
                </a:solidFill>
                <a:latin typeface="Times New Roman" panose="02020603050405020304" pitchFamily="18" charset="0"/>
                <a:cs typeface="Times New Roman" panose="02020603050405020304" pitchFamily="18" charset="0"/>
              </a:rPr>
              <a:t>Performance level =IFS(Z8&gt;=5,"VERY HIGH",Z8&gt;=4,"HIGH",Z8&gt;=3,"MED",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418</Words>
  <Application>Microsoft Office PowerPoint</Application>
  <PresentationFormat>Widescreen</PresentationFormat>
  <Paragraphs>63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employee data analysis is done in order track the employee's performance for the betterment of the company</vt:lpstr>
      <vt:lpstr>PROJECT OVERVIEW</vt:lpstr>
      <vt:lpstr>WHO ARE THE END USERS?  Manager Human Resources Department Team Leader IT and System Administrator Payroll and Finance Teams Legal and Compline Teams Internal Communication Teams External Vendors or Parners Empolyess themselves Auditors or Regulators</vt:lpstr>
      <vt:lpstr>OUR SOLUTION AND ITS VALUE PROPOSITION                            Conditional formatting – missing                                               Filter - remove                                               Formula - performance                                               Pivot – summary                                               Graph - data visualization</vt:lpstr>
      <vt:lpstr>Dataset Description  Employee-kaggle 26-features 9- features Emp id-num Name-text Emp type Performance level Gender- male female Employee rating-num</vt:lpstr>
      <vt:lpstr>THE "WOW" IN OUR SOLUTION</vt:lpstr>
      <vt:lpstr>PowerPoint Presentation</vt:lpstr>
      <vt:lpstr>RESULTS</vt:lpstr>
      <vt:lpstr>Conclusion  By comparing the performance of the employee's Number of employees performaning average are higher in number and so we should motivate them to do better. As the graph shows employees who perform well are very low in number here.  we should motivate the employee's by giving out tasked based on there performance to get better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ishu .</cp:lastModifiedBy>
  <cp:revision>20</cp:revision>
  <dcterms:created xsi:type="dcterms:W3CDTF">2024-03-29T15:07:22Z</dcterms:created>
  <dcterms:modified xsi:type="dcterms:W3CDTF">2024-11-29T05:22:55Z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