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4"/>
  </p:notesMasterIdLst>
  <p:sldIdLst>
    <p:sldId id="267" r:id="rId2"/>
    <p:sldId id="257" r:id="rId3"/>
    <p:sldId id="258" r:id="rId4"/>
    <p:sldId id="259" r:id="rId5"/>
    <p:sldId id="260" r:id="rId6"/>
    <p:sldId id="261" r:id="rId7"/>
    <p:sldId id="262" r:id="rId8"/>
    <p:sldId id="263" r:id="rId9"/>
    <p:sldId id="264" r:id="rId10"/>
    <p:sldId id="269" r:id="rId11"/>
    <p:sldId id="268" r:id="rId12"/>
    <p:sldId id="26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5C45A5-8418-4FFF-81F1-D31DB538FC9B}">
  <a:tblStyle styleId="{145C45A5-8418-4FFF-81F1-D31DB538FC9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2" d="100"/>
          <a:sy n="122" d="100"/>
        </p:scale>
        <p:origin x="78" y="9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400436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400436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400436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40043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40043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40043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40043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40043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400436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40043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40043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40043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400436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40043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400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400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9269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45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99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539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7890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77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0142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819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4646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16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251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59845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737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5179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9CAD897-D46E-4AD2-BD9B-49DD3E640873}" type="datetimeFigureOut">
              <a:rPr lang="en-US" smtClean="0"/>
              <a:t>4/25/2023</a:t>
            </a:fld>
            <a:endParaRPr lang="en-US" dirty="0"/>
          </a:p>
        </p:txBody>
      </p:sp>
    </p:spTree>
    <p:extLst>
      <p:ext uri="{BB962C8B-B14F-4D97-AF65-F5344CB8AC3E}">
        <p14:creationId xmlns:p14="http://schemas.microsoft.com/office/powerpoint/2010/main" val="1174651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8624D31-43A5-475A-80CF-332C9F6DCF35}" type="datetimeFigureOut">
              <a:rPr lang="en-US" smtClean="0"/>
              <a:t>4/25/2023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700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978-3-030-84060-0_1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A560-5B17-6CF3-ABED-1236BF573A02}"/>
              </a:ext>
            </a:extLst>
          </p:cNvPr>
          <p:cNvSpPr>
            <a:spLocks noGrp="1"/>
          </p:cNvSpPr>
          <p:nvPr>
            <p:ph type="title"/>
          </p:nvPr>
        </p:nvSpPr>
        <p:spPr>
          <a:xfrm>
            <a:off x="311700" y="222838"/>
            <a:ext cx="8520600" cy="4164745"/>
          </a:xfrm>
        </p:spPr>
        <p:txBody>
          <a:bodyPr>
            <a:normAutofit/>
          </a:bodyPr>
          <a:lstStyle/>
          <a:p>
            <a:r>
              <a:rPr lang="en-US" sz="4400" b="0" i="0" dirty="0">
                <a:solidFill>
                  <a:srgbClr val="000000"/>
                </a:solidFill>
                <a:effectLst/>
                <a:latin typeface="Times New Roman" panose="02020603050405020304" pitchFamily="18" charset="0"/>
                <a:cs typeface="Times New Roman" panose="02020603050405020304" pitchFamily="18" charset="0"/>
              </a:rPr>
              <a:t>Airbnb Price Analysis and Prediction using Deep Learning Algorithms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D231B439-37FB-2E39-453C-C58F5AF90B4D}"/>
              </a:ext>
            </a:extLst>
          </p:cNvPr>
          <p:cNvPicPr/>
          <p:nvPr/>
        </p:nvPicPr>
        <p:blipFill>
          <a:blip r:embed="rId2"/>
          <a:srcRect/>
          <a:stretch>
            <a:fillRect/>
          </a:stretch>
        </p:blipFill>
        <p:spPr>
          <a:xfrm>
            <a:off x="1750646" y="715107"/>
            <a:ext cx="4609123" cy="2583962"/>
          </a:xfrm>
          <a:prstGeom prst="rect">
            <a:avLst/>
          </a:prstGeom>
          <a:ln/>
        </p:spPr>
      </p:pic>
      <p:sp>
        <p:nvSpPr>
          <p:cNvPr id="3" name="TextBox 2">
            <a:extLst>
              <a:ext uri="{FF2B5EF4-FFF2-40B4-BE49-F238E27FC236}">
                <a16:creationId xmlns:a16="http://schemas.microsoft.com/office/drawing/2014/main" id="{0FF58F32-F888-043A-A7FB-292EA5F6919D}"/>
              </a:ext>
            </a:extLst>
          </p:cNvPr>
          <p:cNvSpPr txBox="1"/>
          <p:nvPr/>
        </p:nvSpPr>
        <p:spPr>
          <a:xfrm>
            <a:off x="1027723" y="3524738"/>
            <a:ext cx="6791569" cy="890115"/>
          </a:xfrm>
          <a:prstGeom prst="rect">
            <a:avLst/>
          </a:prstGeom>
          <a:noFill/>
        </p:spPr>
        <p:txBody>
          <a:bodyPr wrap="square" rtlCol="0">
            <a:spAutoFit/>
          </a:bodyPr>
          <a:lstStyle/>
          <a:p>
            <a:pPr marL="0" marR="0" algn="just">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Fig 1: Bi-LSTM Architecture.</a:t>
            </a:r>
          </a:p>
          <a:p>
            <a:pPr marL="0" marR="0" algn="just">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Image Source: Modelling Radiological Language with Bidirectional Long Short-Term Memory Networks,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Cornegruta</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et al.[18]</a:t>
            </a:r>
          </a:p>
        </p:txBody>
      </p:sp>
    </p:spTree>
    <p:extLst>
      <p:ext uri="{BB962C8B-B14F-4D97-AF65-F5344CB8AC3E}">
        <p14:creationId xmlns:p14="http://schemas.microsoft.com/office/powerpoint/2010/main" val="54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01C0A8-7398-F293-7B0C-62691DC41B04}"/>
              </a:ext>
            </a:extLst>
          </p:cNvPr>
          <p:cNvSpPr txBox="1"/>
          <p:nvPr/>
        </p:nvSpPr>
        <p:spPr>
          <a:xfrm>
            <a:off x="1082135" y="3244581"/>
            <a:ext cx="6577533" cy="17211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After making predictions with the given weights and biases, the final RMSE score is 0.22, which is rather low. RMSE is an </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abbreviation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for root mean squared error. </a:t>
            </a:r>
          </a:p>
          <a:p>
            <a:pPr marL="285750" indent="-285750">
              <a:lnSpc>
                <a:spcPct val="150000"/>
              </a:lnSpc>
              <a:buFont typeface="Arial" panose="020B0604020202020204" pitchFamily="34" charset="0"/>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discrepancy between the actual and anticipated values is called the root mean squared error. </a:t>
            </a:r>
          </a:p>
          <a:p>
            <a:pPr marL="285750" indent="-285750">
              <a:lnSpc>
                <a:spcPct val="150000"/>
              </a:lnSpc>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Overall,  deep learning-based Airbnb price analysis and prediction project can provide valuable insights for hosts looking to optimize their pricing strategies and improve their business performance.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Google Shape;109;p22">
            <a:extLst>
              <a:ext uri="{FF2B5EF4-FFF2-40B4-BE49-F238E27FC236}">
                <a16:creationId xmlns:a16="http://schemas.microsoft.com/office/drawing/2014/main" id="{D30DFDF6-0A85-D242-76D6-E50A05B64D42}"/>
              </a:ext>
            </a:extLst>
          </p:cNvPr>
          <p:cNvPicPr preferRelativeResize="0"/>
          <p:nvPr/>
        </p:nvPicPr>
        <p:blipFill>
          <a:blip r:embed="rId2">
            <a:alphaModFix/>
          </a:blip>
          <a:stretch>
            <a:fillRect/>
          </a:stretch>
        </p:blipFill>
        <p:spPr>
          <a:xfrm>
            <a:off x="923020" y="1060293"/>
            <a:ext cx="3200400" cy="1933575"/>
          </a:xfrm>
          <a:prstGeom prst="rect">
            <a:avLst/>
          </a:prstGeom>
          <a:noFill/>
          <a:ln>
            <a:noFill/>
          </a:ln>
        </p:spPr>
      </p:pic>
      <p:sp>
        <p:nvSpPr>
          <p:cNvPr id="11" name="TextBox 10">
            <a:extLst>
              <a:ext uri="{FF2B5EF4-FFF2-40B4-BE49-F238E27FC236}">
                <a16:creationId xmlns:a16="http://schemas.microsoft.com/office/drawing/2014/main" id="{0E5C4FCC-FB2B-368C-0972-2630009895A5}"/>
              </a:ext>
            </a:extLst>
          </p:cNvPr>
          <p:cNvSpPr txBox="1"/>
          <p:nvPr/>
        </p:nvSpPr>
        <p:spPr>
          <a:xfrm>
            <a:off x="375763" y="438680"/>
            <a:ext cx="4572000" cy="461665"/>
          </a:xfrm>
          <a:prstGeom prst="rect">
            <a:avLst/>
          </a:prstGeom>
          <a:noFill/>
        </p:spPr>
        <p:txBody>
          <a:bodyPr wrap="square">
            <a:spAutoFit/>
          </a:bodyPr>
          <a:lstStyle/>
          <a:p>
            <a:pPr defTabSz="342900">
              <a:buSzPts val="2800"/>
            </a:pPr>
            <a:r>
              <a:rPr lang="en" sz="2400" dirty="0">
                <a:latin typeface="Times New Roman" panose="02020603050405020304" pitchFamily="18" charset="0"/>
                <a:ea typeface="+mj-ea"/>
                <a:cs typeface="Times New Roman" panose="02020603050405020304" pitchFamily="18" charset="0"/>
              </a:rPr>
              <a:t>Results</a:t>
            </a:r>
            <a:endParaRPr lang="en-US" sz="2400" dirty="0">
              <a:latin typeface="Times New Roman" panose="02020603050405020304" pitchFamily="18" charset="0"/>
              <a:ea typeface="+mj-ea"/>
              <a:cs typeface="Times New Roman" panose="02020603050405020304" pitchFamily="18" charset="0"/>
            </a:endParaRPr>
          </a:p>
        </p:txBody>
      </p:sp>
      <p:pic>
        <p:nvPicPr>
          <p:cNvPr id="12" name="image2.png">
            <a:extLst>
              <a:ext uri="{FF2B5EF4-FFF2-40B4-BE49-F238E27FC236}">
                <a16:creationId xmlns:a16="http://schemas.microsoft.com/office/drawing/2014/main" id="{8D6D35AF-DCA0-13B9-9ADB-68A42C81BE3D}"/>
              </a:ext>
            </a:extLst>
          </p:cNvPr>
          <p:cNvPicPr/>
          <p:nvPr/>
        </p:nvPicPr>
        <p:blipFill>
          <a:blip r:embed="rId3"/>
          <a:srcRect/>
          <a:stretch>
            <a:fillRect/>
          </a:stretch>
        </p:blipFill>
        <p:spPr>
          <a:xfrm>
            <a:off x="4737084" y="1216063"/>
            <a:ext cx="3372485" cy="1622034"/>
          </a:xfrm>
          <a:prstGeom prst="rect">
            <a:avLst/>
          </a:prstGeom>
          <a:ln/>
        </p:spPr>
      </p:pic>
      <p:sp>
        <p:nvSpPr>
          <p:cNvPr id="14" name="TextBox 13">
            <a:extLst>
              <a:ext uri="{FF2B5EF4-FFF2-40B4-BE49-F238E27FC236}">
                <a16:creationId xmlns:a16="http://schemas.microsoft.com/office/drawing/2014/main" id="{B33EBDDA-D005-2E58-5CA2-BA9CE7515A5D}"/>
              </a:ext>
            </a:extLst>
          </p:cNvPr>
          <p:cNvSpPr txBox="1"/>
          <p:nvPr/>
        </p:nvSpPr>
        <p:spPr>
          <a:xfrm>
            <a:off x="237220" y="3024260"/>
            <a:ext cx="4572000" cy="275012"/>
          </a:xfrm>
          <a:prstGeom prst="rect">
            <a:avLst/>
          </a:prstGeom>
          <a:noFill/>
        </p:spPr>
        <p:txBody>
          <a:bodyPr wrap="square">
            <a:spAutoFit/>
          </a:bodyPr>
          <a:lstStyle/>
          <a:p>
            <a:pPr marL="0" marR="0" algn="ctr">
              <a:lnSpc>
                <a:spcPct val="15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Fig 2. Model loss during training and testing</a:t>
            </a:r>
            <a:endParaRPr lang="en-US" sz="9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FD0B025E-3FB0-63B9-1147-829032689B9C}"/>
              </a:ext>
            </a:extLst>
          </p:cNvPr>
          <p:cNvSpPr txBox="1"/>
          <p:nvPr/>
        </p:nvSpPr>
        <p:spPr>
          <a:xfrm>
            <a:off x="4123420" y="2920912"/>
            <a:ext cx="4572000" cy="275012"/>
          </a:xfrm>
          <a:prstGeom prst="rect">
            <a:avLst/>
          </a:prstGeom>
          <a:noFill/>
        </p:spPr>
        <p:txBody>
          <a:bodyPr wrap="square">
            <a:spAutoFit/>
          </a:bodyPr>
          <a:lstStyle/>
          <a:p>
            <a:pPr marL="0" marR="0" algn="ctr">
              <a:lnSpc>
                <a:spcPct val="150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Fig </a:t>
            </a:r>
            <a:r>
              <a:rPr lang="en-US" sz="900" dirty="0">
                <a:latin typeface="Times New Roman" panose="02020603050405020304" pitchFamily="18" charset="0"/>
                <a:ea typeface="Times New Roman" panose="02020603050405020304" pitchFamily="18" charset="0"/>
              </a:rPr>
              <a:t>3</a:t>
            </a:r>
            <a:r>
              <a:rPr lang="en-US" sz="900" dirty="0">
                <a:effectLst/>
                <a:latin typeface="Times New Roman" panose="02020603050405020304" pitchFamily="18" charset="0"/>
                <a:ea typeface="Times New Roman" panose="02020603050405020304" pitchFamily="18" charset="0"/>
              </a:rPr>
              <a:t>. Model Summary</a:t>
            </a:r>
            <a:endParaRPr lang="en-US" sz="9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9956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8520600" cy="3747900"/>
          </a:xfrm>
          <a:prstGeom prst="rect">
            <a:avLst/>
          </a:prstGeom>
        </p:spPr>
        <p:txBody>
          <a:bodyPr spcFirstLastPara="1" wrap="square" lIns="91425" tIns="91425" rIns="91425" bIns="91425" anchor="t" anchorCtr="0">
            <a:noAutofit/>
          </a:bodyPr>
          <a:lstStyle/>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Mao, Zhenxing, and Jiaylng Lyu, “Why travelers use Airbnb again?” International Journal of Contemporary Hospitality Management (2017).</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Li, Yang, et al. “Price Recommendation on Vacation Rental Websites.”Proceedings of the 2017 SIAM International Conference on Data Mining. Society for Industrial and Applied Mathematics, 2017.</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Moon, Hyoungeun, et a1. “Peer-to-peer interactions: Perspectives of Airbnb guests and hosts.” International Journal of Hospitality Management 77 (2019): 405-414.</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Sheppard, Stephen, and Andrew Udell. “Do Airbnb properties affect house prices?” Williams College Department of Economics Working Papers 3.1 (2016): 43.</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Dogru, Tarik, Makarand Mody, and Courtney Suess. “Adding evidence to the debate: Quantifying Airbnb’s disruptive impact on ten key hotel markets.” Tourism Management 72 (2019): 27-38.</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Wang, Dan, and Juan L. Nicolau. “Price determinants of sharing economy-based accommodation rental: A study of listings from 33 cities on Airbnb.com.” International Journal of Hospitality Management 62 (2017): 120-131.</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Oskam, Jeroen, and Albert Boswijk. “ Airbnb: the future of networked hospitality businesses.” Journal of Tourism Futures (2016).</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Quattrone, Giovanni, et a1. “ Who benefits from the “Sharing” economy of Airbnb?” Proceedings of the 25th international conference on the world wide web. 2016.</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Zervas, Georgios, Davide Proserpio, and John Byers. “A first look at online reputation on Airbnb, where every stay is above average.” Where Every Stay is Above Average (January 28, 2015) (2015).</a:t>
            </a:r>
            <a:endParaRPr sz="6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600" dirty="0">
                <a:solidFill>
                  <a:schemeClr val="tx1"/>
                </a:solidFill>
                <a:latin typeface="Times New Roman" panose="02020603050405020304" pitchFamily="18" charset="0"/>
                <a:cs typeface="Times New Roman" panose="02020603050405020304" pitchFamily="18" charset="0"/>
              </a:rPr>
              <a:t>Varma, Arup, et al.“Airbnb: Exciting innovation or passing fad?” Tourism Management Perspectives 20 (2016): 228-237</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Pouya</a:t>
            </a:r>
            <a:r>
              <a:rPr lang="en-US" sz="600" dirty="0">
                <a:solidFill>
                  <a:schemeClr val="tx1"/>
                </a:solidFill>
                <a:latin typeface="Times New Roman" panose="02020603050405020304" pitchFamily="18" charset="0"/>
                <a:cs typeface="Times New Roman" panose="02020603050405020304" pitchFamily="18" charset="0"/>
              </a:rPr>
              <a:t> Rezazadeh </a:t>
            </a:r>
            <a:r>
              <a:rPr lang="en-US" sz="600" dirty="0" err="1">
                <a:solidFill>
                  <a:schemeClr val="tx1"/>
                </a:solidFill>
                <a:latin typeface="Times New Roman" panose="02020603050405020304" pitchFamily="18" charset="0"/>
                <a:cs typeface="Times New Roman" panose="02020603050405020304" pitchFamily="18" charset="0"/>
              </a:rPr>
              <a:t>Kalehbasti</a:t>
            </a:r>
            <a:r>
              <a:rPr lang="en-US" sz="600" dirty="0">
                <a:solidFill>
                  <a:schemeClr val="tx1"/>
                </a:solidFill>
                <a:latin typeface="Times New Roman" panose="02020603050405020304" pitchFamily="18" charset="0"/>
                <a:cs typeface="Times New Roman" panose="02020603050405020304" pitchFamily="18" charset="0"/>
              </a:rPr>
              <a:t>, Liubov </a:t>
            </a:r>
            <a:r>
              <a:rPr lang="en-US" sz="600" dirty="0" err="1">
                <a:solidFill>
                  <a:schemeClr val="tx1"/>
                </a:solidFill>
                <a:latin typeface="Times New Roman" panose="02020603050405020304" pitchFamily="18" charset="0"/>
                <a:cs typeface="Times New Roman" panose="02020603050405020304" pitchFamily="18" charset="0"/>
              </a:rPr>
              <a:t>Nikolenko</a:t>
            </a:r>
            <a:r>
              <a:rPr lang="en-US" sz="600" dirty="0">
                <a:solidFill>
                  <a:schemeClr val="tx1"/>
                </a:solidFill>
                <a:latin typeface="Times New Roman" panose="02020603050405020304" pitchFamily="18" charset="0"/>
                <a:cs typeface="Times New Roman" panose="02020603050405020304" pitchFamily="18" charset="0"/>
              </a:rPr>
              <a:t>, and </a:t>
            </a:r>
            <a:r>
              <a:rPr lang="en-US" sz="600" dirty="0" err="1">
                <a:solidFill>
                  <a:schemeClr val="tx1"/>
                </a:solidFill>
                <a:latin typeface="Times New Roman" panose="02020603050405020304" pitchFamily="18" charset="0"/>
                <a:cs typeface="Times New Roman" panose="02020603050405020304" pitchFamily="18" charset="0"/>
              </a:rPr>
              <a:t>Hoormazd</a:t>
            </a:r>
            <a:r>
              <a:rPr lang="en-US" sz="600" dirty="0">
                <a:solidFill>
                  <a:schemeClr val="tx1"/>
                </a:solidFill>
                <a:latin typeface="Times New Roman" panose="02020603050405020304" pitchFamily="18" charset="0"/>
                <a:cs typeface="Times New Roman" panose="02020603050405020304" pitchFamily="18" charset="0"/>
              </a:rPr>
              <a:t> Rezaei. 2021. Airbnb Price Prediction Using Machine Learning and Sentiment Analysis. In Machine Learning and Knowledge Extraction: 5th IFIP TC 5, TC 12, WG 8.4, WG 8.9, WG 12.9 International Cross-Domain Conference, CD-MAKE 2021, Virtual Event, August 17–20, 2021, Proceedings. Springer-Verlag, Berlin, Heidelberg, 173–184. </a:t>
            </a:r>
            <a:r>
              <a:rPr lang="en-US" sz="6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https://doi.org/10.1007/978-3-030-84060-0_11</a:t>
            </a:r>
            <a:endParaRPr lang="en-US" sz="600" dirty="0">
              <a:solidFill>
                <a:schemeClr val="tx1"/>
              </a:solidFill>
              <a:latin typeface="Times New Roman" panose="02020603050405020304" pitchFamily="18" charset="0"/>
              <a:cs typeface="Times New Roman" panose="02020603050405020304" pitchFamily="18" charset="0"/>
            </a:endParaRP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N. Peng, K. Li and Y. Qin, "Leveraging Multi-Modality Data to Airbnb Price Prediction," 2020 2nd International Conference on Economic Management and Model Engineering (ICEMME), Chongqing, China, 2020, pp. 1066-1071, </a:t>
            </a:r>
            <a:r>
              <a:rPr lang="en-US" sz="600" dirty="0" err="1">
                <a:solidFill>
                  <a:schemeClr val="tx1"/>
                </a:solidFill>
                <a:latin typeface="Times New Roman" panose="02020603050405020304" pitchFamily="18" charset="0"/>
                <a:cs typeface="Times New Roman" panose="02020603050405020304" pitchFamily="18" charset="0"/>
              </a:rPr>
              <a:t>doi</a:t>
            </a:r>
            <a:r>
              <a:rPr lang="en-US" sz="600" dirty="0">
                <a:solidFill>
                  <a:schemeClr val="tx1"/>
                </a:solidFill>
                <a:latin typeface="Times New Roman" panose="02020603050405020304" pitchFamily="18" charset="0"/>
                <a:cs typeface="Times New Roman" panose="02020603050405020304" pitchFamily="18" charset="0"/>
              </a:rPr>
              <a:t>: 10.1109/ICEMME51517.2020.00215.</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A. </a:t>
            </a:r>
            <a:r>
              <a:rPr lang="en-US" sz="600" dirty="0" err="1">
                <a:solidFill>
                  <a:schemeClr val="tx1"/>
                </a:solidFill>
                <a:latin typeface="Times New Roman" panose="02020603050405020304" pitchFamily="18" charset="0"/>
                <a:cs typeface="Times New Roman" panose="02020603050405020304" pitchFamily="18" charset="0"/>
              </a:rPr>
              <a:t>Garlapati</a:t>
            </a:r>
            <a:r>
              <a:rPr lang="en-US" sz="600" dirty="0">
                <a:solidFill>
                  <a:schemeClr val="tx1"/>
                </a:solidFill>
                <a:latin typeface="Times New Roman" panose="02020603050405020304" pitchFamily="18" charset="0"/>
                <a:cs typeface="Times New Roman" panose="02020603050405020304" pitchFamily="18" charset="0"/>
              </a:rPr>
              <a:t>, K. </a:t>
            </a:r>
            <a:r>
              <a:rPr lang="en-US" sz="600" dirty="0" err="1">
                <a:solidFill>
                  <a:schemeClr val="tx1"/>
                </a:solidFill>
                <a:latin typeface="Times New Roman" panose="02020603050405020304" pitchFamily="18" charset="0"/>
                <a:cs typeface="Times New Roman" panose="02020603050405020304" pitchFamily="18" charset="0"/>
              </a:rPr>
              <a:t>Garlapati</a:t>
            </a:r>
            <a:r>
              <a:rPr lang="en-US" sz="600" dirty="0">
                <a:solidFill>
                  <a:schemeClr val="tx1"/>
                </a:solidFill>
                <a:latin typeface="Times New Roman" panose="02020603050405020304" pitchFamily="18" charset="0"/>
                <a:cs typeface="Times New Roman" panose="02020603050405020304" pitchFamily="18" charset="0"/>
              </a:rPr>
              <a:t>, N. </a:t>
            </a:r>
            <a:r>
              <a:rPr lang="en-US" sz="600" dirty="0" err="1">
                <a:solidFill>
                  <a:schemeClr val="tx1"/>
                </a:solidFill>
                <a:latin typeface="Times New Roman" panose="02020603050405020304" pitchFamily="18" charset="0"/>
                <a:cs typeface="Times New Roman" panose="02020603050405020304" pitchFamily="18" charset="0"/>
              </a:rPr>
              <a:t>Malisetty</a:t>
            </a:r>
            <a:r>
              <a:rPr lang="en-US" sz="600" dirty="0">
                <a:solidFill>
                  <a:schemeClr val="tx1"/>
                </a:solidFill>
                <a:latin typeface="Times New Roman" panose="02020603050405020304" pitchFamily="18" charset="0"/>
                <a:cs typeface="Times New Roman" panose="02020603050405020304" pitchFamily="18" charset="0"/>
              </a:rPr>
              <a:t>, D. R. Krishna and G. Narayana, "Price Listing Predictions and Forthcoming Analysis of Airbnb," 2021 12th International Conference on Computing Communication and Networking Technologies (ICCCNT), Kharagpur, India, 2021, pp. 1-7, </a:t>
            </a:r>
            <a:r>
              <a:rPr lang="en-US" sz="600" dirty="0" err="1">
                <a:solidFill>
                  <a:schemeClr val="tx1"/>
                </a:solidFill>
                <a:latin typeface="Times New Roman" panose="02020603050405020304" pitchFamily="18" charset="0"/>
                <a:cs typeface="Times New Roman" panose="02020603050405020304" pitchFamily="18" charset="0"/>
              </a:rPr>
              <a:t>doi</a:t>
            </a:r>
            <a:r>
              <a:rPr lang="en-US" sz="600" dirty="0">
                <a:solidFill>
                  <a:schemeClr val="tx1"/>
                </a:solidFill>
                <a:latin typeface="Times New Roman" panose="02020603050405020304" pitchFamily="18" charset="0"/>
                <a:cs typeface="Times New Roman" panose="02020603050405020304" pitchFamily="18" charset="0"/>
              </a:rPr>
              <a:t>: 10.1109/ICCCNT51525.2021.9579773.</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Contu</a:t>
            </a:r>
            <a:r>
              <a:rPr lang="en-US" sz="600" dirty="0">
                <a:solidFill>
                  <a:schemeClr val="tx1"/>
                </a:solidFill>
                <a:latin typeface="Times New Roman" panose="02020603050405020304" pitchFamily="18" charset="0"/>
                <a:cs typeface="Times New Roman" panose="02020603050405020304" pitchFamily="18" charset="0"/>
              </a:rPr>
              <a:t>, G., </a:t>
            </a:r>
            <a:r>
              <a:rPr lang="en-US" sz="600" dirty="0" err="1">
                <a:solidFill>
                  <a:schemeClr val="tx1"/>
                </a:solidFill>
                <a:latin typeface="Times New Roman" panose="02020603050405020304" pitchFamily="18" charset="0"/>
                <a:cs typeface="Times New Roman" panose="02020603050405020304" pitchFamily="18" charset="0"/>
              </a:rPr>
              <a:t>Frigau</a:t>
            </a:r>
            <a:r>
              <a:rPr lang="en-US" sz="600" dirty="0">
                <a:solidFill>
                  <a:schemeClr val="tx1"/>
                </a:solidFill>
                <a:latin typeface="Times New Roman" panose="02020603050405020304" pitchFamily="18" charset="0"/>
                <a:cs typeface="Times New Roman" panose="02020603050405020304" pitchFamily="18" charset="0"/>
              </a:rPr>
              <a:t>, L. &amp; </a:t>
            </a:r>
            <a:r>
              <a:rPr lang="en-US" sz="600" dirty="0" err="1">
                <a:solidFill>
                  <a:schemeClr val="tx1"/>
                </a:solidFill>
                <a:latin typeface="Times New Roman" panose="02020603050405020304" pitchFamily="18" charset="0"/>
                <a:cs typeface="Times New Roman" panose="02020603050405020304" pitchFamily="18" charset="0"/>
              </a:rPr>
              <a:t>Conversano</a:t>
            </a:r>
            <a:r>
              <a:rPr lang="en-US" sz="600" dirty="0">
                <a:solidFill>
                  <a:schemeClr val="tx1"/>
                </a:solidFill>
                <a:latin typeface="Times New Roman" panose="02020603050405020304" pitchFamily="18" charset="0"/>
                <a:cs typeface="Times New Roman" panose="02020603050405020304" pitchFamily="18" charset="0"/>
              </a:rPr>
              <a:t>, C. Price indicators for Airbnb accommodations. Qual Quant (2022). https://doi.org/10.1007/s11135-022-01576-6</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Gibbs, Chris, et a1. “Pricing in the sharing economy: a hedonic pricing model applied to Airbnb listings.” Journal of Travel Tourism Marketing 35.1 (2018): 46-56.</a:t>
            </a:r>
          </a:p>
          <a:p>
            <a:pPr marL="574358" lvl="0" indent="-400050" algn="just" rtl="0">
              <a:lnSpc>
                <a:spcPct val="190000"/>
              </a:lnSpc>
              <a:spcBef>
                <a:spcPts val="0"/>
              </a:spcBef>
              <a:spcAft>
                <a:spcPts val="0"/>
              </a:spcAft>
              <a:buSzPct val="100000"/>
              <a:buFont typeface="+mj-lt"/>
              <a:buAutoNum type="romanLcPeriod"/>
            </a:pPr>
            <a:r>
              <a:rPr lang="en-US" sz="600" dirty="0" err="1">
                <a:solidFill>
                  <a:schemeClr val="tx1"/>
                </a:solidFill>
                <a:latin typeface="Times New Roman" panose="02020603050405020304" pitchFamily="18" charset="0"/>
                <a:cs typeface="Times New Roman" panose="02020603050405020304" pitchFamily="18" charset="0"/>
              </a:rPr>
              <a:t>Cornegruta</a:t>
            </a:r>
            <a:r>
              <a:rPr lang="en-US" sz="600" dirty="0">
                <a:solidFill>
                  <a:schemeClr val="tx1"/>
                </a:solidFill>
                <a:latin typeface="Times New Roman" panose="02020603050405020304" pitchFamily="18" charset="0"/>
                <a:cs typeface="Times New Roman" panose="02020603050405020304" pitchFamily="18" charset="0"/>
              </a:rPr>
              <a:t>, S., Bakewell, R., Withey, S., &amp; Montana, G. (2016). Modelling Radiological Language with Bidirectional Long Short-Term Memory Networks. </a:t>
            </a:r>
            <a:r>
              <a:rPr lang="en-US" sz="600" dirty="0" err="1">
                <a:solidFill>
                  <a:schemeClr val="tx1"/>
                </a:solidFill>
                <a:latin typeface="Times New Roman" panose="02020603050405020304" pitchFamily="18" charset="0"/>
                <a:cs typeface="Times New Roman" panose="02020603050405020304" pitchFamily="18" charset="0"/>
              </a:rPr>
              <a:t>ArXiv</a:t>
            </a:r>
            <a:r>
              <a:rPr lang="en-US" sz="600" dirty="0">
                <a:solidFill>
                  <a:schemeClr val="tx1"/>
                </a:solidFill>
                <a:latin typeface="Times New Roman" panose="02020603050405020304" pitchFamily="18" charset="0"/>
                <a:cs typeface="Times New Roman" panose="02020603050405020304" pitchFamily="18" charset="0"/>
              </a:rPr>
              <a:t>. /abs/1609.08409 </a:t>
            </a:r>
          </a:p>
          <a:p>
            <a:pPr marL="574358" lvl="0" indent="-400050" algn="just" rtl="0">
              <a:lnSpc>
                <a:spcPct val="190000"/>
              </a:lnSpc>
              <a:spcBef>
                <a:spcPts val="0"/>
              </a:spcBef>
              <a:spcAft>
                <a:spcPts val="0"/>
              </a:spcAft>
              <a:buSzPct val="100000"/>
              <a:buFont typeface="+mj-lt"/>
              <a:buAutoNum type="romanLcPeriod"/>
            </a:pPr>
            <a:r>
              <a:rPr lang="en-US" sz="600" dirty="0">
                <a:solidFill>
                  <a:schemeClr val="tx1"/>
                </a:solidFill>
                <a:latin typeface="Times New Roman" panose="02020603050405020304" pitchFamily="18" charset="0"/>
                <a:cs typeface="Times New Roman" panose="02020603050405020304" pitchFamily="18" charset="0"/>
              </a:rPr>
              <a:t>Roma, Paolo, Umberto </a:t>
            </a:r>
            <a:r>
              <a:rPr lang="en-US" sz="600" dirty="0" err="1">
                <a:solidFill>
                  <a:schemeClr val="tx1"/>
                </a:solidFill>
                <a:latin typeface="Times New Roman" panose="02020603050405020304" pitchFamily="18" charset="0"/>
                <a:cs typeface="Times New Roman" panose="02020603050405020304" pitchFamily="18" charset="0"/>
              </a:rPr>
              <a:t>Panniello</a:t>
            </a:r>
            <a:r>
              <a:rPr lang="en-US" sz="600" dirty="0">
                <a:solidFill>
                  <a:schemeClr val="tx1"/>
                </a:solidFill>
                <a:latin typeface="Times New Roman" panose="02020603050405020304" pitchFamily="18" charset="0"/>
                <a:cs typeface="Times New Roman" panose="02020603050405020304" pitchFamily="18" charset="0"/>
              </a:rPr>
              <a:t>, and Giovanna Lo Nigro. “Sharing economy and incumbents’ pricing strategy: The impact of Airbnb on the hospitality industry.” International Journal of Production Economics 214 (2019): 17-29.</a:t>
            </a:r>
          </a:p>
          <a:p>
            <a:pPr marL="565785" lvl="0" indent="-400050" algn="just" rtl="0">
              <a:lnSpc>
                <a:spcPct val="190000"/>
              </a:lnSpc>
              <a:spcBef>
                <a:spcPts val="0"/>
              </a:spcBef>
              <a:spcAft>
                <a:spcPts val="0"/>
              </a:spcAft>
              <a:buSzPct val="100000"/>
              <a:buFont typeface="+mj-lt"/>
              <a:buAutoNum type="romanLcPeriod"/>
            </a:pPr>
            <a:endParaRPr sz="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Group Member Information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b="0" i="0" dirty="0">
              <a:solidFill>
                <a:srgbClr val="000000"/>
              </a:solidFill>
              <a:effectLst/>
              <a:latin typeface="Arial" panose="020B0604020202020204" pitchFamily="34" charset="0"/>
            </a:endParaRPr>
          </a:p>
          <a:p>
            <a:pPr marL="0" lvl="0" indent="0" rtl="0">
              <a:spcBef>
                <a:spcPts val="0"/>
              </a:spcBef>
              <a:spcAft>
                <a:spcPts val="1200"/>
              </a:spcAft>
              <a:buNone/>
            </a:pP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Dingari</a:t>
            </a:r>
            <a:r>
              <a:rPr lang="en-US" b="0" i="0" dirty="0">
                <a:solidFill>
                  <a:srgbClr val="000000"/>
                </a:solidFill>
                <a:effectLst/>
                <a:latin typeface="Arial" panose="020B0604020202020204" pitchFamily="34" charset="0"/>
              </a:rPr>
              <a:t>, Vikram – 700742014</a:t>
            </a:r>
          </a:p>
          <a:p>
            <a:pPr marL="0" lvl="0" indent="0" rtl="0">
              <a:spcBef>
                <a:spcPts val="0"/>
              </a:spcBef>
              <a:spcAft>
                <a:spcPts val="1200"/>
              </a:spcAft>
              <a:buNone/>
            </a:pPr>
            <a:r>
              <a:rPr lang="en-US" b="0" i="0" dirty="0">
                <a:solidFill>
                  <a:srgbClr val="000000"/>
                </a:solidFill>
                <a:effectLst/>
                <a:latin typeface="Arial" panose="020B0604020202020204" pitchFamily="34" charset="0"/>
              </a:rPr>
              <a:t>                          Shruthi Vallap Reddy – 700744517</a:t>
            </a:r>
          </a:p>
          <a:p>
            <a:pPr marL="0" lvl="0" indent="0" rtl="0">
              <a:spcBef>
                <a:spcPts val="0"/>
              </a:spcBef>
              <a:spcAft>
                <a:spcPts val="1200"/>
              </a:spcAft>
              <a:buNone/>
            </a:pPr>
            <a:r>
              <a:rPr lang="en-US" dirty="0">
                <a:solidFill>
                  <a:srgbClr val="000000"/>
                </a:solidFill>
                <a:latin typeface="Arial" panose="020B0604020202020204" pitchFamily="34" charset="0"/>
              </a:rPr>
              <a:t>			    </a:t>
            </a:r>
            <a:r>
              <a:rPr lang="en-US" b="0" i="0" dirty="0" err="1">
                <a:solidFill>
                  <a:srgbClr val="000000"/>
                </a:solidFill>
                <a:effectLst/>
                <a:latin typeface="Arial" panose="020B0604020202020204" pitchFamily="34" charset="0"/>
              </a:rPr>
              <a:t>Cherukupally</a:t>
            </a:r>
            <a:r>
              <a:rPr lang="en-US" b="0" i="0" dirty="0">
                <a:solidFill>
                  <a:srgbClr val="000000"/>
                </a:solidFill>
                <a:effectLst/>
                <a:latin typeface="Arial" panose="020B0604020202020204" pitchFamily="34" charset="0"/>
              </a:rPr>
              <a:t>, Ashwin Kumar Reddy – 700745488</a:t>
            </a:r>
          </a:p>
          <a:p>
            <a:pPr marL="0" lvl="0" indent="0" rtl="0">
              <a:spcBef>
                <a:spcPts val="0"/>
              </a:spcBef>
              <a:spcAft>
                <a:spcPts val="1200"/>
              </a:spcAft>
              <a:buNone/>
            </a:pP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Kadali</a:t>
            </a:r>
            <a:r>
              <a:rPr lang="en-US" b="0" i="0" dirty="0">
                <a:solidFill>
                  <a:srgbClr val="000000"/>
                </a:solidFill>
                <a:effectLst/>
                <a:latin typeface="Arial" panose="020B0604020202020204" pitchFamily="34" charset="0"/>
              </a:rPr>
              <a:t>, Satya </a:t>
            </a:r>
            <a:r>
              <a:rPr lang="en-US" b="0" i="0" dirty="0" err="1">
                <a:solidFill>
                  <a:srgbClr val="000000"/>
                </a:solidFill>
                <a:effectLst/>
                <a:latin typeface="Arial" panose="020B0604020202020204" pitchFamily="34" charset="0"/>
              </a:rPr>
              <a:t>Ishyanth</a:t>
            </a:r>
            <a:r>
              <a:rPr lang="en-US" b="0" i="0" dirty="0">
                <a:solidFill>
                  <a:srgbClr val="000000"/>
                </a:solidFill>
                <a:effectLst/>
                <a:latin typeface="Arial" panose="020B0604020202020204" pitchFamily="34" charset="0"/>
              </a:rPr>
              <a:t> - 700735513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Role/Responsibilities</a:t>
            </a:r>
            <a:endParaRPr dirty="0">
              <a:solidFill>
                <a:schemeClr val="tx1"/>
              </a:solidFill>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71609456"/>
              </p:ext>
            </p:extLst>
          </p:nvPr>
        </p:nvGraphicFramePr>
        <p:xfrm>
          <a:off x="983556" y="1106501"/>
          <a:ext cx="7330568" cy="3726758"/>
        </p:xfrm>
        <a:graphic>
          <a:graphicData uri="http://schemas.openxmlformats.org/drawingml/2006/table">
            <a:tbl>
              <a:tblPr>
                <a:noFill/>
                <a:tableStyleId>{145C45A5-8418-4FFF-81F1-D31DB538FC9B}</a:tableStyleId>
              </a:tblPr>
              <a:tblGrid>
                <a:gridCol w="2693583">
                  <a:extLst>
                    <a:ext uri="{9D8B030D-6E8A-4147-A177-3AD203B41FA5}">
                      <a16:colId xmlns:a16="http://schemas.microsoft.com/office/drawing/2014/main" val="20000"/>
                    </a:ext>
                  </a:extLst>
                </a:gridCol>
                <a:gridCol w="2209070">
                  <a:extLst>
                    <a:ext uri="{9D8B030D-6E8A-4147-A177-3AD203B41FA5}">
                      <a16:colId xmlns:a16="http://schemas.microsoft.com/office/drawing/2014/main" val="20001"/>
                    </a:ext>
                  </a:extLst>
                </a:gridCol>
                <a:gridCol w="2427915">
                  <a:extLst>
                    <a:ext uri="{9D8B030D-6E8A-4147-A177-3AD203B41FA5}">
                      <a16:colId xmlns:a16="http://schemas.microsoft.com/office/drawing/2014/main" val="20002"/>
                    </a:ext>
                  </a:extLst>
                </a:gridCol>
              </a:tblGrid>
              <a:tr h="365263">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Task</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Responsibility</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Contributions (%)</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Data collection and preprocessing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selection and architecture</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Ashwin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Feature engineering and implementation</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75%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training and testing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75%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930855">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Final testing and documentation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 Vikram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dirty="0">
                <a:latin typeface="Times New Roman"/>
                <a:ea typeface="Times New Roman"/>
                <a:cs typeface="Times New Roman"/>
                <a:sym typeface="Times New Roman"/>
              </a:rPr>
              <a:t>	The objective of this project is to do Descriptive analysis, Prescriptive analysis and Predictive analysis. With that analysis we will be able to answer the following questions.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 dirty="0">
                <a:latin typeface="Times New Roman"/>
                <a:ea typeface="Times New Roman"/>
                <a:cs typeface="Times New Roman"/>
                <a:sym typeface="Times New Roman"/>
              </a:rPr>
              <a:t>Descriptive analytics </a:t>
            </a:r>
            <a:endParaRPr dirty="0">
              <a:latin typeface="Times New Roman"/>
              <a:ea typeface="Times New Roman"/>
              <a:cs typeface="Times New Roman"/>
              <a:sym typeface="Times New Roman"/>
            </a:endParaRPr>
          </a:p>
          <a:p>
            <a:pPr marL="457200" lvl="0" indent="-342900" algn="just" rtl="0">
              <a:lnSpc>
                <a:spcPct val="150000"/>
              </a:lnSpc>
              <a:spcBef>
                <a:spcPts val="1200"/>
              </a:spcBef>
              <a:spcAft>
                <a:spcPts val="0"/>
              </a:spcAft>
              <a:buSzPts val="1800"/>
              <a:buFont typeface="Times New Roman"/>
              <a:buAutoNum type="arabicPeriod"/>
            </a:pPr>
            <a:r>
              <a:rPr lang="en" dirty="0">
                <a:latin typeface="Times New Roman"/>
                <a:ea typeface="Times New Roman"/>
                <a:cs typeface="Times New Roman"/>
                <a:sym typeface="Times New Roman"/>
              </a:rPr>
              <a:t>How many listings are available in the neighbourhood?</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When are the prices high and low?</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Which neighborhoods are considered safe for hosting?</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Long-term rentals instead of leasing?</a:t>
            </a:r>
            <a:endParaRPr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Presence of professional hosting service providers?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ct val="61111"/>
              <a:buFont typeface="Arial"/>
              <a:buNone/>
            </a:pPr>
            <a:r>
              <a:rPr lang="en" dirty="0">
                <a:latin typeface="Times New Roman"/>
                <a:ea typeface="Times New Roman"/>
                <a:cs typeface="Times New Roman"/>
                <a:sym typeface="Times New Roman"/>
              </a:rPr>
              <a:t>Prescriptive </a:t>
            </a:r>
            <a:endParaRPr dirty="0">
              <a:latin typeface="Times New Roman"/>
              <a:ea typeface="Times New Roman"/>
              <a:cs typeface="Times New Roman"/>
              <a:sym typeface="Times New Roman"/>
            </a:endParaRPr>
          </a:p>
          <a:p>
            <a:pPr marL="457200" lvl="0" indent="-325755"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Based on the customer budget, they can either opt for an entire house or just a room or even better share a room.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With a range of prices as low as 700 to as high as 50,000, comes a range of amenities, such as selection on a number of beds, bedrooms, kitchen, air conditioning, heating washing machine, breakfast, beachfront, gym, pool etc to name a few.</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r>
              <a:rPr lang="en" dirty="0">
                <a:latin typeface="Times New Roman"/>
                <a:ea typeface="Times New Roman"/>
                <a:cs typeface="Times New Roman"/>
                <a:sym typeface="Times New Roman"/>
              </a:rPr>
              <a:t>Predictive Analytics</a:t>
            </a:r>
            <a:endParaRPr dirty="0">
              <a:latin typeface="Times New Roman"/>
              <a:ea typeface="Times New Roman"/>
              <a:cs typeface="Times New Roman"/>
              <a:sym typeface="Times New Roman"/>
            </a:endParaRPr>
          </a:p>
          <a:p>
            <a:pPr marL="457200" lvl="0" indent="-325755" algn="just" rtl="0">
              <a:lnSpc>
                <a:spcPct val="150000"/>
              </a:lnSpc>
              <a:spcBef>
                <a:spcPts val="1200"/>
              </a:spcBef>
              <a:spcAft>
                <a:spcPts val="0"/>
              </a:spcAft>
              <a:buSzPct val="100000"/>
              <a:buFont typeface="Times New Roman"/>
              <a:buChar char="●"/>
            </a:pPr>
            <a:r>
              <a:rPr lang="en" dirty="0">
                <a:latin typeface="Times New Roman"/>
                <a:ea typeface="Times New Roman"/>
                <a:cs typeface="Times New Roman"/>
                <a:sym typeface="Times New Roman"/>
              </a:rPr>
              <a:t>Which locations give the higher revenue ?</a:t>
            </a:r>
            <a:endParaRPr dirty="0">
              <a:latin typeface="Times New Roman"/>
              <a:ea typeface="Times New Roman"/>
              <a:cs typeface="Times New Roman"/>
              <a:sym typeface="Times New Roman"/>
            </a:endParaRPr>
          </a:p>
          <a:p>
            <a:pPr marL="457200" lvl="0" indent="-325755" algn="just" rtl="0">
              <a:lnSpc>
                <a:spcPct val="150000"/>
              </a:lnSpc>
              <a:spcBef>
                <a:spcPts val="0"/>
              </a:spcBef>
              <a:spcAft>
                <a:spcPts val="0"/>
              </a:spcAft>
              <a:buSzPct val="100000"/>
              <a:buFont typeface="Times New Roman"/>
              <a:buChar char="●"/>
            </a:pPr>
            <a:r>
              <a:rPr lang="en" dirty="0">
                <a:latin typeface="Times New Roman"/>
                <a:ea typeface="Times New Roman"/>
                <a:cs typeface="Times New Roman"/>
                <a:sym typeface="Times New Roman"/>
              </a:rPr>
              <a:t>To predict the price based on the user selected attributes.</a:t>
            </a:r>
            <a:endParaRPr dirty="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ct val="61111"/>
              <a:buFont typeface="Arial"/>
              <a:buNone/>
            </a:pPr>
            <a:endParaRPr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Objective</a:t>
            </a:r>
            <a:endParaRPr sz="24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There are several reasons why this project is significant. </a:t>
            </a:r>
            <a:endParaRPr dirty="0">
              <a:latin typeface="Times New Roman" panose="02020603050405020304" pitchFamily="18" charset="0"/>
              <a:cs typeface="Times New Roman" panose="02020603050405020304" pitchFamily="18" charset="0"/>
            </a:endParaRPr>
          </a:p>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Firstly, the use of Bi-LSTM for Airbnb price prediction is a novel approach that has not been extensively explored in the literature. </a:t>
            </a:r>
            <a:endParaRPr dirty="0">
              <a:latin typeface="Times New Roman" panose="02020603050405020304" pitchFamily="18" charset="0"/>
              <a:cs typeface="Times New Roman" panose="02020603050405020304" pitchFamily="18" charset="0"/>
            </a:endParaRPr>
          </a:p>
          <a:p>
            <a:pPr lvl="0" algn="just" rtl="0">
              <a:lnSpc>
                <a:spcPct val="25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By applying this deep learning model to the Airbnb dataset, we can take advantage of its ability to capture long-term dependencies and temporal patterns in the data, which can lead to more accurate and robust predictions.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Related Work</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Understanding the factors that contributed to the growth of Airbnb and how it influences tourists is critical for the future of creative enterprises.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Analyzing the relationship between numerous attributes and how they differ while reflecting the price is crucial for hosts to choose features that contribute to the community's growth while keeping an eye on the price.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Regular modification of business models is necessary for continued growth and development.</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Ratings provided by visitors are critical to convince others that a location is worth living in based on community suggestions.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sharing economy plays a significant role in offering peer-to-peer lodgings, which impacts other lodging businesses' revenue.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Examining Airbnb from both visitor and competitor companies' perspectives is necessary to determine the reasons why consumers select Airbnb over hotels and if competitors are significantly impacted.</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Technology has a significant role in the growth of Airbnb, enabling consumers to act as entrepreneurs and familiarize themselves with the concept of utilizing internet services to book and select a home in a certain location.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Problem Statement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latin typeface="Times New Roman" panose="02020603050405020304" pitchFamily="18" charset="0"/>
                <a:cs typeface="Times New Roman" panose="02020603050405020304" pitchFamily="18" charset="0"/>
              </a:rPr>
              <a:t>Developing a reliable price prediction model for Airbnb rental properties using machine learning and natural language processing techniques to assist property owners and customers in </a:t>
            </a:r>
            <a:r>
              <a:rPr lang="en" dirty="0">
                <a:solidFill>
                  <a:schemeClr val="tx1"/>
                </a:solidFill>
                <a:latin typeface="Times New Roman" panose="02020603050405020304" pitchFamily="18" charset="0"/>
                <a:cs typeface="Times New Roman" panose="02020603050405020304" pitchFamily="18" charset="0"/>
              </a:rPr>
              <a:t>evaluating</a:t>
            </a:r>
            <a:r>
              <a:rPr lang="en" dirty="0">
                <a:latin typeface="Times New Roman" panose="02020603050405020304" pitchFamily="18" charset="0"/>
                <a:cs typeface="Times New Roman" panose="02020603050405020304" pitchFamily="18" charset="0"/>
              </a:rPr>
              <a:t> prices with limited information available, while taking into account rental characteristics, owner attributes, and consumer feedback, with the goal of improving the accuracy of price predictions and facilitating fair pricing practices while minimizing negative impacts on surrounding neighborhoods.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Proposed Solution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used for Airbnb price prediction</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is a type of RNN suitable for sequence prediction tasks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consists of two LSTM layers to capture past and future context of input sequence</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Trained on Airbnb New York dataset with 80/20 split, MSE loss function, and Adam optimizer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Performance evaluated with RMSE, MAE, R-squared, and visualizations such as scatter and residual plots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tends to overestimate lower-priced listings and underestimate higher-priced listings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Potential for refinement with additional features or different architectures and deployment in a production environment.</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TotalTime>
  <Words>1471</Words>
  <Application>Microsoft Office PowerPoint</Application>
  <PresentationFormat>On-screen Show (16:9)</PresentationFormat>
  <Paragraphs>97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Airbnb Price Analysis and Prediction using Deep Learning Algorithms</vt:lpstr>
      <vt:lpstr>Group Member Information</vt:lpstr>
      <vt:lpstr>Role/Responsibilities</vt:lpstr>
      <vt:lpstr>Motivation</vt:lpstr>
      <vt:lpstr>Motivation</vt:lpstr>
      <vt:lpstr>Objective</vt:lpstr>
      <vt:lpstr>Related Work</vt:lpstr>
      <vt:lpstr>Problem Statement</vt:lpstr>
      <vt:lpstr>Proposed Solution</vt:lpstr>
      <vt:lpstr>PowerPoint Presentation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 and Prediction using Deep Learning Algorithms</dc:title>
  <dc:creator>Preethi Vallapreddy</dc:creator>
  <cp:lastModifiedBy>Ishyanth Kadali</cp:lastModifiedBy>
  <cp:revision>14</cp:revision>
  <dcterms:modified xsi:type="dcterms:W3CDTF">2023-04-26T02:49:34Z</dcterms:modified>
</cp:coreProperties>
</file>