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rcRect l="0" t="0" r="56758" b="0"/>
          <a:stretch>
            <a:fillRect/>
          </a:stretch>
        </p:blipFill>
        <p:spPr>
          <a:xfrm>
            <a:off x="109062" y="233254"/>
            <a:ext cx="1018983" cy="92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53399" b="0"/>
          <a:stretch>
            <a:fillRect/>
          </a:stretch>
        </p:blipFill>
        <p:spPr>
          <a:xfrm>
            <a:off x="8331386" y="233254"/>
            <a:ext cx="740311" cy="92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o del título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6" name="Nivel de texto 1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900"/>
              </a:spcBef>
              <a:buSzTx/>
              <a:buFontTx/>
              <a:buNone/>
              <a:defRPr sz="2200">
                <a:latin typeface="Verdana"/>
                <a:ea typeface="Verdana"/>
                <a:cs typeface="Verdana"/>
                <a:sym typeface="Verdana"/>
              </a:defRPr>
            </a:lvl1pPr>
            <a:lvl2pPr marL="0" indent="422041" algn="ctr">
              <a:spcBef>
                <a:spcPts val="900"/>
              </a:spcBef>
              <a:buSzTx/>
              <a:buFontTx/>
              <a:buNone/>
              <a:defRPr sz="2200">
                <a:latin typeface="Verdana"/>
                <a:ea typeface="Verdana"/>
                <a:cs typeface="Verdana"/>
                <a:sym typeface="Verdana"/>
              </a:defRPr>
            </a:lvl2pPr>
            <a:lvl3pPr marL="0" indent="844082" algn="ctr">
              <a:spcBef>
                <a:spcPts val="900"/>
              </a:spcBef>
              <a:buSzTx/>
              <a:buFontTx/>
              <a:buNone/>
              <a:defRPr sz="2200">
                <a:latin typeface="Verdana"/>
                <a:ea typeface="Verdana"/>
                <a:cs typeface="Verdana"/>
                <a:sym typeface="Verdana"/>
              </a:defRPr>
            </a:lvl3pPr>
            <a:lvl4pPr marL="0" indent="1266123" algn="ctr">
              <a:spcBef>
                <a:spcPts val="900"/>
              </a:spcBef>
              <a:buSzTx/>
              <a:buFontTx/>
              <a:buNone/>
              <a:defRPr sz="2200">
                <a:latin typeface="Verdana"/>
                <a:ea typeface="Verdana"/>
                <a:cs typeface="Verdana"/>
                <a:sym typeface="Verdana"/>
              </a:defRPr>
            </a:lvl4pPr>
            <a:lvl5pPr marL="0" indent="1688164" algn="ctr">
              <a:spcBef>
                <a:spcPts val="900"/>
              </a:spcBef>
              <a:buSzTx/>
              <a:buFontTx/>
              <a:buNone/>
              <a:defRPr sz="2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5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rcRect l="0" t="0" r="56758" b="0"/>
          <a:stretch>
            <a:fillRect/>
          </a:stretch>
        </p:blipFill>
        <p:spPr>
          <a:xfrm>
            <a:off x="109062" y="233254"/>
            <a:ext cx="1018983" cy="92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53399" b="0"/>
          <a:stretch>
            <a:fillRect/>
          </a:stretch>
        </p:blipFill>
        <p:spPr>
          <a:xfrm>
            <a:off x="8331386" y="233254"/>
            <a:ext cx="740311" cy="9255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o del título"/>
          <p:cNvSpPr txBox="1"/>
          <p:nvPr>
            <p:ph type="title"/>
          </p:nvPr>
        </p:nvSpPr>
        <p:spPr>
          <a:xfrm>
            <a:off x="1096491" y="89379"/>
            <a:ext cx="7268979" cy="1325564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6" name="Nivel de texto 1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spcBef>
                <a:spcPts val="9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>
              <a:spcBef>
                <a:spcPts val="9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>
              <a:spcBef>
                <a:spcPts val="9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>
              <a:spcBef>
                <a:spcPts val="9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1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22041">
              <a:defRPr sz="1600"/>
            </a:pPr>
          </a:p>
        </p:txBody>
      </p:sp>
      <p:sp>
        <p:nvSpPr>
          <p:cNvPr id="45" name="Rectángulo 1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22041">
              <a:defRPr sz="1600"/>
            </a:pPr>
          </a:p>
        </p:txBody>
      </p:sp>
      <p:sp>
        <p:nvSpPr>
          <p:cNvPr id="46" name="Rectángulo 1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22041">
              <a:defRPr sz="1600"/>
            </a:pPr>
          </a:p>
        </p:txBody>
      </p:sp>
      <p:sp>
        <p:nvSpPr>
          <p:cNvPr id="47" name="Rectángulo 17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22041">
              <a:defRPr sz="1600"/>
            </a:pPr>
          </a:p>
        </p:txBody>
      </p:sp>
      <p:sp>
        <p:nvSpPr>
          <p:cNvPr id="48" name="Rectángulo 11"/>
          <p:cNvSpPr/>
          <p:nvPr/>
        </p:nvSpPr>
        <p:spPr>
          <a:xfrm>
            <a:off x="155447" y="142352"/>
            <a:ext cx="8833106" cy="2139696"/>
          </a:xfrm>
          <a:prstGeom prst="rect">
            <a:avLst/>
          </a:prstGeom>
          <a:solidFill>
            <a:srgbClr val="356192"/>
          </a:solidFill>
          <a:ln w="12700">
            <a:miter lim="400000"/>
          </a:ln>
        </p:spPr>
        <p:txBody>
          <a:bodyPr lIns="45719" rIns="45719" anchor="ctr"/>
          <a:lstStyle/>
          <a:p>
            <a:pPr defTabSz="422041">
              <a:defRPr sz="1600"/>
            </a:pPr>
          </a:p>
        </p:txBody>
      </p:sp>
      <p:sp>
        <p:nvSpPr>
          <p:cNvPr id="49" name="Nivel de texto 1…"/>
          <p:cNvSpPr txBox="1"/>
          <p:nvPr>
            <p:ph type="body" sz="quarter" idx="1"/>
          </p:nvPr>
        </p:nvSpPr>
        <p:spPr>
          <a:xfrm>
            <a:off x="1368425" y="2743200"/>
            <a:ext cx="6480175" cy="16732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900"/>
              </a:spcBef>
              <a:buSzTx/>
              <a:buFontTx/>
              <a:buNone/>
              <a:defRPr b="1" cap="all" spc="231" sz="1400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indent="422041" algn="ctr">
              <a:spcBef>
                <a:spcPts val="900"/>
              </a:spcBef>
              <a:buSzTx/>
              <a:buFontTx/>
              <a:buNone/>
              <a:defRPr b="1" cap="all" spc="231" sz="1400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indent="844082" algn="ctr">
              <a:spcBef>
                <a:spcPts val="900"/>
              </a:spcBef>
              <a:buSzTx/>
              <a:buFontTx/>
              <a:buNone/>
              <a:defRPr b="1" cap="all" spc="231" sz="1400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indent="1266123" algn="ctr">
              <a:spcBef>
                <a:spcPts val="900"/>
              </a:spcBef>
              <a:buSzTx/>
              <a:buFontTx/>
              <a:buNone/>
              <a:defRPr b="1" cap="all" spc="231" sz="1400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indent="1688164" algn="ctr">
              <a:spcBef>
                <a:spcPts val="900"/>
              </a:spcBef>
              <a:buSzTx/>
              <a:buFontTx/>
              <a:buNone/>
              <a:defRPr b="1" cap="all" spc="231" sz="1400">
                <a:solidFill>
                  <a:srgbClr val="44546A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0" name="Rectángulo 12"/>
          <p:cNvSpPr/>
          <p:nvPr/>
        </p:nvSpPr>
        <p:spPr>
          <a:xfrm>
            <a:off x="146303" y="6484258"/>
            <a:ext cx="8833106" cy="30956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22041">
              <a:defRPr sz="1600"/>
            </a:pPr>
          </a:p>
        </p:txBody>
      </p:sp>
      <p:sp>
        <p:nvSpPr>
          <p:cNvPr id="51" name="Rectángulo 13"/>
          <p:cNvSpPr/>
          <p:nvPr/>
        </p:nvSpPr>
        <p:spPr>
          <a:xfrm>
            <a:off x="152399" y="152399"/>
            <a:ext cx="8833106" cy="6547106"/>
          </a:xfrm>
          <a:prstGeom prst="rect">
            <a:avLst/>
          </a:prstGeom>
          <a:ln>
            <a:solidFill>
              <a:srgbClr val="919191"/>
            </a:solidFill>
            <a:miter/>
          </a:ln>
        </p:spPr>
        <p:txBody>
          <a:bodyPr lIns="45719" rIns="45719" anchor="ctr"/>
          <a:lstStyle/>
          <a:p>
            <a:pPr defTabSz="422041">
              <a:defRPr sz="1600"/>
            </a:pPr>
          </a:p>
        </p:txBody>
      </p:sp>
      <p:sp>
        <p:nvSpPr>
          <p:cNvPr id="52" name="Conector recto 7"/>
          <p:cNvSpPr/>
          <p:nvPr/>
        </p:nvSpPr>
        <p:spPr>
          <a:xfrm>
            <a:off x="152399" y="2276355"/>
            <a:ext cx="8833106" cy="1"/>
          </a:xfrm>
          <a:prstGeom prst="line">
            <a:avLst/>
          </a:prstGeom>
          <a:ln w="11430">
            <a:solidFill>
              <a:srgbClr val="919191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Texto del título"/>
          <p:cNvSpPr txBox="1"/>
          <p:nvPr>
            <p:ph type="title"/>
          </p:nvPr>
        </p:nvSpPr>
        <p:spPr>
          <a:xfrm>
            <a:off x="722312" y="533400"/>
            <a:ext cx="7772401" cy="1524000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Número de diapositiva"/>
          <p:cNvSpPr txBox="1"/>
          <p:nvPr>
            <p:ph type="sldNum" sz="quarter" idx="2"/>
          </p:nvPr>
        </p:nvSpPr>
        <p:spPr>
          <a:xfrm>
            <a:off x="8706163" y="6543535"/>
            <a:ext cx="245751" cy="22570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rcRect l="0" t="0" r="56758" b="0"/>
          <a:stretch>
            <a:fillRect/>
          </a:stretch>
        </p:blipFill>
        <p:spPr>
          <a:xfrm>
            <a:off x="109062" y="233254"/>
            <a:ext cx="1018983" cy="92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53399" b="0"/>
          <a:stretch>
            <a:fillRect/>
          </a:stretch>
        </p:blipFill>
        <p:spPr>
          <a:xfrm>
            <a:off x="8331386" y="233254"/>
            <a:ext cx="740311" cy="925588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exto del título"/>
          <p:cNvSpPr txBox="1"/>
          <p:nvPr>
            <p:ph type="title"/>
          </p:nvPr>
        </p:nvSpPr>
        <p:spPr>
          <a:xfrm>
            <a:off x="1143823" y="78390"/>
            <a:ext cx="7268979" cy="1325564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xfrm>
            <a:off x="4554850" y="1143830"/>
            <a:ext cx="245751" cy="2257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rcRect l="0" t="0" r="56758" b="0"/>
          <a:stretch>
            <a:fillRect/>
          </a:stretch>
        </p:blipFill>
        <p:spPr>
          <a:xfrm>
            <a:off x="109062" y="233254"/>
            <a:ext cx="1018983" cy="92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53399" b="0"/>
          <a:stretch>
            <a:fillRect/>
          </a:stretch>
        </p:blipFill>
        <p:spPr>
          <a:xfrm>
            <a:off x="8331386" y="233254"/>
            <a:ext cx="740311" cy="9255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rcRect l="0" t="0" r="56758" b="0"/>
          <a:stretch>
            <a:fillRect/>
          </a:stretch>
        </p:blipFill>
        <p:spPr>
          <a:xfrm>
            <a:off x="109062" y="233254"/>
            <a:ext cx="1018983" cy="92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53399" b="0"/>
          <a:stretch>
            <a:fillRect/>
          </a:stretch>
        </p:blipFill>
        <p:spPr>
          <a:xfrm>
            <a:off x="8331386" y="233254"/>
            <a:ext cx="740311" cy="92558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Nivel de texto 1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</a:lvl1pPr>
            <a:lvl2pPr>
              <a:spcBef>
                <a:spcPts val="900"/>
              </a:spcBef>
            </a:lvl2pPr>
            <a:lvl3pPr>
              <a:spcBef>
                <a:spcPts val="900"/>
              </a:spcBef>
            </a:lvl3pPr>
            <a:lvl4pPr>
              <a:spcBef>
                <a:spcPts val="900"/>
              </a:spcBef>
            </a:lvl4pPr>
            <a:lvl5pPr>
              <a:spcBef>
                <a:spcPts val="900"/>
              </a:spcBef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Texto del título"/>
          <p:cNvSpPr txBox="1"/>
          <p:nvPr>
            <p:ph type="title"/>
          </p:nvPr>
        </p:nvSpPr>
        <p:spPr>
          <a:xfrm>
            <a:off x="1096491" y="89379"/>
            <a:ext cx="7268979" cy="1325564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rcRect l="0" t="0" r="56758" b="0"/>
          <a:stretch>
            <a:fillRect/>
          </a:stretch>
        </p:blipFill>
        <p:spPr>
          <a:xfrm>
            <a:off x="109062" y="233254"/>
            <a:ext cx="1018983" cy="92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0" r="53399" b="0"/>
          <a:stretch>
            <a:fillRect/>
          </a:stretch>
        </p:blipFill>
        <p:spPr>
          <a:xfrm>
            <a:off x="8331386" y="233254"/>
            <a:ext cx="740311" cy="92558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o del título"/>
          <p:cNvSpPr txBox="1"/>
          <p:nvPr>
            <p:ph type="title"/>
          </p:nvPr>
        </p:nvSpPr>
        <p:spPr>
          <a:xfrm>
            <a:off x="1096491" y="58951"/>
            <a:ext cx="72137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Nivel de texto 1…"/>
          <p:cNvSpPr txBox="1"/>
          <p:nvPr>
            <p:ph type="body" idx="1"/>
          </p:nvPr>
        </p:nvSpPr>
        <p:spPr>
          <a:xfrm>
            <a:off x="628651" y="1503946"/>
            <a:ext cx="7886701" cy="477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Número de diapositiva"/>
          <p:cNvSpPr txBox="1"/>
          <p:nvPr>
            <p:ph type="sldNum" sz="quarter" idx="2"/>
          </p:nvPr>
        </p:nvSpPr>
        <p:spPr>
          <a:xfrm>
            <a:off x="8269600" y="6546381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22041">
              <a:defRPr sz="1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1pPr>
      <a:lvl2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2pPr>
      <a:lvl3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3pPr>
      <a:lvl4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4pPr>
      <a:lvl5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5pPr>
      <a:lvl6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6pPr>
      <a:lvl7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7pPr>
      <a:lvl8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8pPr>
      <a:lvl9pPr marL="0" marR="0" indent="0" algn="ctr" defTabSz="84408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rgbClr val="233E81"/>
          </a:solidFill>
          <a:uFillTx/>
          <a:latin typeface="Geneva"/>
          <a:ea typeface="Geneva"/>
          <a:cs typeface="Geneva"/>
          <a:sym typeface="Geneva"/>
        </a:defRPr>
      </a:lvl9pPr>
    </p:titleStyle>
    <p:bodyStyle>
      <a:lvl1pPr marL="211021" marR="0" indent="-211021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666825" marR="0" indent="-244784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122246" marR="0" indent="-278164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606102" marR="0" indent="-339978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028143" marR="0" indent="-339978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492681" marR="0" indent="-382475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914723" marR="0" indent="-382475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336764" marR="0" indent="-382475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758805" marR="0" indent="-382475" algn="l" defTabSz="84408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9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220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1"/>
          <p:cNvSpPr txBox="1"/>
          <p:nvPr>
            <p:ph type="ctrTitle"/>
          </p:nvPr>
        </p:nvSpPr>
        <p:spPr>
          <a:xfrm>
            <a:off x="685800" y="1122362"/>
            <a:ext cx="7772400" cy="1448119"/>
          </a:xfrm>
          <a:prstGeom prst="rect">
            <a:avLst/>
          </a:prstGeom>
        </p:spPr>
        <p:txBody>
          <a:bodyPr/>
          <a:lstStyle/>
          <a:p>
            <a:pPr defTabSz="827201">
              <a:defRPr sz="4312"/>
            </a:pPr>
            <a:r>
              <a:t>Presentación de proyecto</a:t>
            </a:r>
            <a:br/>
            <a:r>
              <a:t>Mynimalist</a:t>
            </a:r>
          </a:p>
        </p:txBody>
      </p:sp>
      <p:sp>
        <p:nvSpPr>
          <p:cNvPr id="96" name="Subtítulo 2"/>
          <p:cNvSpPr txBox="1"/>
          <p:nvPr>
            <p:ph type="subTitle" sz="half" idx="1"/>
          </p:nvPr>
        </p:nvSpPr>
        <p:spPr>
          <a:xfrm>
            <a:off x="1113907" y="2570479"/>
            <a:ext cx="6858001" cy="2866764"/>
          </a:xfrm>
          <a:prstGeom prst="rect">
            <a:avLst/>
          </a:prstGeom>
        </p:spPr>
        <p:txBody>
          <a:bodyPr/>
          <a:lstStyle/>
          <a:p>
            <a:pPr defTabSz="759674">
              <a:spcBef>
                <a:spcPts val="800"/>
              </a:spcBef>
              <a:defRPr sz="1440"/>
            </a:pPr>
            <a:r>
              <a:t>Equipo:</a:t>
            </a:r>
          </a:p>
          <a:p>
            <a:pPr defTabSz="759674">
              <a:spcBef>
                <a:spcPts val="800"/>
              </a:spcBef>
              <a:defRPr sz="1440"/>
            </a:pPr>
            <a:r>
              <a:t>Alvaro Sánchez Hernández: tester, implementador</a:t>
            </a:r>
          </a:p>
          <a:p>
            <a:pPr defTabSz="759674">
              <a:spcBef>
                <a:spcPts val="800"/>
              </a:spcBef>
              <a:defRPr sz="1440"/>
            </a:pPr>
            <a:r>
              <a:t>David Ramírez Palacios: Scrum Master, implementador</a:t>
            </a:r>
          </a:p>
          <a:p>
            <a:pPr defTabSz="759674">
              <a:spcBef>
                <a:spcPts val="800"/>
              </a:spcBef>
              <a:defRPr sz="1440"/>
            </a:pPr>
            <a:r>
              <a:t>Isidro Javier García Fernández: diseñador, Product Owner</a:t>
            </a:r>
          </a:p>
          <a:p>
            <a:pPr defTabSz="759674">
              <a:spcBef>
                <a:spcPts val="800"/>
              </a:spcBef>
              <a:defRPr sz="1440"/>
            </a:pPr>
            <a:r>
              <a:t>Jacobo Elicha Garrucho: diseñador, Scrum Master</a:t>
            </a:r>
          </a:p>
          <a:p>
            <a:pPr defTabSz="759674">
              <a:spcBef>
                <a:spcPts val="800"/>
              </a:spcBef>
              <a:defRPr sz="1440"/>
            </a:pPr>
            <a:r>
              <a:t>Jesus Escudero Moreno: Product Owner, tester</a:t>
            </a:r>
          </a:p>
          <a:p>
            <a:pPr defTabSz="759674">
              <a:spcBef>
                <a:spcPts val="800"/>
              </a:spcBef>
              <a:defRPr sz="1440"/>
            </a:pPr>
            <a:r>
              <a:t>José Antonio Luque Salguero: implementador, tester</a:t>
            </a:r>
          </a:p>
          <a:p>
            <a:pPr defTabSz="759674">
              <a:spcBef>
                <a:spcPts val="800"/>
              </a:spcBef>
              <a:defRPr sz="1440"/>
            </a:pPr>
            <a:r>
              <a:t>Juan Manuel García Delgado: tester, implementador</a:t>
            </a:r>
          </a:p>
          <a:p>
            <a:pPr defTabSz="759674">
              <a:spcBef>
                <a:spcPts val="800"/>
              </a:spcBef>
              <a:defRPr sz="1440"/>
            </a:pPr>
            <a:r>
              <a:t>Julia Pérez Barreales: diseñadora, implementadora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n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Planificación </a:t>
            </a:r>
          </a:p>
        </p:txBody>
      </p:sp>
      <p:sp>
        <p:nvSpPr>
          <p:cNvPr id="135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quite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Arquitectura</a:t>
            </a:r>
          </a:p>
        </p:txBody>
      </p:sp>
      <p:sp>
        <p:nvSpPr>
          <p:cNvPr id="139" name="Modelo Vista Controlado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Modelo Vista Controlador</a:t>
            </a:r>
          </a:p>
        </p:txBody>
      </p:sp>
      <p:sp>
        <p:nvSpPr>
          <p:cNvPr id="1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Vista…"/>
          <p:cNvSpPr/>
          <p:nvPr/>
        </p:nvSpPr>
        <p:spPr>
          <a:xfrm>
            <a:off x="3988516" y="2794000"/>
            <a:ext cx="1429711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Vista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Generación dinámica página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Manejo Formularios</a:t>
            </a:r>
          </a:p>
        </p:txBody>
      </p:sp>
      <p:sp>
        <p:nvSpPr>
          <p:cNvPr id="142" name="Modelo…"/>
          <p:cNvSpPr/>
          <p:nvPr/>
        </p:nvSpPr>
        <p:spPr>
          <a:xfrm>
            <a:off x="2091241" y="4452034"/>
            <a:ext cx="1429712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Modelo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Lógica de Negocio 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Base de Datos</a:t>
            </a:r>
          </a:p>
        </p:txBody>
      </p:sp>
      <p:sp>
        <p:nvSpPr>
          <p:cNvPr id="143" name="Controlador…"/>
          <p:cNvSpPr/>
          <p:nvPr/>
        </p:nvSpPr>
        <p:spPr>
          <a:xfrm>
            <a:off x="6057122" y="4452034"/>
            <a:ext cx="142971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Controlador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Peticiones HTTP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Lógica de aplicación 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Validación datos</a:t>
            </a:r>
          </a:p>
        </p:txBody>
      </p:sp>
      <p:sp>
        <p:nvSpPr>
          <p:cNvPr id="144" name="Línea"/>
          <p:cNvSpPr/>
          <p:nvPr/>
        </p:nvSpPr>
        <p:spPr>
          <a:xfrm>
            <a:off x="5424583" y="3160574"/>
            <a:ext cx="1639800" cy="132059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Formularios a mostrar"/>
          <p:cNvSpPr txBox="1"/>
          <p:nvPr/>
        </p:nvSpPr>
        <p:spPr>
          <a:xfrm rot="2340000">
            <a:off x="5569405" y="3529045"/>
            <a:ext cx="13461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Formularios a mostrar</a:t>
            </a:r>
          </a:p>
        </p:txBody>
      </p:sp>
      <p:sp>
        <p:nvSpPr>
          <p:cNvPr id="146" name="Línea"/>
          <p:cNvSpPr/>
          <p:nvPr/>
        </p:nvSpPr>
        <p:spPr>
          <a:xfrm flipH="1" flipV="1">
            <a:off x="5430341" y="3611893"/>
            <a:ext cx="1015212" cy="852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Eventos usuario"/>
          <p:cNvSpPr txBox="1"/>
          <p:nvPr/>
        </p:nvSpPr>
        <p:spPr>
          <a:xfrm rot="2340000">
            <a:off x="5340624" y="4012353"/>
            <a:ext cx="10148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Eventos usuario</a:t>
            </a:r>
          </a:p>
        </p:txBody>
      </p:sp>
      <p:sp>
        <p:nvSpPr>
          <p:cNvPr id="148" name="Línea"/>
          <p:cNvSpPr/>
          <p:nvPr/>
        </p:nvSpPr>
        <p:spPr>
          <a:xfrm flipH="1">
            <a:off x="2411468" y="3141048"/>
            <a:ext cx="1571890" cy="13207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Petición refresco"/>
          <p:cNvSpPr txBox="1"/>
          <p:nvPr/>
        </p:nvSpPr>
        <p:spPr>
          <a:xfrm rot="19200000">
            <a:off x="2531641" y="3624231"/>
            <a:ext cx="105000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Petición refresco</a:t>
            </a:r>
          </a:p>
        </p:txBody>
      </p:sp>
      <p:sp>
        <p:nvSpPr>
          <p:cNvPr id="150" name="Línea"/>
          <p:cNvSpPr/>
          <p:nvPr/>
        </p:nvSpPr>
        <p:spPr>
          <a:xfrm flipV="1">
            <a:off x="2980275" y="3616805"/>
            <a:ext cx="1015291" cy="851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Notificación cambio"/>
          <p:cNvSpPr txBox="1"/>
          <p:nvPr/>
        </p:nvSpPr>
        <p:spPr>
          <a:xfrm rot="19200000">
            <a:off x="3015243" y="3950167"/>
            <a:ext cx="109516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Notificación cambio</a:t>
            </a:r>
          </a:p>
        </p:txBody>
      </p:sp>
      <p:sp>
        <p:nvSpPr>
          <p:cNvPr id="152" name="Línea"/>
          <p:cNvSpPr/>
          <p:nvPr/>
        </p:nvSpPr>
        <p:spPr>
          <a:xfrm flipH="1">
            <a:off x="3505951" y="5087034"/>
            <a:ext cx="254254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Petición actualizaciones"/>
          <p:cNvSpPr txBox="1"/>
          <p:nvPr/>
        </p:nvSpPr>
        <p:spPr>
          <a:xfrm>
            <a:off x="4178369" y="4826474"/>
            <a:ext cx="145959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Petición actualizaciones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quite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Arquitectura</a:t>
            </a:r>
          </a:p>
        </p:txBody>
      </p:sp>
      <p:sp>
        <p:nvSpPr>
          <p:cNvPr id="156" name="Modelo Vista Controlado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Modelo Vista Controlador</a:t>
            </a:r>
          </a:p>
        </p:txBody>
      </p:sp>
      <p:sp>
        <p:nvSpPr>
          <p:cNvPr id="1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Vista…"/>
          <p:cNvSpPr/>
          <p:nvPr/>
        </p:nvSpPr>
        <p:spPr>
          <a:xfrm>
            <a:off x="3988516" y="2794000"/>
            <a:ext cx="1429711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Vista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Generación dinámica página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Manejo Formularios</a:t>
            </a:r>
          </a:p>
        </p:txBody>
      </p:sp>
      <p:sp>
        <p:nvSpPr>
          <p:cNvPr id="159" name="Modelo…"/>
          <p:cNvSpPr/>
          <p:nvPr/>
        </p:nvSpPr>
        <p:spPr>
          <a:xfrm>
            <a:off x="2091241" y="4452034"/>
            <a:ext cx="1429712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Modelo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Lógica de Negocio 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Base de Datos</a:t>
            </a:r>
          </a:p>
        </p:txBody>
      </p:sp>
      <p:sp>
        <p:nvSpPr>
          <p:cNvPr id="160" name="Controlador…"/>
          <p:cNvSpPr/>
          <p:nvPr/>
        </p:nvSpPr>
        <p:spPr>
          <a:xfrm>
            <a:off x="6057122" y="4452034"/>
            <a:ext cx="142971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Controlador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Peticiones HTTP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Lógica de aplicación 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Validación datos</a:t>
            </a:r>
          </a:p>
        </p:txBody>
      </p:sp>
      <p:sp>
        <p:nvSpPr>
          <p:cNvPr id="161" name="Línea"/>
          <p:cNvSpPr/>
          <p:nvPr/>
        </p:nvSpPr>
        <p:spPr>
          <a:xfrm>
            <a:off x="5424583" y="3160574"/>
            <a:ext cx="1639800" cy="132059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Formularios a mostrar"/>
          <p:cNvSpPr txBox="1"/>
          <p:nvPr/>
        </p:nvSpPr>
        <p:spPr>
          <a:xfrm rot="2340000">
            <a:off x="5569405" y="3529045"/>
            <a:ext cx="13461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Formularios a mostrar</a:t>
            </a:r>
          </a:p>
        </p:txBody>
      </p:sp>
      <p:sp>
        <p:nvSpPr>
          <p:cNvPr id="163" name="Línea"/>
          <p:cNvSpPr/>
          <p:nvPr/>
        </p:nvSpPr>
        <p:spPr>
          <a:xfrm flipH="1" flipV="1">
            <a:off x="5430341" y="3611893"/>
            <a:ext cx="1015212" cy="852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Eventos usuario"/>
          <p:cNvSpPr txBox="1"/>
          <p:nvPr/>
        </p:nvSpPr>
        <p:spPr>
          <a:xfrm rot="2340000">
            <a:off x="5340624" y="4012353"/>
            <a:ext cx="10148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Eventos usuario</a:t>
            </a:r>
          </a:p>
        </p:txBody>
      </p:sp>
      <p:sp>
        <p:nvSpPr>
          <p:cNvPr id="165" name="Línea"/>
          <p:cNvSpPr/>
          <p:nvPr/>
        </p:nvSpPr>
        <p:spPr>
          <a:xfrm flipH="1">
            <a:off x="2411468" y="3141048"/>
            <a:ext cx="1571890" cy="13207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Petición refresco"/>
          <p:cNvSpPr txBox="1"/>
          <p:nvPr/>
        </p:nvSpPr>
        <p:spPr>
          <a:xfrm rot="19200000">
            <a:off x="2531641" y="3624231"/>
            <a:ext cx="105000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Petición refresco</a:t>
            </a:r>
          </a:p>
        </p:txBody>
      </p:sp>
      <p:sp>
        <p:nvSpPr>
          <p:cNvPr id="167" name="Línea"/>
          <p:cNvSpPr/>
          <p:nvPr/>
        </p:nvSpPr>
        <p:spPr>
          <a:xfrm flipV="1">
            <a:off x="2980275" y="3616805"/>
            <a:ext cx="1015291" cy="851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Notificación cambio"/>
          <p:cNvSpPr txBox="1"/>
          <p:nvPr/>
        </p:nvSpPr>
        <p:spPr>
          <a:xfrm rot="19200000">
            <a:off x="3015243" y="3950167"/>
            <a:ext cx="109516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Notificación cambio</a:t>
            </a:r>
          </a:p>
        </p:txBody>
      </p:sp>
      <p:sp>
        <p:nvSpPr>
          <p:cNvPr id="169" name="Línea"/>
          <p:cNvSpPr/>
          <p:nvPr/>
        </p:nvSpPr>
        <p:spPr>
          <a:xfrm flipH="1">
            <a:off x="3505951" y="5087034"/>
            <a:ext cx="254254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Petición actualizaciones"/>
          <p:cNvSpPr txBox="1"/>
          <p:nvPr/>
        </p:nvSpPr>
        <p:spPr>
          <a:xfrm>
            <a:off x="4178369" y="4826474"/>
            <a:ext cx="145959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Petición actualizaciones</a:t>
            </a:r>
          </a:p>
        </p:txBody>
      </p:sp>
      <p:sp>
        <p:nvSpPr>
          <p:cNvPr id="171" name="Front-End"/>
          <p:cNvSpPr/>
          <p:nvPr/>
        </p:nvSpPr>
        <p:spPr>
          <a:xfrm>
            <a:off x="5416991" y="2062365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Front-End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rquite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Arquitectura</a:t>
            </a:r>
          </a:p>
        </p:txBody>
      </p:sp>
      <p:sp>
        <p:nvSpPr>
          <p:cNvPr id="174" name="Modelo Vista Controlado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Modelo Vista Controlador</a:t>
            </a:r>
          </a:p>
        </p:txBody>
      </p:sp>
      <p:sp>
        <p:nvSpPr>
          <p:cNvPr id="1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Vista…"/>
          <p:cNvSpPr/>
          <p:nvPr/>
        </p:nvSpPr>
        <p:spPr>
          <a:xfrm>
            <a:off x="3988516" y="2794000"/>
            <a:ext cx="1429711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Vista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Generación dinámica página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Manejo Formularios</a:t>
            </a:r>
          </a:p>
        </p:txBody>
      </p:sp>
      <p:sp>
        <p:nvSpPr>
          <p:cNvPr id="177" name="Modelo…"/>
          <p:cNvSpPr/>
          <p:nvPr/>
        </p:nvSpPr>
        <p:spPr>
          <a:xfrm>
            <a:off x="2091241" y="4452034"/>
            <a:ext cx="1429712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Modelo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Lógica de Negocio 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Base de Datos</a:t>
            </a:r>
          </a:p>
        </p:txBody>
      </p:sp>
      <p:sp>
        <p:nvSpPr>
          <p:cNvPr id="178" name="Controlador…"/>
          <p:cNvSpPr/>
          <p:nvPr/>
        </p:nvSpPr>
        <p:spPr>
          <a:xfrm>
            <a:off x="6057122" y="4452034"/>
            <a:ext cx="142971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Controlador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Peticiones HTTP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Lógica de aplicación 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Validación datos</a:t>
            </a:r>
          </a:p>
        </p:txBody>
      </p:sp>
      <p:sp>
        <p:nvSpPr>
          <p:cNvPr id="179" name="Línea"/>
          <p:cNvSpPr/>
          <p:nvPr/>
        </p:nvSpPr>
        <p:spPr>
          <a:xfrm>
            <a:off x="5424583" y="3160574"/>
            <a:ext cx="1639800" cy="132059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Formularios a mostrar"/>
          <p:cNvSpPr txBox="1"/>
          <p:nvPr/>
        </p:nvSpPr>
        <p:spPr>
          <a:xfrm rot="2340000">
            <a:off x="5569405" y="3529045"/>
            <a:ext cx="13461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Formularios a mostrar</a:t>
            </a:r>
          </a:p>
        </p:txBody>
      </p:sp>
      <p:sp>
        <p:nvSpPr>
          <p:cNvPr id="181" name="Línea"/>
          <p:cNvSpPr/>
          <p:nvPr/>
        </p:nvSpPr>
        <p:spPr>
          <a:xfrm flipH="1" flipV="1">
            <a:off x="5430341" y="3611893"/>
            <a:ext cx="1015212" cy="852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Eventos usuario"/>
          <p:cNvSpPr txBox="1"/>
          <p:nvPr/>
        </p:nvSpPr>
        <p:spPr>
          <a:xfrm rot="2340000">
            <a:off x="5340624" y="4012353"/>
            <a:ext cx="10148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Eventos usuario</a:t>
            </a:r>
          </a:p>
        </p:txBody>
      </p:sp>
      <p:sp>
        <p:nvSpPr>
          <p:cNvPr id="183" name="Línea"/>
          <p:cNvSpPr/>
          <p:nvPr/>
        </p:nvSpPr>
        <p:spPr>
          <a:xfrm flipH="1">
            <a:off x="2411468" y="3141048"/>
            <a:ext cx="1571890" cy="13207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Petición refresco"/>
          <p:cNvSpPr txBox="1"/>
          <p:nvPr/>
        </p:nvSpPr>
        <p:spPr>
          <a:xfrm rot="19200000">
            <a:off x="2531641" y="3624231"/>
            <a:ext cx="105000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Petición refresco</a:t>
            </a:r>
          </a:p>
        </p:txBody>
      </p:sp>
      <p:sp>
        <p:nvSpPr>
          <p:cNvPr id="185" name="Línea"/>
          <p:cNvSpPr/>
          <p:nvPr/>
        </p:nvSpPr>
        <p:spPr>
          <a:xfrm flipV="1">
            <a:off x="2980275" y="3616805"/>
            <a:ext cx="1015291" cy="851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Notificación cambio"/>
          <p:cNvSpPr txBox="1"/>
          <p:nvPr/>
        </p:nvSpPr>
        <p:spPr>
          <a:xfrm rot="19200000">
            <a:off x="3015243" y="3950167"/>
            <a:ext cx="109516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Notificación cambio</a:t>
            </a:r>
          </a:p>
        </p:txBody>
      </p:sp>
      <p:sp>
        <p:nvSpPr>
          <p:cNvPr id="187" name="Línea"/>
          <p:cNvSpPr/>
          <p:nvPr/>
        </p:nvSpPr>
        <p:spPr>
          <a:xfrm flipH="1">
            <a:off x="3505951" y="5087034"/>
            <a:ext cx="254254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Petición actualizaciones"/>
          <p:cNvSpPr txBox="1"/>
          <p:nvPr/>
        </p:nvSpPr>
        <p:spPr>
          <a:xfrm>
            <a:off x="4178369" y="4826474"/>
            <a:ext cx="145959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Petición actualizaciones</a:t>
            </a:r>
          </a:p>
        </p:txBody>
      </p:sp>
      <p:sp>
        <p:nvSpPr>
          <p:cNvPr id="189" name="Front-End"/>
          <p:cNvSpPr/>
          <p:nvPr/>
        </p:nvSpPr>
        <p:spPr>
          <a:xfrm>
            <a:off x="5416991" y="2062365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Front-End</a:t>
            </a:r>
          </a:p>
        </p:txBody>
      </p:sp>
      <p:sp>
        <p:nvSpPr>
          <p:cNvPr id="190" name="Back-End…"/>
          <p:cNvSpPr/>
          <p:nvPr/>
        </p:nvSpPr>
        <p:spPr>
          <a:xfrm>
            <a:off x="7278103" y="3287472"/>
            <a:ext cx="1809551" cy="962498"/>
          </a:xfrm>
          <a:prstGeom prst="wedgeEllipseCallout">
            <a:avLst>
              <a:gd name="adj1" fmla="val -47536"/>
              <a:gd name="adj2" fmla="val 70059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400"/>
            </a:pPr>
            <a:r>
              <a:t>Back-End</a:t>
            </a:r>
          </a:p>
          <a:p>
            <a:pPr marL="120315" indent="-120315" defTabSz="457200">
              <a:buSzPct val="100000"/>
              <a:buChar char="•"/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 UsuarioController, ListaController, 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rquite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Arquitectura</a:t>
            </a:r>
          </a:p>
        </p:txBody>
      </p:sp>
      <p:sp>
        <p:nvSpPr>
          <p:cNvPr id="193" name="Modelo Vista Controlado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</a:lstStyle>
          <a:p>
            <a:pPr/>
            <a:r>
              <a:t>Modelo Vista Controlador</a:t>
            </a:r>
          </a:p>
        </p:txBody>
      </p:sp>
      <p:sp>
        <p:nvSpPr>
          <p:cNvPr id="19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Vista…"/>
          <p:cNvSpPr/>
          <p:nvPr/>
        </p:nvSpPr>
        <p:spPr>
          <a:xfrm>
            <a:off x="3988516" y="2794000"/>
            <a:ext cx="1429711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Vista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Generación dinámica página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Manejo Formularios</a:t>
            </a:r>
          </a:p>
        </p:txBody>
      </p:sp>
      <p:sp>
        <p:nvSpPr>
          <p:cNvPr id="196" name="Modelo…"/>
          <p:cNvSpPr/>
          <p:nvPr/>
        </p:nvSpPr>
        <p:spPr>
          <a:xfrm>
            <a:off x="2091241" y="4452034"/>
            <a:ext cx="1429712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Modelo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Lógica de Negocio 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Base de Datos</a:t>
            </a:r>
          </a:p>
        </p:txBody>
      </p:sp>
      <p:sp>
        <p:nvSpPr>
          <p:cNvPr id="197" name="Controlador…"/>
          <p:cNvSpPr/>
          <p:nvPr/>
        </p:nvSpPr>
        <p:spPr>
          <a:xfrm>
            <a:off x="6057122" y="4452034"/>
            <a:ext cx="1429711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Controlador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Peticiones HTTP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Lógica de aplicación </a:t>
            </a:r>
          </a:p>
          <a:p>
            <a:pPr marL="120315" indent="-120315" defTabSz="457200">
              <a:buSzPct val="100000"/>
              <a:buChar char="•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Validación datos</a:t>
            </a:r>
          </a:p>
        </p:txBody>
      </p:sp>
      <p:sp>
        <p:nvSpPr>
          <p:cNvPr id="198" name="Línea"/>
          <p:cNvSpPr/>
          <p:nvPr/>
        </p:nvSpPr>
        <p:spPr>
          <a:xfrm>
            <a:off x="5424583" y="3160574"/>
            <a:ext cx="1639800" cy="132059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Formularios a mostrar"/>
          <p:cNvSpPr txBox="1"/>
          <p:nvPr/>
        </p:nvSpPr>
        <p:spPr>
          <a:xfrm rot="2340000">
            <a:off x="5569405" y="3529045"/>
            <a:ext cx="13461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Formularios a mostrar</a:t>
            </a:r>
          </a:p>
        </p:txBody>
      </p:sp>
      <p:sp>
        <p:nvSpPr>
          <p:cNvPr id="200" name="Línea"/>
          <p:cNvSpPr/>
          <p:nvPr/>
        </p:nvSpPr>
        <p:spPr>
          <a:xfrm flipH="1" flipV="1">
            <a:off x="5430341" y="3611893"/>
            <a:ext cx="1015212" cy="852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Eventos usuario"/>
          <p:cNvSpPr txBox="1"/>
          <p:nvPr/>
        </p:nvSpPr>
        <p:spPr>
          <a:xfrm rot="2340000">
            <a:off x="5340624" y="4012353"/>
            <a:ext cx="10148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Eventos usuario</a:t>
            </a:r>
          </a:p>
        </p:txBody>
      </p:sp>
      <p:sp>
        <p:nvSpPr>
          <p:cNvPr id="202" name="Línea"/>
          <p:cNvSpPr/>
          <p:nvPr/>
        </p:nvSpPr>
        <p:spPr>
          <a:xfrm flipH="1">
            <a:off x="2411468" y="3141048"/>
            <a:ext cx="1571890" cy="132074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Petición refresco"/>
          <p:cNvSpPr txBox="1"/>
          <p:nvPr/>
        </p:nvSpPr>
        <p:spPr>
          <a:xfrm rot="19200000">
            <a:off x="2531641" y="3624231"/>
            <a:ext cx="105000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Petición refresco</a:t>
            </a:r>
          </a:p>
        </p:txBody>
      </p:sp>
      <p:sp>
        <p:nvSpPr>
          <p:cNvPr id="204" name="Línea"/>
          <p:cNvSpPr/>
          <p:nvPr/>
        </p:nvSpPr>
        <p:spPr>
          <a:xfrm flipV="1">
            <a:off x="2980275" y="3616805"/>
            <a:ext cx="1015291" cy="851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Notificación cambio"/>
          <p:cNvSpPr txBox="1"/>
          <p:nvPr/>
        </p:nvSpPr>
        <p:spPr>
          <a:xfrm rot="19200000">
            <a:off x="3015243" y="3950167"/>
            <a:ext cx="1095169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Notificación cambio</a:t>
            </a:r>
          </a:p>
        </p:txBody>
      </p:sp>
      <p:sp>
        <p:nvSpPr>
          <p:cNvPr id="206" name="Línea"/>
          <p:cNvSpPr/>
          <p:nvPr/>
        </p:nvSpPr>
        <p:spPr>
          <a:xfrm flipH="1">
            <a:off x="3505951" y="5087034"/>
            <a:ext cx="254254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Petición actualizaciones"/>
          <p:cNvSpPr txBox="1"/>
          <p:nvPr/>
        </p:nvSpPr>
        <p:spPr>
          <a:xfrm>
            <a:off x="4178369" y="4826474"/>
            <a:ext cx="145959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Petición actualizaciones</a:t>
            </a:r>
          </a:p>
        </p:txBody>
      </p:sp>
      <p:sp>
        <p:nvSpPr>
          <p:cNvPr id="208" name="Front-End"/>
          <p:cNvSpPr/>
          <p:nvPr/>
        </p:nvSpPr>
        <p:spPr>
          <a:xfrm>
            <a:off x="5416991" y="2062365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400"/>
            </a:lvl1pPr>
          </a:lstStyle>
          <a:p>
            <a:pPr/>
            <a:r>
              <a:t>Front-End</a:t>
            </a:r>
          </a:p>
        </p:txBody>
      </p:sp>
      <p:sp>
        <p:nvSpPr>
          <p:cNvPr id="209" name="Back-End…"/>
          <p:cNvSpPr/>
          <p:nvPr/>
        </p:nvSpPr>
        <p:spPr>
          <a:xfrm>
            <a:off x="7278103" y="3287472"/>
            <a:ext cx="1809551" cy="962498"/>
          </a:xfrm>
          <a:prstGeom prst="wedgeEllipseCallout">
            <a:avLst>
              <a:gd name="adj1" fmla="val -47536"/>
              <a:gd name="adj2" fmla="val 70059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400"/>
            </a:pPr>
            <a:r>
              <a:t>Back-End</a:t>
            </a:r>
          </a:p>
          <a:p>
            <a:pPr marL="120315" indent="-120315" defTabSz="457200">
              <a:buSzPct val="100000"/>
              <a:buChar char="•"/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 UsuarioController, ListaController, ….</a:t>
            </a:r>
          </a:p>
        </p:txBody>
      </p:sp>
      <p:sp>
        <p:nvSpPr>
          <p:cNvPr id="210" name="Back-End…"/>
          <p:cNvSpPr/>
          <p:nvPr/>
        </p:nvSpPr>
        <p:spPr>
          <a:xfrm>
            <a:off x="318592" y="3117106"/>
            <a:ext cx="1809551" cy="1208260"/>
          </a:xfrm>
          <a:prstGeom prst="wedgeEllipseCallout">
            <a:avLst>
              <a:gd name="adj1" fmla="val 46130"/>
              <a:gd name="adj2" fmla="val 65546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400"/>
            </a:pPr>
            <a:r>
              <a:t>Back-End</a:t>
            </a:r>
          </a:p>
          <a:p>
            <a:pPr marL="120315" indent="-120315" defTabSz="457200">
              <a:buSzPct val="100000"/>
              <a:buChar char="•"/>
              <a:defRPr sz="700">
                <a:latin typeface="+mj-lt"/>
                <a:ea typeface="+mj-ea"/>
                <a:cs typeface="+mj-cs"/>
                <a:sym typeface="Helvetica"/>
              </a:defRPr>
            </a:pPr>
            <a:r>
              <a:t> UsuarioService, ListaRepository, ….</a:t>
            </a:r>
          </a:p>
          <a:p>
            <a:pPr defTabSz="457200">
              <a:defRPr sz="700"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ctr">
              <a:defRPr sz="1400"/>
            </a:pPr>
            <a:r>
              <a:t>Base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esarro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Desarrollo</a:t>
            </a:r>
          </a:p>
        </p:txBody>
      </p:sp>
      <p:sp>
        <p:nvSpPr>
          <p:cNvPr id="213" name="Estrategias y herramient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Estrategias y herramientas</a:t>
            </a:r>
          </a:p>
          <a:p>
            <a:pPr/>
            <a:r>
              <a:t>Modelo de implementación </a:t>
            </a:r>
          </a:p>
          <a:p>
            <a:pPr/>
            <a:r>
              <a:t>Despliegue</a:t>
            </a:r>
          </a:p>
        </p:txBody>
      </p:sp>
      <p:sp>
        <p:nvSpPr>
          <p:cNvPr id="2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strategias y herramien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Estrategias y herramientas</a:t>
            </a:r>
          </a:p>
        </p:txBody>
      </p:sp>
      <p:sp>
        <p:nvSpPr>
          <p:cNvPr id="217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odelo de imple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Modelo de implementación</a:t>
            </a:r>
          </a:p>
        </p:txBody>
      </p:sp>
      <p:sp>
        <p:nvSpPr>
          <p:cNvPr id="221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esplieg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Despliegue</a:t>
            </a:r>
          </a:p>
        </p:txBody>
      </p:sp>
      <p:sp>
        <p:nvSpPr>
          <p:cNvPr id="225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sult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Resultados</a:t>
            </a:r>
          </a:p>
        </p:txBody>
      </p:sp>
      <p:sp>
        <p:nvSpPr>
          <p:cNvPr id="229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Marcador de pie de página 3"/>
          <p:cNvSpPr txBox="1"/>
          <p:nvPr/>
        </p:nvSpPr>
        <p:spPr>
          <a:xfrm>
            <a:off x="3074671" y="6546381"/>
            <a:ext cx="2994661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100">
                <a:solidFill>
                  <a:srgbClr val="888888"/>
                </a:solidFill>
              </a:defRPr>
            </a:lvl1pPr>
          </a:lstStyle>
          <a:p>
            <a:pPr/>
            <a:r>
              <a:t>Introducción a la Ingeniería del Software</a:t>
            </a:r>
          </a:p>
        </p:txBody>
      </p:sp>
      <p:sp>
        <p:nvSpPr>
          <p:cNvPr id="99" name="Título 1"/>
          <p:cNvSpPr txBox="1"/>
          <p:nvPr>
            <p:ph type="title"/>
          </p:nvPr>
        </p:nvSpPr>
        <p:spPr>
          <a:xfrm>
            <a:off x="1096491" y="58952"/>
            <a:ext cx="7213760" cy="1325563"/>
          </a:xfrm>
          <a:prstGeom prst="rect">
            <a:avLst/>
          </a:prstGeom>
        </p:spPr>
        <p:txBody>
          <a:bodyPr/>
          <a:lstStyle/>
          <a:p>
            <a:pPr/>
            <a:r>
              <a:t>Índice de contenidos</a:t>
            </a:r>
          </a:p>
        </p:txBody>
      </p:sp>
      <p:sp>
        <p:nvSpPr>
          <p:cNvPr id="100" name="Marcador de contenido 2"/>
          <p:cNvSpPr txBox="1"/>
          <p:nvPr>
            <p:ph type="body" idx="1"/>
          </p:nvPr>
        </p:nvSpPr>
        <p:spPr>
          <a:xfrm>
            <a:off x="628650" y="1117600"/>
            <a:ext cx="8177022" cy="5511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500"/>
            </a:pPr>
            <a:r>
              <a:t>Introducción – El problema</a:t>
            </a:r>
          </a:p>
          <a:p>
            <a:pPr>
              <a:lnSpc>
                <a:spcPct val="80000"/>
              </a:lnSpc>
              <a:defRPr sz="1500"/>
            </a:pPr>
            <a:r>
              <a:t>La solución</a:t>
            </a:r>
          </a:p>
          <a:p>
            <a:pPr>
              <a:lnSpc>
                <a:spcPct val="80000"/>
              </a:lnSpc>
              <a:defRPr sz="1500"/>
            </a:pPr>
            <a:r>
              <a:t>El equipo y el trabajo en equipo</a:t>
            </a:r>
          </a:p>
          <a:p>
            <a:pPr>
              <a:lnSpc>
                <a:spcPct val="80000"/>
              </a:lnSpc>
              <a:defRPr sz="1500"/>
            </a:pPr>
            <a:r>
              <a:t>Actividades de Ingeniería de Software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Requisitos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Planificación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Arquitectura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Modelos 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Patrones/Principios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Pruebas</a:t>
            </a:r>
          </a:p>
          <a:p>
            <a:pPr>
              <a:lnSpc>
                <a:spcPct val="80000"/>
              </a:lnSpc>
              <a:defRPr sz="1500"/>
            </a:pPr>
            <a:r>
              <a:t>Desarrollo/Despliegue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Estrategias y herramientas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Modelo de Implementación </a:t>
            </a:r>
          </a:p>
          <a:p>
            <a:pPr lvl="1" marL="633061" indent="-211020">
              <a:lnSpc>
                <a:spcPct val="80000"/>
              </a:lnSpc>
              <a:defRPr sz="1300"/>
            </a:pPr>
            <a:r>
              <a:t>Despliegue</a:t>
            </a:r>
          </a:p>
          <a:p>
            <a:pPr>
              <a:lnSpc>
                <a:spcPct val="80000"/>
              </a:lnSpc>
              <a:defRPr sz="1500"/>
            </a:pPr>
            <a:r>
              <a:t>Resultados</a:t>
            </a:r>
          </a:p>
          <a:p>
            <a:pPr>
              <a:lnSpc>
                <a:spcPct val="80000"/>
              </a:lnSpc>
              <a:defRPr sz="1500"/>
            </a:pPr>
            <a:r>
              <a:t>Conclusiones</a:t>
            </a:r>
          </a:p>
        </p:txBody>
      </p:sp>
      <p:sp>
        <p:nvSpPr>
          <p:cNvPr id="101" name="Marcador de fecha 5"/>
          <p:cNvSpPr txBox="1"/>
          <p:nvPr/>
        </p:nvSpPr>
        <p:spPr>
          <a:xfrm>
            <a:off x="674369" y="6546381"/>
            <a:ext cx="1965962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888888"/>
                </a:solidFill>
              </a:defRPr>
            </a:lvl1pPr>
          </a:lstStyle>
          <a:p>
            <a:pPr/>
            <a:r>
              <a:t>Curso 2021-2022</a:t>
            </a:r>
          </a:p>
        </p:txBody>
      </p:sp>
      <p:sp>
        <p:nvSpPr>
          <p:cNvPr id="102" name="Marcador de número de diapositiva 4"/>
          <p:cNvSpPr txBox="1"/>
          <p:nvPr>
            <p:ph type="sldNum" sz="quarter" idx="2"/>
          </p:nvPr>
        </p:nvSpPr>
        <p:spPr>
          <a:xfrm>
            <a:off x="8340405" y="6546381"/>
            <a:ext cx="174946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onclus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Conclusiones</a:t>
            </a:r>
          </a:p>
        </p:txBody>
      </p:sp>
      <p:sp>
        <p:nvSpPr>
          <p:cNvPr id="233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arcador de pie de página 4"/>
          <p:cNvSpPr txBox="1"/>
          <p:nvPr/>
        </p:nvSpPr>
        <p:spPr>
          <a:xfrm>
            <a:off x="3074671" y="6546381"/>
            <a:ext cx="2994661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422041">
              <a:defRPr sz="1100">
                <a:solidFill>
                  <a:srgbClr val="888888"/>
                </a:solidFill>
              </a:defRPr>
            </a:lvl1pPr>
          </a:lstStyle>
          <a:p>
            <a:pPr/>
            <a:r>
              <a:t>Introducción a la Ingeniería del Software</a:t>
            </a:r>
          </a:p>
        </p:txBody>
      </p:sp>
      <p:sp>
        <p:nvSpPr>
          <p:cNvPr id="105" name="Título 1"/>
          <p:cNvSpPr txBox="1"/>
          <p:nvPr>
            <p:ph type="title"/>
          </p:nvPr>
        </p:nvSpPr>
        <p:spPr>
          <a:xfrm>
            <a:off x="1096491" y="58952"/>
            <a:ext cx="7213760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Introducción</a:t>
            </a:r>
          </a:p>
        </p:txBody>
      </p:sp>
      <p:sp>
        <p:nvSpPr>
          <p:cNvPr id="106" name="Marcador de contenido 2"/>
          <p:cNvSpPr txBox="1"/>
          <p:nvPr>
            <p:ph type="body" idx="1"/>
          </p:nvPr>
        </p:nvSpPr>
        <p:spPr>
          <a:xfrm>
            <a:off x="628651" y="1503946"/>
            <a:ext cx="7886701" cy="477273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Marcador de fecha 3"/>
          <p:cNvSpPr txBox="1"/>
          <p:nvPr/>
        </p:nvSpPr>
        <p:spPr>
          <a:xfrm>
            <a:off x="674369" y="6546381"/>
            <a:ext cx="1965962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422041">
              <a:defRPr sz="1100">
                <a:solidFill>
                  <a:srgbClr val="888888"/>
                </a:solidFill>
              </a:defRPr>
            </a:lvl1pPr>
          </a:lstStyle>
          <a:p>
            <a:pPr/>
            <a:r>
              <a:t>Curso 2021-2022</a:t>
            </a:r>
          </a:p>
        </p:txBody>
      </p:sp>
      <p:sp>
        <p:nvSpPr>
          <p:cNvPr id="108" name="Marcador de número de diapositiva 5"/>
          <p:cNvSpPr txBox="1"/>
          <p:nvPr>
            <p:ph type="sldNum" sz="quarter" idx="2"/>
          </p:nvPr>
        </p:nvSpPr>
        <p:spPr>
          <a:xfrm>
            <a:off x="8340405" y="6546381"/>
            <a:ext cx="174946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a solu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solución </a:t>
            </a:r>
          </a:p>
        </p:txBody>
      </p:sp>
      <p:sp>
        <p:nvSpPr>
          <p:cNvPr id="111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Número de diapositiva"/>
          <p:cNvSpPr txBox="1"/>
          <p:nvPr>
            <p:ph type="sldNum" sz="quarter" idx="2"/>
          </p:nvPr>
        </p:nvSpPr>
        <p:spPr>
          <a:xfrm>
            <a:off x="8340405" y="6546381"/>
            <a:ext cx="174945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l equipo y el trabajo en equip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 equipo y el trabajo en equipo</a:t>
            </a:r>
          </a:p>
        </p:txBody>
      </p:sp>
      <p:sp>
        <p:nvSpPr>
          <p:cNvPr id="115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Número de diapositiva"/>
          <p:cNvSpPr txBox="1"/>
          <p:nvPr>
            <p:ph type="sldNum" sz="quarter" idx="2"/>
          </p:nvPr>
        </p:nvSpPr>
        <p:spPr>
          <a:xfrm>
            <a:off x="8340405" y="6546381"/>
            <a:ext cx="174945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Actividades Ingeniería del 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Actividades Ingeniería del Software</a:t>
            </a:r>
          </a:p>
        </p:txBody>
      </p:sp>
      <p:sp>
        <p:nvSpPr>
          <p:cNvPr id="119" name="Requisitos…"/>
          <p:cNvSpPr txBox="1"/>
          <p:nvPr>
            <p:ph type="body" idx="1"/>
          </p:nvPr>
        </p:nvSpPr>
        <p:spPr>
          <a:xfrm>
            <a:off x="760021" y="1466204"/>
            <a:ext cx="7886701" cy="4772740"/>
          </a:xfrm>
          <a:prstGeom prst="rect">
            <a:avLst/>
          </a:prstGeom>
        </p:spPr>
        <p:txBody>
          <a:bodyPr/>
          <a:lstStyle/>
          <a:p>
            <a:pPr/>
            <a:r>
              <a:t>Requisitos</a:t>
            </a:r>
          </a:p>
          <a:p>
            <a:pPr/>
            <a:r>
              <a:t>Planificación </a:t>
            </a:r>
          </a:p>
          <a:p>
            <a:pPr/>
            <a:r>
              <a:t>Arquitectura</a:t>
            </a:r>
          </a:p>
          <a:p>
            <a:pPr/>
            <a:r>
              <a:t>Modelos</a:t>
            </a:r>
          </a:p>
          <a:p>
            <a:pPr/>
            <a:r>
              <a:t>Patrones</a:t>
            </a:r>
          </a:p>
          <a:p>
            <a:pPr/>
            <a:r>
              <a:t>Pruebas</a:t>
            </a:r>
          </a:p>
        </p:txBody>
      </p:sp>
      <p:sp>
        <p:nvSpPr>
          <p:cNvPr id="120" name="Número de diapositiva"/>
          <p:cNvSpPr txBox="1"/>
          <p:nvPr>
            <p:ph type="sldNum" sz="quarter" idx="2"/>
          </p:nvPr>
        </p:nvSpPr>
        <p:spPr>
          <a:xfrm>
            <a:off x="8340405" y="6546381"/>
            <a:ext cx="174945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quis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</a:t>
            </a:r>
          </a:p>
        </p:txBody>
      </p:sp>
      <p:sp>
        <p:nvSpPr>
          <p:cNvPr id="123" name="Funciona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Funcionales</a:t>
            </a:r>
          </a:p>
          <a:p>
            <a:pPr/>
            <a:r>
              <a:t>No Funcionales</a:t>
            </a:r>
          </a:p>
        </p:txBody>
      </p:sp>
      <p:sp>
        <p:nvSpPr>
          <p:cNvPr id="124" name="Número de diapositiva"/>
          <p:cNvSpPr txBox="1"/>
          <p:nvPr>
            <p:ph type="sldNum" sz="quarter" idx="2"/>
          </p:nvPr>
        </p:nvSpPr>
        <p:spPr>
          <a:xfrm>
            <a:off x="8340405" y="6546381"/>
            <a:ext cx="174945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isitos Funcion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Funcionales</a:t>
            </a:r>
          </a:p>
        </p:txBody>
      </p:sp>
      <p:sp>
        <p:nvSpPr>
          <p:cNvPr id="127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xfrm>
            <a:off x="8340405" y="6546381"/>
            <a:ext cx="174945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quisitos No Funcion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Requisitos No Funcionales</a:t>
            </a:r>
          </a:p>
        </p:txBody>
      </p:sp>
      <p:sp>
        <p:nvSpPr>
          <p:cNvPr id="131" name="Hacer doble clic para edita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Número de diapositiva"/>
          <p:cNvSpPr txBox="1"/>
          <p:nvPr>
            <p:ph type="sldNum" sz="quarter" idx="2"/>
          </p:nvPr>
        </p:nvSpPr>
        <p:spPr>
          <a:xfrm>
            <a:off x="8340405" y="6546381"/>
            <a:ext cx="174945" cy="2257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1_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1_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