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74" r:id="rId5"/>
    <p:sldId id="273" r:id="rId6"/>
    <p:sldId id="272" r:id="rId7"/>
    <p:sldId id="276" r:id="rId8"/>
    <p:sldId id="278" r:id="rId9"/>
    <p:sldId id="277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D"/>
    <a:srgbClr val="777777"/>
    <a:srgbClr val="00CC66"/>
    <a:srgbClr val="3399FF"/>
    <a:srgbClr val="6666FF"/>
    <a:srgbClr val="3366FF"/>
    <a:srgbClr val="3333FF"/>
    <a:srgbClr val="150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94341" autoAdjust="0"/>
  </p:normalViewPr>
  <p:slideViewPr>
    <p:cSldViewPr snapToGrid="0">
      <p:cViewPr varScale="1">
        <p:scale>
          <a:sx n="110" d="100"/>
          <a:sy n="110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E56A7-0A01-44F2-86E6-E8ECE419E28C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C55FA-378E-401F-A827-0317F10283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176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CE47C-6804-445B-A5D2-FDAA84DC08D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DE1EE-13E1-4098-A3ED-7B2B81B507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75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47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9524"/>
            <a:ext cx="7772400" cy="11239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150"/>
            <a:ext cx="6400800" cy="158857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6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4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39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916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4261" y="6501248"/>
            <a:ext cx="4186954" cy="293117"/>
          </a:xfrm>
        </p:spPr>
        <p:txBody>
          <a:bodyPr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hu-HU"/>
              <a:t>Title of the presentation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349" y="6501248"/>
            <a:ext cx="428652" cy="293117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4F532308-F742-4E8E-A0E9-3E442CCFFF5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544247" y="650546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/>
                </a:solidFill>
              </a:rPr>
              <a:t>|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94885"/>
            <a:ext cx="752432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211960" y="6453369"/>
            <a:ext cx="493204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8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323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03800"/>
            <a:ext cx="7772400" cy="7651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4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9500"/>
            <a:ext cx="4038600" cy="52197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038600" cy="52197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1954" y="6498648"/>
            <a:ext cx="4212712" cy="281218"/>
          </a:xfrm>
        </p:spPr>
        <p:txBody>
          <a:bodyPr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hu-HU"/>
              <a:t>Title of the presentation</a:t>
            </a:r>
            <a:endParaRPr lang="hu-H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0162" y="6498648"/>
            <a:ext cx="375601" cy="281218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4F532308-F742-4E8E-A0E9-3E442CCFFF5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59358" y="650780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/>
                </a:solidFill>
              </a:rPr>
              <a:t>|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4885"/>
            <a:ext cx="752432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211960" y="6453369"/>
            <a:ext cx="493204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3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4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46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84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5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60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9004"/>
            <a:ext cx="7772400" cy="1123950"/>
          </a:xfrm>
        </p:spPr>
        <p:txBody>
          <a:bodyPr>
            <a:normAutofit fontScale="90000"/>
          </a:bodyPr>
          <a:lstStyle/>
          <a:p>
            <a:r>
              <a:rPr lang="hu-HU" dirty="0"/>
              <a:t>ROBUST MALWARE DETECTION USING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6586"/>
            <a:ext cx="6400800" cy="1588573"/>
          </a:xfrm>
        </p:spPr>
        <p:txBody>
          <a:bodyPr>
            <a:normAutofit/>
          </a:bodyPr>
          <a:lstStyle/>
          <a:p>
            <a:r>
              <a:rPr lang="hu-HU" dirty="0"/>
              <a:t>TURTOGTOKH ALTANGEREL</a:t>
            </a:r>
          </a:p>
          <a:p>
            <a:r>
              <a:rPr lang="hu-HU" sz="1800" dirty="0"/>
              <a:t>BSc project</a:t>
            </a:r>
          </a:p>
          <a:p>
            <a:r>
              <a:rPr lang="hu-HU" sz="1800" dirty="0"/>
              <a:t>Supervisor: Ács Gergely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82875" y="1469531"/>
            <a:ext cx="2778243" cy="1066993"/>
            <a:chOff x="3182875" y="1574039"/>
            <a:chExt cx="2778243" cy="10669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875" y="1574039"/>
              <a:ext cx="2778243" cy="80230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3224440" y="2314296"/>
              <a:ext cx="2695117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37336" y="2333255"/>
              <a:ext cx="2669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b="1" dirty="0">
                  <a:latin typeface="Consolas" panose="020B0609020204030204" pitchFamily="49" charset="0"/>
                </a:rPr>
                <a:t>w w w . c r y s y s . h 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9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Robust model:</a:t>
            </a:r>
            <a:endParaRPr lang="en-US" dirty="0"/>
          </a:p>
          <a:p>
            <a:pPr lvl="1"/>
            <a:r>
              <a:rPr lang="hu-HU" dirty="0"/>
              <a:t>KerasClassifier -&gt; training the model</a:t>
            </a:r>
            <a:endParaRPr lang="en-US" dirty="0"/>
          </a:p>
          <a:p>
            <a:pPr lvl="1"/>
            <a:r>
              <a:rPr lang="hu-HU" dirty="0"/>
              <a:t>Fast Gradient Method -&gt; adversarial generation</a:t>
            </a:r>
            <a:endParaRPr lang="en-US" dirty="0"/>
          </a:p>
          <a:p>
            <a:pPr lvl="1"/>
            <a:r>
              <a:rPr lang="hu-HU" dirty="0"/>
              <a:t>Re-traininig 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adversarial sample is a noisy image:</a:t>
            </a:r>
            <a:endParaRPr lang="en-US" dirty="0"/>
          </a:p>
          <a:p>
            <a:pPr lvl="1"/>
            <a:r>
              <a:rPr lang="hu-HU" dirty="0"/>
              <a:t>May not function as intended.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819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11</a:t>
            </a:fld>
            <a:endParaRPr lang="hu-HU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FD86A7E-3BCE-6DFB-C6AA-919F05343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201782"/>
            <a:ext cx="8813075" cy="50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8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Malware Images with Convolutional Neural Network Models</a:t>
            </a:r>
          </a:p>
          <a:p>
            <a:pPr lvl="1"/>
            <a:r>
              <a:rPr lang="hu-HU" dirty="0"/>
              <a:t>Performance comparison of state-of-the-art CNN models</a:t>
            </a:r>
          </a:p>
          <a:p>
            <a:pPr lvl="1"/>
            <a:r>
              <a:rPr lang="hu-HU" dirty="0"/>
              <a:t>Malware grouping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Difference:</a:t>
            </a:r>
            <a:endParaRPr lang="en-US" dirty="0"/>
          </a:p>
          <a:p>
            <a:pPr lvl="1"/>
            <a:r>
              <a:rPr lang="hu-HU" dirty="0"/>
              <a:t>Image processing</a:t>
            </a:r>
          </a:p>
          <a:p>
            <a:pPr lvl="1"/>
            <a:r>
              <a:rPr lang="hu-HU" dirty="0"/>
              <a:t>Improved robustness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60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Importance of robustness</a:t>
            </a:r>
            <a:endParaRPr lang="en-US" dirty="0"/>
          </a:p>
          <a:p>
            <a:pPr lvl="1"/>
            <a:r>
              <a:rPr lang="hu-HU" dirty="0"/>
              <a:t>Non-Robust model is ineffective against advex</a:t>
            </a:r>
            <a:endParaRPr lang="en-US" dirty="0"/>
          </a:p>
          <a:p>
            <a:pPr lvl="1"/>
            <a:r>
              <a:rPr lang="hu-HU" dirty="0"/>
              <a:t>Larger data is better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Give directions for future work </a:t>
            </a:r>
          </a:p>
          <a:p>
            <a:pPr lvl="1"/>
            <a:r>
              <a:rPr lang="hu-HU" dirty="0"/>
              <a:t>Test with state-of-art CNN models</a:t>
            </a:r>
            <a:endParaRPr lang="en-US" dirty="0"/>
          </a:p>
          <a:p>
            <a:pPr lvl="1"/>
            <a:r>
              <a:rPr lang="hu-HU" dirty="0"/>
              <a:t>Measure and minimze false positives</a:t>
            </a:r>
          </a:p>
          <a:p>
            <a:pPr lvl="1"/>
            <a:r>
              <a:rPr lang="hu-HU" dirty="0"/>
              <a:t>Scale-up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0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Background</a:t>
            </a:r>
            <a:r>
              <a:rPr lang="hu-HU" dirty="0"/>
              <a:t> and </a:t>
            </a:r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Rapid growth of malware</a:t>
            </a:r>
          </a:p>
          <a:p>
            <a:pPr lvl="1"/>
            <a:r>
              <a:rPr lang="hu-HU" dirty="0"/>
              <a:t>Diverse</a:t>
            </a:r>
          </a:p>
          <a:p>
            <a:pPr lvl="1"/>
            <a:r>
              <a:rPr lang="hu-HU" dirty="0"/>
              <a:t>Large in volume</a:t>
            </a:r>
          </a:p>
          <a:p>
            <a:pPr lvl="1"/>
            <a:r>
              <a:rPr lang="hu-HU" dirty="0"/>
              <a:t>Complex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Machine learning model</a:t>
            </a:r>
          </a:p>
          <a:p>
            <a:pPr lvl="1"/>
            <a:r>
              <a:rPr lang="hu-HU" dirty="0"/>
              <a:t>Accurate</a:t>
            </a:r>
          </a:p>
          <a:p>
            <a:pPr lvl="1"/>
            <a:r>
              <a:rPr lang="hu-HU" dirty="0"/>
              <a:t>Efficient</a:t>
            </a:r>
          </a:p>
          <a:p>
            <a:pPr lvl="1"/>
            <a:r>
              <a:rPr lang="hu-HU" dirty="0"/>
              <a:t>Robust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61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5691"/>
            <a:ext cx="8435280" cy="5406209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hu-HU" dirty="0"/>
              <a:t>Robust malware detector</a:t>
            </a:r>
            <a:endParaRPr lang="en-US" dirty="0"/>
          </a:p>
          <a:p>
            <a:pPr lvl="1"/>
            <a:r>
              <a:rPr lang="hu-HU" dirty="0"/>
              <a:t>Transformation of binary files to grey-scale images</a:t>
            </a:r>
          </a:p>
          <a:p>
            <a:pPr lvl="1"/>
            <a:r>
              <a:rPr lang="hu-HU" dirty="0"/>
              <a:t>Convolutional Neural Network (CNN) based ML model</a:t>
            </a:r>
          </a:p>
          <a:p>
            <a:pPr lvl="1"/>
            <a:r>
              <a:rPr lang="hu-HU" dirty="0"/>
              <a:t>Improve the robustness against adversarial malware</a:t>
            </a:r>
          </a:p>
          <a:p>
            <a:pPr lvl="1"/>
            <a:r>
              <a:rPr lang="hu-HU" dirty="0"/>
              <a:t>Evaluation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Technologies:</a:t>
            </a:r>
            <a:endParaRPr lang="en-US" dirty="0"/>
          </a:p>
          <a:p>
            <a:pPr lvl="1"/>
            <a:r>
              <a:rPr lang="hu-HU" dirty="0"/>
              <a:t>Python</a:t>
            </a:r>
          </a:p>
          <a:p>
            <a:pPr lvl="1"/>
            <a:r>
              <a:rPr lang="hu-HU" dirty="0"/>
              <a:t>Keras</a:t>
            </a:r>
          </a:p>
          <a:p>
            <a:pPr lvl="1"/>
            <a:r>
              <a:rPr lang="hu-HU" dirty="0"/>
              <a:t>ART(Adversarial Robustness Toolbox)</a:t>
            </a:r>
          </a:p>
          <a:p>
            <a:pPr lvl="1"/>
            <a:r>
              <a:rPr lang="hu-HU" dirty="0"/>
              <a:t>matplotlib, visualkeras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25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8A7F-AD89-DFEF-2EE2-A0512360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EC7E-E013-532E-6686-2DA32012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Shape transformation</a:t>
            </a:r>
            <a:endParaRPr lang="en-US" dirty="0"/>
          </a:p>
          <a:p>
            <a:pPr lvl="1"/>
            <a:r>
              <a:rPr lang="hu-HU" dirty="0"/>
              <a:t>Average pooling</a:t>
            </a:r>
          </a:p>
          <a:p>
            <a:pPr lvl="1"/>
            <a:r>
              <a:rPr lang="hu-HU" dirty="0"/>
              <a:t>Pixel normalization</a:t>
            </a:r>
          </a:p>
          <a:p>
            <a:pPr lvl="1"/>
            <a:r>
              <a:rPr lang="hu-HU" dirty="0"/>
              <a:t>Fitting the data(input shape)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29DF5-1DC9-708A-912D-815E96E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234CD-F302-F9E4-3921-85821D5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1E6F468-1390-FB67-F16C-FFBB9700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" y="2791401"/>
            <a:ext cx="4325656" cy="324424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1A44A43-DB93-8291-DD40-A8BFD8B79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61" y="2791401"/>
            <a:ext cx="4409444" cy="33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5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772-C0B1-C9E2-EC00-B757121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Result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2EF0-FC8D-E5A7-68F3-C5EA33E9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C828-CFFD-1F57-8C41-C0C7652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6" name="Content Placeholder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5F312AB1-2774-D1B8-A290-59D425C6B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6" y="2119289"/>
            <a:ext cx="3752850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F9FA7-FE91-0CB8-8FD8-005C56CE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64" y="2119289"/>
            <a:ext cx="3752850" cy="37528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D42F7A-5821-8CD0-018C-56A27F9477FD}"/>
              </a:ext>
            </a:extLst>
          </p:cNvPr>
          <p:cNvSpPr txBox="1">
            <a:spLocks/>
          </p:cNvSpPr>
          <p:nvPr/>
        </p:nvSpPr>
        <p:spPr>
          <a:xfrm>
            <a:off x="502786" y="1479527"/>
            <a:ext cx="3752850" cy="52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/>
              <a:t> Original sample (394x394)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AA26079-FE81-1410-3B61-D2326CB54269}"/>
              </a:ext>
            </a:extLst>
          </p:cNvPr>
          <p:cNvSpPr txBox="1">
            <a:spLocks/>
          </p:cNvSpPr>
          <p:nvPr/>
        </p:nvSpPr>
        <p:spPr>
          <a:xfrm>
            <a:off x="4887932" y="1478597"/>
            <a:ext cx="3827417" cy="523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200" dirty="0"/>
              <a:t>  </a:t>
            </a:r>
            <a:r>
              <a:rPr lang="hu-HU" sz="2400" dirty="0"/>
              <a:t>Averaged sample(128x128)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448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553B-32D4-5F98-EFC1-6A736802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9B2CE-021C-4FD6-8601-8174C705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64BB9-0881-DC2B-9330-8BCAC2EE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11FB05-C131-6DC0-75BC-D7347D5A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CNN architecture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E6D847-5204-F950-A22E-4E743459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711642"/>
            <a:ext cx="81438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CFA1-CC83-2567-1D73-E9E4D820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Implementation</a:t>
            </a:r>
            <a:endParaRPr lang="en-US" dirty="0"/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C4527D8B-14AF-0A52-762A-3E8CE5DED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2" y="1831780"/>
            <a:ext cx="8631918" cy="39098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68368-45D1-F332-4BF5-B4D36973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FD84-14E9-AA58-76BE-F91C3F1A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FBCDC-F83B-0D04-BDE3-25A01F22E525}"/>
              </a:ext>
            </a:extLst>
          </p:cNvPr>
          <p:cNvSpPr txBox="1"/>
          <p:nvPr/>
        </p:nvSpPr>
        <p:spPr>
          <a:xfrm>
            <a:off x="240462" y="1093116"/>
            <a:ext cx="729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/>
              <a:t>Visualization of the model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7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35B1-5D00-06BF-A6E7-07BD5E64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4EA5-C7B8-12D9-7FA9-E8672F71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Dataset splitting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6EE78-2DAF-3AF1-B77C-B7FEE405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45855-13DF-B95F-4568-59C27516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A68F73C-9DB5-2562-EC73-A25F35FF5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82" y="1416558"/>
            <a:ext cx="6653355" cy="49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772-C0B1-C9E2-EC00-B757121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Result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2EF0-FC8D-E5A7-68F3-C5EA33E9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ROBUST MALWARE DETECTION USING IMAGE PROCESSING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C828-CFFD-1F57-8C41-C0C7652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D42F7A-5821-8CD0-018C-56A27F9477FD}"/>
              </a:ext>
            </a:extLst>
          </p:cNvPr>
          <p:cNvSpPr txBox="1">
            <a:spLocks/>
          </p:cNvSpPr>
          <p:nvPr/>
        </p:nvSpPr>
        <p:spPr>
          <a:xfrm>
            <a:off x="502786" y="1479527"/>
            <a:ext cx="3752850" cy="52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/>
              <a:t> 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AA26079-FE81-1410-3B61-D2326CB54269}"/>
              </a:ext>
            </a:extLst>
          </p:cNvPr>
          <p:cNvSpPr txBox="1">
            <a:spLocks/>
          </p:cNvSpPr>
          <p:nvPr/>
        </p:nvSpPr>
        <p:spPr>
          <a:xfrm>
            <a:off x="4887932" y="1478597"/>
            <a:ext cx="3827417" cy="523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200" dirty="0"/>
              <a:t>  </a:t>
            </a:r>
            <a:endParaRPr lang="en-US" sz="2200" dirty="0"/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36C844ED-6407-B1A4-8180-D194E1EF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6" y="1776549"/>
            <a:ext cx="4513272" cy="3923955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5067865C-3712-4FD7-0ED0-3E52ABE5F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61" y="1776548"/>
            <a:ext cx="4410685" cy="39239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5C531B-4347-6586-8E6C-AEEBD27C795E}"/>
              </a:ext>
            </a:extLst>
          </p:cNvPr>
          <p:cNvSpPr txBox="1"/>
          <p:nvPr/>
        </p:nvSpPr>
        <p:spPr>
          <a:xfrm>
            <a:off x="881989" y="1181309"/>
            <a:ext cx="498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400" dirty="0"/>
              <a:t>Training &amp; Validation set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20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306</Words>
  <Application>Microsoft Office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Office Theme</vt:lpstr>
      <vt:lpstr>ROBUST MALWARE DETECTION USING IMAGE PROCESSING</vt:lpstr>
      <vt:lpstr>Background and motivation</vt:lpstr>
      <vt:lpstr>Problem statement and objectives</vt:lpstr>
      <vt:lpstr>Implementation</vt:lpstr>
      <vt:lpstr>Result</vt:lpstr>
      <vt:lpstr>Implementation</vt:lpstr>
      <vt:lpstr>Implementation</vt:lpstr>
      <vt:lpstr>Implementation</vt:lpstr>
      <vt:lpstr>Result</vt:lpstr>
      <vt:lpstr>Results</vt:lpstr>
      <vt:lpstr>Evaluation</vt:lpstr>
      <vt:lpstr>Related work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buttyan</dc:creator>
  <cp:lastModifiedBy>Altangerel Turtogtokh</cp:lastModifiedBy>
  <cp:revision>158</cp:revision>
  <dcterms:created xsi:type="dcterms:W3CDTF">2014-12-01T17:03:38Z</dcterms:created>
  <dcterms:modified xsi:type="dcterms:W3CDTF">2022-05-24T15:11:11Z</dcterms:modified>
</cp:coreProperties>
</file>