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8" r:id="rId12"/>
    <p:sldId id="319" r:id="rId13"/>
    <p:sldId id="321" r:id="rId14"/>
    <p:sldId id="297" r:id="rId15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3" d="100"/>
          <a:sy n="73" d="100"/>
        </p:scale>
        <p:origin x="178" y="28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Compliance em Instituições Bancárias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164" y="124820"/>
            <a:ext cx="9875463" cy="99974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Dicas e conclusões finais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0CCF4095-6878-74C2-FF57-B73E08A2281C}"/>
              </a:ext>
            </a:extLst>
          </p:cNvPr>
          <p:cNvSpPr txBox="1">
            <a:spLocks/>
          </p:cNvSpPr>
          <p:nvPr/>
        </p:nvSpPr>
        <p:spPr>
          <a:xfrm>
            <a:off x="1261241" y="1320444"/>
            <a:ext cx="10394731" cy="4217112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300" b="1" dirty="0"/>
              <a:t>Comprometimento da Alta Direção:</a:t>
            </a:r>
            <a:r>
              <a:rPr lang="pt-BR" sz="2300" dirty="0"/>
              <a:t> Liderança deve apoiar a cultura de compliance.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300" b="1" dirty="0"/>
              <a:t>Treinamento Contínuo:</a:t>
            </a:r>
            <a:r>
              <a:rPr lang="pt-BR" sz="2300" dirty="0"/>
              <a:t> Ofereça treinamentos regulares aos funcionários.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300" b="1" dirty="0"/>
              <a:t>Comunicação Eficaz:</a:t>
            </a:r>
            <a:r>
              <a:rPr lang="pt-BR" sz="2300" dirty="0"/>
              <a:t> Políticas de compliance devem ser claras e acessíveis.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300" b="1" dirty="0"/>
              <a:t>Monitoramento e Revisão:</a:t>
            </a:r>
            <a:r>
              <a:rPr lang="pt-BR" sz="2300" dirty="0"/>
              <a:t> Audite e revise continuamente os programas de compliance.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2300" b="1" dirty="0"/>
              <a:t>Uso de Tecnologia:</a:t>
            </a:r>
            <a:r>
              <a:rPr lang="pt-BR" sz="2300" dirty="0"/>
              <a:t> Utilize ferramentas para apoiar a gestão de riscos.</a:t>
            </a:r>
          </a:p>
          <a:p>
            <a:pPr>
              <a:lnSpc>
                <a:spcPct val="150000"/>
              </a:lnSpc>
            </a:pPr>
            <a:r>
              <a:rPr lang="pt-BR" sz="2300" dirty="0"/>
              <a:t>Um programa de compliance eficaz protege a instituição e fortalece a confiança dos clientes. Foque na melhoria contínua para enfrentar desafios e aproveitar oportunidades futuras.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708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6455"/>
            <a:ext cx="6884276" cy="4055529"/>
          </a:xfrm>
        </p:spPr>
        <p:txBody>
          <a:bodyPr rtlCol="0">
            <a:normAutofit fontScale="92500"/>
          </a:bodyPr>
          <a:lstStyle>
            <a:defPPr>
              <a:defRPr lang="pt-BR"/>
            </a:defPPr>
          </a:lstStyle>
          <a:p>
            <a:r>
              <a:rPr lang="pt-BR" b="1" dirty="0"/>
              <a:t>O que é Compliance?</a:t>
            </a:r>
          </a:p>
          <a:p>
            <a:r>
              <a:rPr lang="pt-BR" dirty="0"/>
              <a:t>Compliance é a capacidade de uma organização em cumprir com leis, regulamentos e diretrizes relevantes.</a:t>
            </a:r>
          </a:p>
          <a:p>
            <a:r>
              <a:rPr lang="pt-BR" b="1" dirty="0"/>
              <a:t>Importância do Compliance no setor bancário</a:t>
            </a:r>
          </a:p>
          <a:p>
            <a:r>
              <a:rPr lang="pt-BR" dirty="0"/>
              <a:t>No setor bancário, a importância de um programa robusto de compliance não pode ser subestimada, já que garante a integridade, transparência e confiança tanto para clientes quanto para reguladores.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676" y="997751"/>
            <a:ext cx="4204139" cy="4404566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dirty="0"/>
              <a:t>Estrutura </a:t>
            </a:r>
            <a:br>
              <a:rPr lang="pt-BR" dirty="0"/>
            </a:br>
            <a:r>
              <a:rPr lang="pt-BR" dirty="0"/>
              <a:t>de Compliance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B76B119-7D92-CEA4-D3AD-721D1F181DF0}"/>
              </a:ext>
            </a:extLst>
          </p:cNvPr>
          <p:cNvSpPr txBox="1">
            <a:spLocks/>
          </p:cNvSpPr>
          <p:nvPr/>
        </p:nvSpPr>
        <p:spPr>
          <a:xfrm>
            <a:off x="683172" y="420414"/>
            <a:ext cx="8103476" cy="5980385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300" b="1" dirty="0"/>
              <a:t>Estrutura organizacional de Compliance</a:t>
            </a:r>
          </a:p>
          <a:p>
            <a:pPr marL="0" indent="0">
              <a:buNone/>
            </a:pPr>
            <a:r>
              <a:rPr lang="pt-BR" sz="2300" dirty="0"/>
              <a:t>A estrutura organizacional de compliance é composta por diversos níveis que incluem desde a alta administração até os funcionários de linha de frente.</a:t>
            </a:r>
          </a:p>
          <a:p>
            <a:pPr marL="0" indent="0">
              <a:buNone/>
            </a:pPr>
            <a:endParaRPr lang="pt-BR" sz="2300" dirty="0"/>
          </a:p>
          <a:p>
            <a:r>
              <a:rPr lang="pt-BR" sz="2300" b="1" dirty="0"/>
              <a:t>Funções e responsabilidades do oficial de Compliance</a:t>
            </a:r>
          </a:p>
          <a:p>
            <a:pPr marL="0" indent="0">
              <a:buNone/>
            </a:pPr>
            <a:r>
              <a:rPr lang="pt-BR" sz="2300" dirty="0"/>
              <a:t>O oficial de compliance possui funções e responsabilidades cruciais, como monitorar o cumprimento das políticas internas e promover uma cultura de compliance dentro do banco.</a:t>
            </a:r>
          </a:p>
          <a:p>
            <a:pPr marL="0" indent="0">
              <a:buNone/>
            </a:pPr>
            <a:endParaRPr lang="pt-BR" sz="2300" dirty="0"/>
          </a:p>
          <a:p>
            <a:r>
              <a:rPr lang="pt-BR" sz="2300" b="1" dirty="0"/>
              <a:t>Cultura de Compliance dentro do banco</a:t>
            </a:r>
          </a:p>
          <a:p>
            <a:pPr marL="0" indent="0">
              <a:buNone/>
            </a:pPr>
            <a:r>
              <a:rPr lang="pt-BR" sz="2300" dirty="0"/>
              <a:t>Estabelecer e manter uma cultura de compliance forte é essencial para o sucesso a longo prazo da instituição bancária.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205" y="816017"/>
            <a:ext cx="9774621" cy="7505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Regulamentações e Normas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34208"/>
            <a:ext cx="10762593" cy="467710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Principais regulamentações nacionais e internacionais (ex.: BACEN, CVM, Basileia)</a:t>
            </a:r>
          </a:p>
          <a:p>
            <a:r>
              <a:rPr lang="pt-BR" dirty="0"/>
              <a:t>Os bancos devem estar em conformidade com várias regulamentações nacionais e internacionais, como BACEN, CVM e Basileia.</a:t>
            </a:r>
          </a:p>
          <a:p>
            <a:endParaRPr lang="pt-BR" dirty="0"/>
          </a:p>
          <a:p>
            <a:r>
              <a:rPr lang="pt-BR" b="1" dirty="0"/>
              <a:t>Leis de combate à lavagem de dinheiro e financiamento ao terrorismo</a:t>
            </a:r>
          </a:p>
          <a:p>
            <a:r>
              <a:rPr lang="pt-BR" dirty="0"/>
              <a:t>Cumprir as leis de combate à lavagem de dinheiro e financiamento ao terrorismo é essencial para garantir a segurança do sistema financeiro.</a:t>
            </a:r>
          </a:p>
          <a:p>
            <a:endParaRPr lang="pt-BR" dirty="0"/>
          </a:p>
          <a:p>
            <a:r>
              <a:rPr lang="pt-BR" b="1" dirty="0"/>
              <a:t>Normas de proteção de dados (ex.: LGPD)</a:t>
            </a:r>
          </a:p>
          <a:p>
            <a:r>
              <a:rPr lang="pt-BR" dirty="0"/>
              <a:t>As normas de proteção de dados, como a LGPD, protegem a privacidade dos clientes e asseguram que as instituições manuseiem dados de forma responsável.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46841"/>
            <a:ext cx="7965461" cy="1368266"/>
          </a:xfrm>
        </p:spPr>
        <p:txBody>
          <a:bodyPr rtlCol="0"/>
          <a:lstStyle>
            <a:defPPr>
              <a:defRPr lang="pt-BR"/>
            </a:defPPr>
          </a:lstStyle>
          <a:p>
            <a:pPr algn="ctr"/>
            <a:r>
              <a:rPr lang="pt-BR" b="1" dirty="0"/>
              <a:t>Programas e Políticas de Compliance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4731" y="2109247"/>
            <a:ext cx="8986345" cy="3897416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r>
              <a:rPr lang="pt-BR" sz="2200" b="1" dirty="0"/>
              <a:t>Desenvolvimento e implementação de programas de Compliance</a:t>
            </a:r>
          </a:p>
          <a:p>
            <a:r>
              <a:rPr lang="pt-BR" sz="2200" dirty="0"/>
              <a:t>Desenvolver e implementar programas de compliance eficazes é essencial para assegurar que a instituição esteja em conformidade com todas as regulamentações.</a:t>
            </a:r>
          </a:p>
          <a:p>
            <a:r>
              <a:rPr lang="pt-BR" sz="2200" b="1" dirty="0"/>
              <a:t>Políticas e procedimentos internos</a:t>
            </a:r>
          </a:p>
          <a:p>
            <a:r>
              <a:rPr lang="pt-BR" sz="2200" dirty="0"/>
              <a:t>Criar políticas e procedimentos internos robustos é fundamental para orientar o comportamento dos funcionários e garantir o cumprimento das normas.</a:t>
            </a:r>
          </a:p>
          <a:p>
            <a:r>
              <a:rPr lang="pt-BR" sz="2200" b="1" dirty="0"/>
              <a:t>Monitoramento e auditoria de Compliance</a:t>
            </a:r>
          </a:p>
          <a:p>
            <a:r>
              <a:rPr lang="pt-BR" sz="2200" dirty="0"/>
              <a:t>Monitorar e auditar continuamente os programas de compliance ajuda a identificar e corrigir possíveis falhas.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091" y="692943"/>
            <a:ext cx="7511881" cy="1149898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dirty="0"/>
              <a:t>Gestão de Riscos de Compliance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078586"/>
            <a:ext cx="7291164" cy="4217112"/>
          </a:xfrm>
        </p:spPr>
        <p:txBody>
          <a:bodyPr rtlCol="0">
            <a:normAutofit fontScale="92500"/>
          </a:bodyPr>
          <a:lstStyle>
            <a:defPPr>
              <a:defRPr lang="pt-BR"/>
            </a:defPPr>
          </a:lstStyle>
          <a:p>
            <a:r>
              <a:rPr lang="pt-BR" b="1" dirty="0"/>
              <a:t>Identificação e avaliação de riscos</a:t>
            </a:r>
          </a:p>
          <a:p>
            <a:r>
              <a:rPr lang="pt-BR" dirty="0"/>
              <a:t>Identificar e avaliar riscos de compliance é o primeiro passo para gerenciá-los de forma eficaz.</a:t>
            </a:r>
          </a:p>
          <a:p>
            <a:endParaRPr lang="pt-BR" dirty="0"/>
          </a:p>
          <a:p>
            <a:r>
              <a:rPr lang="pt-BR" b="1" dirty="0"/>
              <a:t>Medidas de mitigação de riscos</a:t>
            </a:r>
          </a:p>
          <a:p>
            <a:r>
              <a:rPr lang="pt-BR" dirty="0"/>
              <a:t>Implementar medidas de mitigação é crucial para reduzir a exposição aos riscos de compliance.</a:t>
            </a:r>
          </a:p>
          <a:p>
            <a:endParaRPr lang="pt-BR" dirty="0"/>
          </a:p>
          <a:p>
            <a:r>
              <a:rPr lang="pt-BR" b="1" dirty="0"/>
              <a:t>Ferramentas e tecnologias de suporte à gestão de riscos</a:t>
            </a:r>
          </a:p>
          <a:p>
            <a:r>
              <a:rPr lang="pt-BR" dirty="0"/>
              <a:t>Utilizar ferramentas e tecnologias adequadas pode ajudar na detecção e prevenção de possíveis irregularidades.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76" y="834636"/>
            <a:ext cx="8565931" cy="710386"/>
          </a:xfrm>
        </p:spPr>
        <p:txBody>
          <a:bodyPr rtlCol="0"/>
          <a:lstStyle>
            <a:defPPr>
              <a:defRPr lang="pt-BR"/>
            </a:defPPr>
          </a:lstStyle>
          <a:p>
            <a:pPr algn="ctr" rtl="0"/>
            <a:r>
              <a:rPr lang="pt-BR" dirty="0"/>
              <a:t>Treinamento e Comunicação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1C5B00-03DA-FD9B-5227-6BC1F1EA748C}"/>
              </a:ext>
            </a:extLst>
          </p:cNvPr>
          <p:cNvSpPr txBox="1">
            <a:spLocks/>
          </p:cNvSpPr>
          <p:nvPr/>
        </p:nvSpPr>
        <p:spPr>
          <a:xfrm>
            <a:off x="405870" y="1975945"/>
            <a:ext cx="8643537" cy="4544214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Programas de treinamento para funcionários</a:t>
            </a:r>
          </a:p>
          <a:p>
            <a:r>
              <a:rPr lang="pt-BR" dirty="0"/>
              <a:t>Implementar programas de treinamento contínuo para os funcionários assegura que todos estejam atualizados sobre as políticas de compliance.</a:t>
            </a:r>
          </a:p>
          <a:p>
            <a:r>
              <a:rPr lang="pt-BR" b="1" dirty="0"/>
              <a:t>Comunicação eficaz de políticas de Compliance</a:t>
            </a:r>
          </a:p>
          <a:p>
            <a:r>
              <a:rPr lang="pt-BR" dirty="0"/>
              <a:t>Comunicar eficazmente as políticas de compliance garante que todos os funcionários compreendam suas responsabilidades.</a:t>
            </a:r>
          </a:p>
          <a:p>
            <a:r>
              <a:rPr lang="pt-BR" b="1" dirty="0"/>
              <a:t>Conscientização e cultura de ética</a:t>
            </a:r>
          </a:p>
          <a:p>
            <a:r>
              <a:rPr lang="pt-BR" dirty="0"/>
              <a:t>Promover uma cultura de ética e conscientização é essencial para o sucesso de um programa de compliance.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3991"/>
            <a:ext cx="7843837" cy="82983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Conclusão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942908"/>
            <a:ext cx="7714593" cy="462605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Benefícios de um programa eficaz de Compliance</a:t>
            </a:r>
          </a:p>
          <a:p>
            <a:endParaRPr lang="pt-BR" b="1" dirty="0"/>
          </a:p>
          <a:p>
            <a:r>
              <a:rPr lang="pt-BR" dirty="0"/>
              <a:t>Um programa de compliance eficaz traz inúmeros benefícios, incluindo a proteção da reputação do banco, a prevenção de penalidades legais e a melhoria da confiança dos clientes.</a:t>
            </a:r>
          </a:p>
          <a:p>
            <a:endParaRPr lang="pt-BR" dirty="0"/>
          </a:p>
          <a:p>
            <a:r>
              <a:rPr lang="pt-BR" b="1" dirty="0"/>
              <a:t>Desafios e oportunidades futuras no setor bancário</a:t>
            </a:r>
          </a:p>
          <a:p>
            <a:r>
              <a:rPr lang="pt-BR" dirty="0"/>
              <a:t>O setor bancário enfrenta desafios constantes e precisa estar sempre preparado para adaptar-se a novas regulamentações e mudanças no mercado.</a:t>
            </a:r>
          </a:p>
        </p:txBody>
      </p:sp>
      <p:pic>
        <p:nvPicPr>
          <p:cNvPr id="7" name="Espaço Reservado para Imagem 6" descr="Uma pessoa usando óculos e vestindo uma camisa azul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202521"/>
            <a:ext cx="9879437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Entrega dinâmica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46589" y="1438043"/>
            <a:ext cx="9758567" cy="4897819"/>
          </a:xfrm>
        </p:spPr>
        <p:txBody>
          <a:bodyPr rtlCol="0"/>
          <a:lstStyle>
            <a:defPPr>
              <a:defRPr lang="pt-BR"/>
            </a:defPPr>
          </a:lstStyle>
          <a:p>
            <a:pPr>
              <a:lnSpc>
                <a:spcPct val="150000"/>
              </a:lnSpc>
            </a:pPr>
            <a:r>
              <a:rPr lang="pt-BR" sz="2400" b="1" dirty="0"/>
              <a:t>Apêndice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Glossário de termos de Compliance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Definições de termos importantes para facilitar o entendimento.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Modelos de políticas e procedimentos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Exemplos de documentos que podem ser utilizados como referência.</a:t>
            </a:r>
          </a:p>
          <a:p>
            <a:pPr>
              <a:lnSpc>
                <a:spcPct val="150000"/>
              </a:lnSpc>
            </a:pPr>
            <a:r>
              <a:rPr lang="pt-BR" sz="2400" b="1" dirty="0"/>
              <a:t>Recursos e referências adicionais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Listagem de materiais e fontes adicionais para aprofundar o conhecimento sobre compliance.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{43A4C618-B73D-4C01-91C7-10F424245B36}tf78438558_win32</Template>
  <TotalTime>33</TotalTime>
  <Words>701</Words>
  <Application>Microsoft Office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Personalizado</vt:lpstr>
      <vt:lpstr>Compliance em Instituições Bancárias</vt:lpstr>
      <vt:lpstr>Introdução</vt:lpstr>
      <vt:lpstr>Estrutura  de Compliance</vt:lpstr>
      <vt:lpstr>Regulamentações e Normas</vt:lpstr>
      <vt:lpstr>Programas e Políticas de Compliance</vt:lpstr>
      <vt:lpstr>Gestão de Riscos de Compliance</vt:lpstr>
      <vt:lpstr>Treinamento e Comunicação</vt:lpstr>
      <vt:lpstr>Conclusão</vt:lpstr>
      <vt:lpstr>Entrega dinâmica</vt:lpstr>
      <vt:lpstr>Dicas e conclusões finais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Isi Meire Moreira de Barros</dc:creator>
  <cp:lastModifiedBy>Isi Meire Moreira de Barros</cp:lastModifiedBy>
  <cp:revision>2</cp:revision>
  <dcterms:created xsi:type="dcterms:W3CDTF">2025-01-17T00:31:17Z</dcterms:created>
  <dcterms:modified xsi:type="dcterms:W3CDTF">2025-01-17T01:05:11Z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