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01_80AE23C8.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9_C45C9786.xml" ContentType="application/vnd.ms-powerpoint.comments+xml"/>
  <Override PartName="/ppt/notesSlides/notesSlide6.xml" ContentType="application/vnd.openxmlformats-officedocument.presentationml.notesSlide+xml"/>
  <Override PartName="/ppt/comments/modernComment_104_13799456.xml" ContentType="application/vnd.ms-powerpoint.comments+xml"/>
  <Override PartName="/ppt/notesSlides/notesSlide7.xml" ContentType="application/vnd.openxmlformats-officedocument.presentationml.notesSlide+xml"/>
  <Override PartName="/ppt/comments/modernComment_103_AE932086.xml" ContentType="application/vnd.ms-powerpoint.comments+xml"/>
  <Override PartName="/ppt/notesSlides/notesSlide8.xml" ContentType="application/vnd.openxmlformats-officedocument.presentationml.notesSlide+xml"/>
  <Override PartName="/ppt/comments/modernComment_105_19D1AF10.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A_1268BED5.xml" ContentType="application/vnd.ms-powerpoint.comments+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68" r:id="rId3"/>
    <p:sldId id="257" r:id="rId4"/>
    <p:sldId id="258" r:id="rId5"/>
    <p:sldId id="265" r:id="rId6"/>
    <p:sldId id="260" r:id="rId7"/>
    <p:sldId id="259" r:id="rId8"/>
    <p:sldId id="261" r:id="rId9"/>
    <p:sldId id="262"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8DC388-C3A6-00E0-7097-5D5BFF09D5BE}" name="Julian R. Taylor &lt;Student&gt;" initials="" userId="S::0615105482@my.browardschools.com::7a53cac1-8be7-439e-aade-4e2e6833060f" providerId="AD"/>
  <p188:author id="{56D11491-62F3-2DA3-A76D-3F322479E063}" name="Isiah L. Gohagen &lt;Student&gt;" initials="IG" userId="S::0613036942@my.browardschools.com::6ca72702-ed52-4306-9f2e-584afbbee072" providerId="AD"/>
  <p188:author id="{5F317892-664B-B4A2-1738-FB429D1A2DD4}" name="Kenice J. Barrett &lt;Student&gt;" initials="K&lt;" userId="S::0612087556@my.browardschools.com::be987be0-6d46-46f8-b42d-bbeb8756f2ef" providerId="AD"/>
  <p188:author id="{3B3D29D2-BEB2-A6F7-D7BC-EFEB238B56A0}" name="Jamari A. Anderson &lt;Student&gt;" initials="JA" userId="S::0614045931@my.browardschools.com::e89eb84e-f8a9-4379-baaf-ce999a0bd21a" providerId="AD"/>
  <p188:author id="{1AFE6ADC-67E7-F2B0-AEF7-EFEA5D8C34A3}" name="Sade T. Watson &lt;Student&gt;" initials="S&lt;" userId="S::0613003954@my.browardschools.com::40cbea45-f49e-42dc-bb91-6fe5e512ea4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80AE23C8.xml><?xml version="1.0" encoding="utf-8"?>
<p188:cmLst xmlns:a="http://schemas.openxmlformats.org/drawingml/2006/main" xmlns:r="http://schemas.openxmlformats.org/officeDocument/2006/relationships" xmlns:p188="http://schemas.microsoft.com/office/powerpoint/2018/8/main">
  <p188:cm id="{DC4AEF64-737D-428B-BC63-C9A7EBFE4054}" authorId="{1AFE6ADC-67E7-F2B0-AEF7-EFEA5D8C34A3}" created="2024-05-22T15:48:58.915">
    <ac:deMkLst xmlns:ac="http://schemas.microsoft.com/office/drawing/2013/main/command">
      <pc:docMk xmlns:pc="http://schemas.microsoft.com/office/powerpoint/2013/main/command"/>
      <pc:sldMk xmlns:pc="http://schemas.microsoft.com/office/powerpoint/2013/main/command" cId="2158896072" sldId="257"/>
      <ac:spMk id="3" creationId="{E25D093B-7CD0-4B30-2661-DC8331DA569E}"/>
    </ac:deMkLst>
    <p188:txBody>
      <a:bodyPr/>
      <a:lstStyle/>
      <a:p>
        <a:r>
          <a:rPr lang="en-US"/>
          <a:t>Sectors such as like healthcare, finance, and energy</a:t>
        </a:r>
      </a:p>
    </p188:txBody>
  </p188:cm>
</p188:cmLst>
</file>

<file path=ppt/comments/modernComment_103_AE932086.xml><?xml version="1.0" encoding="utf-8"?>
<p188:cmLst xmlns:a="http://schemas.openxmlformats.org/drawingml/2006/main" xmlns:r="http://schemas.openxmlformats.org/officeDocument/2006/relationships" xmlns:p188="http://schemas.microsoft.com/office/powerpoint/2018/8/main">
  <p188:cm id="{8493428C-5427-4E94-A21A-9B61BEB6630C}" authorId="{A88DC388-C3A6-00E0-7097-5D5BFF09D5BE}" created="2024-05-20T17:02:38.521">
    <ac:deMkLst xmlns:ac="http://schemas.microsoft.com/office/drawing/2013/main/command">
      <pc:docMk xmlns:pc="http://schemas.microsoft.com/office/powerpoint/2013/main/command"/>
      <pc:sldMk xmlns:pc="http://schemas.microsoft.com/office/powerpoint/2013/main/command" cId="2928877702" sldId="259"/>
      <ac:spMk id="108" creationId="{2512C007-C7DA-9790-1407-852631D50D58}"/>
    </ac:deMkLst>
    <p188:txBody>
      <a:bodyPr/>
      <a:lstStyle/>
      <a:p>
        <a:r>
          <a:rPr lang="en-US"/>
          <a:t>Since the act requires reporting ransom payments, some companies might be reluctant to report attacks for fear of appearing vulnerable or attracting further attacks. This could hinder overall threat analysis and response efforts.</a:t>
        </a:r>
      </a:p>
    </p188:txBody>
    <p188:extLst>
      <p:ext xmlns:p="http://schemas.openxmlformats.org/presentationml/2006/main" uri="{57CB4572-C831-44C2-8A1C-0ADB6CCDFE69}">
        <p223:reactions xmlns:p223="http://schemas.microsoft.com/office/powerpoint/2022/03/main">
          <p223:rxn type="👍">
            <p223:instance time="2024-05-22T16:42:02.075" authorId="{3B3D29D2-BEB2-A6F7-D7BC-EFEB238B56A0}"/>
          </p223:rxn>
        </p223:reactions>
      </p:ext>
    </p188:extLst>
  </p188:cm>
  <p188:cm id="{EDEE855A-1E77-45A0-B1B1-487E447F69A6}" authorId="{A88DC388-C3A6-00E0-7097-5D5BFF09D5BE}" created="2024-05-20T17:02:54.432">
    <ac:deMkLst xmlns:ac="http://schemas.microsoft.com/office/drawing/2013/main/command">
      <pc:docMk xmlns:pc="http://schemas.microsoft.com/office/powerpoint/2013/main/command"/>
      <pc:sldMk xmlns:pc="http://schemas.microsoft.com/office/powerpoint/2013/main/command" cId="2928877702" sldId="259"/>
      <ac:spMk id="108" creationId="{2512C007-C7DA-9790-1407-852631D50D58}"/>
    </ac:deMkLst>
    <p188:replyLst>
      <p188:reply id="{527D84A7-243D-4E76-99D6-86FA13147EB6}" authorId="{1AFE6ADC-67E7-F2B0-AEF7-EFEA5D8C34A3}" created="2024-05-22T16:22:53.017">
        <p188:txBody>
          <a:bodyPr/>
          <a:lstStyle/>
          <a:p>
            <a:r>
              <a:rPr lang="en-US"/>
              <a:t>If these deadlines are not met then the fines can go up to $50,000 per violation per day depending on the organizations' size</a:t>
            </a:r>
          </a:p>
        </p188:txBody>
      </p188:reply>
    </p188:replyLst>
    <p188:txBody>
      <a:bodyPr/>
      <a:lstStyle/>
      <a:p>
        <a:r>
          <a:rPr lang="en-US"/>
          <a:t>The act requires reporting cyber incidents within tight deadlines, which could strain already stretched security teams. This might lead to rushed reports with inaccurate information.</a:t>
        </a:r>
      </a:p>
    </p188:txBody>
    <p188:extLst>
      <p:ext xmlns:p="http://schemas.openxmlformats.org/presentationml/2006/main" uri="{57CB4572-C831-44C2-8A1C-0ADB6CCDFE69}">
        <p223:reactions xmlns:p223="http://schemas.microsoft.com/office/powerpoint/2022/03/main">
          <p223:rxn type="👍">
            <p223:instance time="2024-05-22T16:42:03.702" authorId="{3B3D29D2-BEB2-A6F7-D7BC-EFEB238B56A0}"/>
          </p223:rxn>
        </p223:reactions>
      </p:ext>
    </p188:extLst>
  </p188:cm>
</p188:cmLst>
</file>

<file path=ppt/comments/modernComment_104_13799456.xml><?xml version="1.0" encoding="utf-8"?>
<p188:cmLst xmlns:a="http://schemas.openxmlformats.org/drawingml/2006/main" xmlns:r="http://schemas.openxmlformats.org/officeDocument/2006/relationships" xmlns:p188="http://schemas.microsoft.com/office/powerpoint/2018/8/main">
  <p188:cm id="{31188C4D-8029-4678-8566-8A509D7CB08F}" authorId="{1AFE6ADC-67E7-F2B0-AEF7-EFEA5D8C34A3}" created="2024-05-22T16:10:58.591">
    <pc:sldMkLst xmlns:pc="http://schemas.microsoft.com/office/powerpoint/2013/main/command">
      <pc:docMk/>
      <pc:sldMk cId="326734934" sldId="260"/>
    </pc:sldMkLst>
    <p188:txBody>
      <a:bodyPr/>
      <a:lstStyle/>
      <a:p>
        <a:r>
          <a:rPr lang="en-US"/>
          <a:t>In March 2022, two indictments were unsealed, alleging Russian government attacks against the energy sector.​
These attacks targeted critical infrastructure, emphasizing the urgent need for stronger cybersecurity measures.</a:t>
        </a:r>
      </a:p>
    </p188:txBody>
  </p188:cm>
  <p188:cm id="{BD66721E-536A-4ACD-9FA7-87749FCB44C1}" authorId="{1AFE6ADC-67E7-F2B0-AEF7-EFEA5D8C34A3}" created="2024-05-22T16:11:20.889">
    <pc:sldMkLst xmlns:pc="http://schemas.microsoft.com/office/powerpoint/2013/main/command">
      <pc:docMk/>
      <pc:sldMk cId="326734934" sldId="260"/>
    </pc:sldMkLst>
    <p188:txBody>
      <a:bodyPr/>
      <a:lstStyle/>
      <a:p>
        <a:r>
          <a:rPr lang="en-US"/>
          <a:t>In May 2021, the Colonial Pipeline, a major fuel pipeline system in the United States, suffered a ransomware attack.
The attack disrupted fuel supply, causing panic buying and shortages in several states</a:t>
        </a:r>
      </a:p>
    </p188:txBody>
  </p188:cm>
  <p188:cm id="{555D4CB6-B88F-427A-A2B1-8F124B6D4A95}" authorId="{1AFE6ADC-67E7-F2B0-AEF7-EFEA5D8C34A3}" created="2024-05-22T16:11:48.858">
    <pc:sldMkLst xmlns:pc="http://schemas.microsoft.com/office/powerpoint/2013/main/command">
      <pc:docMk/>
      <pc:sldMk cId="326734934" sldId="260"/>
    </pc:sldMkLst>
    <p188:txBody>
      <a:bodyPr/>
      <a:lstStyle/>
      <a:p>
        <a:r>
          <a:rPr lang="en-US"/>
          <a:t>defined in https://obamawhitehouse.archives.gov/the-press-office/2013/02/12/presidential-policy-directive-critical-infrastructure-security-and-resil: (1) chemical, (2) commercial facilities, (3) communications, (4) critical manufacturing, (5) dams, (6) defense industrial base, (7) emergency services, (8) energy, (9) financial services, (10) food and agriculture, (11) government facilities, (12) healthcare and public health, (13) information technology, (14) nuclear reactors, (15) materials and waste transportation systems, and (16) waste and wastewater systems.​</a:t>
        </a:r>
      </a:p>
    </p188:txBody>
  </p188:cm>
</p188:cmLst>
</file>

<file path=ppt/comments/modernComment_105_19D1AF10.xml><?xml version="1.0" encoding="utf-8"?>
<p188:cmLst xmlns:a="http://schemas.openxmlformats.org/drawingml/2006/main" xmlns:r="http://schemas.openxmlformats.org/officeDocument/2006/relationships" xmlns:p188="http://schemas.microsoft.com/office/powerpoint/2018/8/main">
  <p188:cm id="{A94B9D30-8944-4B7D-B033-3C76B3A3730E}" authorId="{1AFE6ADC-67E7-F2B0-AEF7-EFEA5D8C34A3}" created="2024-05-22T16:51:52.127">
    <ac:deMkLst xmlns:ac="http://schemas.microsoft.com/office/drawing/2013/main/command">
      <pc:docMk xmlns:pc="http://schemas.microsoft.com/office/powerpoint/2013/main/command"/>
      <pc:sldMk xmlns:pc="http://schemas.microsoft.com/office/powerpoint/2013/main/command" cId="433172240" sldId="261"/>
      <ac:spMk id="7" creationId="{1C4B2FCC-93A4-A98C-C7F4-FCDEE173E57E}"/>
    </ac:deMkLst>
    <p188:txBody>
      <a:bodyPr/>
      <a:lstStyle/>
      <a:p>
        <a:r>
          <a:rPr lang="en-US"/>
          <a:t>The establishment of CIRCIA helped CISA create JRTF and RVWP</a:t>
        </a:r>
      </a:p>
    </p188:txBody>
  </p188:cm>
</p188:cmLst>
</file>

<file path=ppt/comments/modernComment_109_C45C9786.xml><?xml version="1.0" encoding="utf-8"?>
<p188:cmLst xmlns:a="http://schemas.openxmlformats.org/drawingml/2006/main" xmlns:r="http://schemas.openxmlformats.org/officeDocument/2006/relationships" xmlns:p188="http://schemas.microsoft.com/office/powerpoint/2018/8/main">
  <p188:cm id="{0B5DFF3F-9AF8-470C-8167-332F8FC304CE}" authorId="{56D11491-62F3-2DA3-A76D-3F322479E063}" created="2024-05-20T17:03:09.247">
    <ac:txMkLst xmlns:ac="http://schemas.microsoft.com/office/drawing/2013/main/command">
      <pc:docMk xmlns:pc="http://schemas.microsoft.com/office/powerpoint/2013/main/command"/>
      <pc:sldMk xmlns:pc="http://schemas.microsoft.com/office/powerpoint/2013/main/command" cId="3294402438" sldId="265"/>
      <ac:spMk id="4" creationId="{540E72D1-B1F2-0B94-1C53-3A83A10D1CEA}"/>
      <ac:txMk cp="0" len="36">
        <ac:context len="281" hash="4276278358"/>
      </ac:txMk>
    </ac:txMkLst>
    <p188:pos x="5301416" y="249655"/>
    <p188:replyLst>
      <p188:reply id="{05EAAD59-AB7D-4FFC-AB56-72B6976A8B21}" authorId="{56D11491-62F3-2DA3-A76D-3F322479E063}" created="2024-05-20T17:03:20.124">
        <p188:txBody>
          <a:bodyPr/>
          <a:lstStyle/>
          <a:p>
            <a:r>
              <a:rPr lang="en-US"/>
              <a:t>CIRCIA is a mandated law enforced by CISA, that requires a company that manages infrastructure that is considered critically important to report cybersecurity attacks in 72 hours and ransomware attacks in 24. </a:t>
            </a:r>
          </a:p>
        </p188:txBody>
      </p188:reply>
      <p188:reply id="{CD0C08DF-A8C8-4FAD-8FFA-CFAD29A2A6CF}" authorId="{56D11491-62F3-2DA3-A76D-3F322479E063}" created="2024-05-20T17:03:28.572">
        <p188:txBody>
          <a:bodyPr/>
          <a:lstStyle/>
          <a:p>
            <a:r>
              <a:rPr lang="en-US"/>
              <a:t>The importance of critical infrastructure requires them to be managed stricter than regular companies which is why CIRCIA mandates a specific time frame rather than CISA which doesn’t. </a:t>
            </a:r>
          </a:p>
        </p188:txBody>
      </p188:reply>
    </p188:replyLst>
    <p188:txBody>
      <a:bodyPr/>
      <a:lstStyle/>
      <a:p>
        <a:r>
          <a:rPr lang="en-US"/>
          <a:t>CIRCIA is a more serious version of CISA (a department under the department of homeland security) that mandates for critical infrastructure such as, energy plants, and healthcare systems etc. to report cybersecurity attacks. </a:t>
        </a:r>
      </a:p>
    </p188:txBody>
  </p188:cm>
</p188:cmLst>
</file>

<file path=ppt/comments/modernComment_10A_1268BED5.xml><?xml version="1.0" encoding="utf-8"?>
<p188:cmLst xmlns:a="http://schemas.openxmlformats.org/drawingml/2006/main" xmlns:r="http://schemas.openxmlformats.org/officeDocument/2006/relationships" xmlns:p188="http://schemas.microsoft.com/office/powerpoint/2018/8/main">
  <p188:cm id="{6156D10B-F2C4-49AE-AE7C-B63DE2178F1D}" authorId="{5F317892-664B-B4A2-1738-FB429D1A2DD4}" created="2024-05-24T16:14:25.669">
    <pc:sldMkLst xmlns:pc="http://schemas.microsoft.com/office/powerpoint/2013/main/command">
      <pc:docMk/>
      <pc:sldMk cId="308854485" sldId="266"/>
    </pc:sldMkLst>
    <p188:txBody>
      <a:bodyPr/>
      <a:lstStyle/>
      <a:p>
        <a:r>
          <a:rPr lang="en-US"/>
          <a:t>Benefits 
Accountability:  
Improved situational awareness: CIRCIA aims to provide the federal government with better visibility into cyber threats and incidents affecting critical infrastructure, enabling more informed decision-making and response efforts. 
Example:  
 A major energy company experiences a ransomware attack that disrupts its operations and potentially impacts the energy grid. Under CIRCIA, the company is required to report this incident to CISA within 3 days. Failure to do so could result in fines or other penalties. Creating a legal incentive for organizations to take the requirements seriously. This legal obligation holds the company accountable for promptly disclosing the incident, enabling a coordinated response effort. 
Knowledge Sharing 
Collaborating between industry professionals, researchers, and students creates in environment for sharing solutions and ideas between a community. Identifying common patterns of compromise which empowers the industry to strengthen their defenses against Emerging threats. 
Examples of this would be  
Publishing guides or holding meetings and workshops 
Risk Mitigation 
By identifying potential risks with the project, CIRCIA research can improve projects planning, designs, and execution. Which can lead to fewer project delays, cost overruns, and safety incidents. 
Improved situational awareness: CIRCIA aims to provide the federal government with better visibility into cyber threats and incidents affecting critical infrastructure, enabling more informed decision-making and response efforts storing it for if an issue similar happens next time. 
Examples 
A water treatment facility reports a cyber incident involving unauthorized access to its industrial control systems (ICS) through CIRCIA's reporting process. CISA analysts work with the facility to assess the root cause and identify vulnerabilities that enabled the intrusion. CISA can then develop mitigation strategies, patch information, or security recommendations specific to ICS systems used in the water sector. This intelligence can be shared with other water utilities, helping them mitigate similar risks and strengthen the cybersecurity posture of this critical infrastructure sector. 
Challenges 
Global Reach considerations  
Global reach considerations involve the challenges of coordinating and sharing cyber incident information across international borders and jurisdictions. 
 Ensuring consistent reporting and information sharing across different countries with varying cybersecurity regulations and data privacy laws can be a significant challenge. 
Other regions with different regulations, standards, and practices.  
Example: A multinational financial institution experiences a cyber incident that affects its operations in multiple countries. Navigating the complexities of reporting requirements and data sharing protocols across different jurisdictions may delay or hinder their ability to provide a comprehensive report to CISA under CIRCIA. 
Funding  
The reporting requirements may require the organization to invest in more, like training, and incident response capabilities which can be costly especially for organizations with a limited budget 
For example.  
A small healthcare provider doesn’t have enough funds to develop a robust incident reporting procedure and train staff to CIRCIA’s requirements. Resulting in meeting the reporting timelines or incident details. 
Information Quality: Definition: Information quality refers to the accuracy, completeness, timeliness, and relevance of the data or information being reported or shared. 
Why it's a challenge for CIRCIA: Ensuring high-quality information is essential for effective cyber incident reporting and response. However, organizations may face difficulties in accurately assessing and reporting all relevant details of a cyber incident, leading to incomplete or inaccurate information being shared. 
Example: A manufacturing company experiences a data breach but fails to report the full scope of the incident, including the types of data compromised and the potential impact on their supply chain partners. This lack of complete information hinders CISA's ability to fully understand the incident's implications and provide appropriate guidance. </a:t>
        </a:r>
      </a:p>
    </p188:txBody>
  </p188:cm>
</p188: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E4B05-6A16-473B-95D6-8D360BD3D84C}"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3FEECE4D-78D7-439E-9654-4269B49B9F99}">
      <dgm:prSet/>
      <dgm:spPr/>
      <dgm:t>
        <a:bodyPr/>
        <a:lstStyle/>
        <a:p>
          <a:r>
            <a:rPr lang="en-US"/>
            <a:t>What is CIRCIA?</a:t>
          </a:r>
        </a:p>
      </dgm:t>
    </dgm:pt>
    <dgm:pt modelId="{B59E8E69-EDCD-4815-A26D-66D99CFACAC7}" type="parTrans" cxnId="{3FE7C769-4639-447B-BCD9-D693EADD349D}">
      <dgm:prSet/>
      <dgm:spPr/>
      <dgm:t>
        <a:bodyPr/>
        <a:lstStyle/>
        <a:p>
          <a:endParaRPr lang="en-US"/>
        </a:p>
      </dgm:t>
    </dgm:pt>
    <dgm:pt modelId="{7A3A0C16-A67D-4235-9C9A-84DD8360742E}" type="sibTrans" cxnId="{3FE7C769-4639-447B-BCD9-D693EADD349D}">
      <dgm:prSet/>
      <dgm:spPr/>
      <dgm:t>
        <a:bodyPr/>
        <a:lstStyle/>
        <a:p>
          <a:endParaRPr lang="en-US"/>
        </a:p>
      </dgm:t>
    </dgm:pt>
    <dgm:pt modelId="{231218CF-C8CF-4674-BECE-A3700DF8BD4B}">
      <dgm:prSet/>
      <dgm:spPr/>
      <dgm:t>
        <a:bodyPr/>
        <a:lstStyle/>
        <a:p>
          <a:r>
            <a:rPr lang="en-US"/>
            <a:t>The history and context </a:t>
          </a:r>
        </a:p>
      </dgm:t>
    </dgm:pt>
    <dgm:pt modelId="{AB67FC9D-4976-4885-8FE7-9A861FDAF236}" type="parTrans" cxnId="{4DBF48C3-E44D-4E4F-B31A-9A8952F1347A}">
      <dgm:prSet/>
      <dgm:spPr/>
      <dgm:t>
        <a:bodyPr/>
        <a:lstStyle/>
        <a:p>
          <a:endParaRPr lang="en-US"/>
        </a:p>
      </dgm:t>
    </dgm:pt>
    <dgm:pt modelId="{2BDE7F2E-4A68-41FB-A283-AFB09FF0E5B8}" type="sibTrans" cxnId="{4DBF48C3-E44D-4E4F-B31A-9A8952F1347A}">
      <dgm:prSet/>
      <dgm:spPr/>
      <dgm:t>
        <a:bodyPr/>
        <a:lstStyle/>
        <a:p>
          <a:endParaRPr lang="en-US"/>
        </a:p>
      </dgm:t>
    </dgm:pt>
    <dgm:pt modelId="{B09C29E1-9720-4A03-9276-AAF5E1F2094F}">
      <dgm:prSet/>
      <dgm:spPr/>
      <dgm:t>
        <a:bodyPr/>
        <a:lstStyle/>
        <a:p>
          <a:r>
            <a:rPr lang="en-US"/>
            <a:t>CIRCIA vs CISA</a:t>
          </a:r>
        </a:p>
      </dgm:t>
    </dgm:pt>
    <dgm:pt modelId="{80DC78AB-61DC-4FBD-B6F0-B22E9E44180F}" type="parTrans" cxnId="{96D856A2-A138-4233-BAB2-2FDF62F01EE2}">
      <dgm:prSet/>
      <dgm:spPr/>
      <dgm:t>
        <a:bodyPr/>
        <a:lstStyle/>
        <a:p>
          <a:endParaRPr lang="en-US"/>
        </a:p>
      </dgm:t>
    </dgm:pt>
    <dgm:pt modelId="{3AE98892-F16C-4929-878A-C1A2ADAD651D}" type="sibTrans" cxnId="{96D856A2-A138-4233-BAB2-2FDF62F01EE2}">
      <dgm:prSet/>
      <dgm:spPr/>
      <dgm:t>
        <a:bodyPr/>
        <a:lstStyle/>
        <a:p>
          <a:endParaRPr lang="en-US"/>
        </a:p>
      </dgm:t>
    </dgm:pt>
    <dgm:pt modelId="{27ACE59F-9849-477F-8EC0-0147DBFC067C}">
      <dgm:prSet/>
      <dgm:spPr/>
      <dgm:t>
        <a:bodyPr/>
        <a:lstStyle/>
        <a:p>
          <a:r>
            <a:rPr lang="en-US"/>
            <a:t>Cases related to CIRCIA</a:t>
          </a:r>
        </a:p>
      </dgm:t>
    </dgm:pt>
    <dgm:pt modelId="{852EE1C5-EAF1-445B-9DFB-609A6529F473}" type="parTrans" cxnId="{77B8EE98-1CA7-497A-9A98-AEB325BA001D}">
      <dgm:prSet/>
      <dgm:spPr/>
      <dgm:t>
        <a:bodyPr/>
        <a:lstStyle/>
        <a:p>
          <a:endParaRPr lang="en-US"/>
        </a:p>
      </dgm:t>
    </dgm:pt>
    <dgm:pt modelId="{CF25CE15-5C19-4B2C-B346-7BA97DD4E17C}" type="sibTrans" cxnId="{77B8EE98-1CA7-497A-9A98-AEB325BA001D}">
      <dgm:prSet/>
      <dgm:spPr/>
      <dgm:t>
        <a:bodyPr/>
        <a:lstStyle/>
        <a:p>
          <a:endParaRPr lang="en-US"/>
        </a:p>
      </dgm:t>
    </dgm:pt>
    <dgm:pt modelId="{0FF781AD-EF06-476C-AB15-4C388C99CFB3}">
      <dgm:prSet/>
      <dgm:spPr/>
      <dgm:t>
        <a:bodyPr/>
        <a:lstStyle/>
        <a:p>
          <a:r>
            <a:rPr lang="en-US"/>
            <a:t>Unintended consequences of CIRCIA</a:t>
          </a:r>
        </a:p>
      </dgm:t>
    </dgm:pt>
    <dgm:pt modelId="{1D26011E-0F94-4F41-980F-03C6932FAD4F}" type="parTrans" cxnId="{CDA5CC20-C11B-4E00-A514-8AB2B5656D9B}">
      <dgm:prSet/>
      <dgm:spPr/>
      <dgm:t>
        <a:bodyPr/>
        <a:lstStyle/>
        <a:p>
          <a:endParaRPr lang="en-US"/>
        </a:p>
      </dgm:t>
    </dgm:pt>
    <dgm:pt modelId="{AB664AD4-E1BC-4D32-B483-B9CBC93B864F}" type="sibTrans" cxnId="{CDA5CC20-C11B-4E00-A514-8AB2B5656D9B}">
      <dgm:prSet/>
      <dgm:spPr/>
      <dgm:t>
        <a:bodyPr/>
        <a:lstStyle/>
        <a:p>
          <a:endParaRPr lang="en-US"/>
        </a:p>
      </dgm:t>
    </dgm:pt>
    <dgm:pt modelId="{E139D5E9-7D6A-4927-9BD4-13CA891B4213}">
      <dgm:prSet/>
      <dgm:spPr/>
      <dgm:t>
        <a:bodyPr/>
        <a:lstStyle/>
        <a:p>
          <a:r>
            <a:rPr lang="en-US"/>
            <a:t>The effectiveness of CIRCIA</a:t>
          </a:r>
        </a:p>
      </dgm:t>
    </dgm:pt>
    <dgm:pt modelId="{F72603AE-5984-4188-B6CA-E756CC9498B7}" type="parTrans" cxnId="{3F090D3C-B2D1-44E8-9F40-9E11DCD8564A}">
      <dgm:prSet/>
      <dgm:spPr/>
      <dgm:t>
        <a:bodyPr/>
        <a:lstStyle/>
        <a:p>
          <a:endParaRPr lang="en-US"/>
        </a:p>
      </dgm:t>
    </dgm:pt>
    <dgm:pt modelId="{29B8486F-E358-4494-AF31-B3A96DD42138}" type="sibTrans" cxnId="{3F090D3C-B2D1-44E8-9F40-9E11DCD8564A}">
      <dgm:prSet/>
      <dgm:spPr/>
      <dgm:t>
        <a:bodyPr/>
        <a:lstStyle/>
        <a:p>
          <a:endParaRPr lang="en-US"/>
        </a:p>
      </dgm:t>
    </dgm:pt>
    <dgm:pt modelId="{91556604-3259-4C94-9B97-15BC0084D191}">
      <dgm:prSet/>
      <dgm:spPr/>
      <dgm:t>
        <a:bodyPr/>
        <a:lstStyle/>
        <a:p>
          <a:r>
            <a:rPr lang="en-US"/>
            <a:t>How CIRCIA can be improved</a:t>
          </a:r>
        </a:p>
      </dgm:t>
    </dgm:pt>
    <dgm:pt modelId="{AEE2BD38-5AFA-442F-AE40-0C8A6D456B95}" type="parTrans" cxnId="{95AD1799-C003-4063-A672-FB8A1B93A9A8}">
      <dgm:prSet/>
      <dgm:spPr/>
      <dgm:t>
        <a:bodyPr/>
        <a:lstStyle/>
        <a:p>
          <a:endParaRPr lang="en-US"/>
        </a:p>
      </dgm:t>
    </dgm:pt>
    <dgm:pt modelId="{8888425F-D09A-48F3-A1A1-86BDC39C9713}" type="sibTrans" cxnId="{95AD1799-C003-4063-A672-FB8A1B93A9A8}">
      <dgm:prSet/>
      <dgm:spPr/>
      <dgm:t>
        <a:bodyPr/>
        <a:lstStyle/>
        <a:p>
          <a:endParaRPr lang="en-US"/>
        </a:p>
      </dgm:t>
    </dgm:pt>
    <dgm:pt modelId="{1DCBA539-0BDD-4082-87B7-99F8848C40E3}">
      <dgm:prSet/>
      <dgm:spPr/>
      <dgm:t>
        <a:bodyPr/>
        <a:lstStyle/>
        <a:p>
          <a:r>
            <a:rPr lang="en-US"/>
            <a:t>Benefits and challenges of CIRCIA</a:t>
          </a:r>
        </a:p>
      </dgm:t>
    </dgm:pt>
    <dgm:pt modelId="{23F89D99-4D1B-4026-9250-3F8A6721EB48}" type="parTrans" cxnId="{7967F442-B656-45D0-B344-0C78096499DC}">
      <dgm:prSet/>
      <dgm:spPr/>
      <dgm:t>
        <a:bodyPr/>
        <a:lstStyle/>
        <a:p>
          <a:endParaRPr lang="en-US"/>
        </a:p>
      </dgm:t>
    </dgm:pt>
    <dgm:pt modelId="{36E1B923-8446-4E43-9247-9B96C9537F4B}" type="sibTrans" cxnId="{7967F442-B656-45D0-B344-0C78096499DC}">
      <dgm:prSet/>
      <dgm:spPr/>
      <dgm:t>
        <a:bodyPr/>
        <a:lstStyle/>
        <a:p>
          <a:endParaRPr lang="en-US"/>
        </a:p>
      </dgm:t>
    </dgm:pt>
    <dgm:pt modelId="{0F1934E1-646A-49BD-A583-BCAE4CAA2221}" type="pres">
      <dgm:prSet presAssocID="{D87E4B05-6A16-473B-95D6-8D360BD3D84C}" presName="vert0" presStyleCnt="0">
        <dgm:presLayoutVars>
          <dgm:dir/>
          <dgm:animOne val="branch"/>
          <dgm:animLvl val="lvl"/>
        </dgm:presLayoutVars>
      </dgm:prSet>
      <dgm:spPr/>
    </dgm:pt>
    <dgm:pt modelId="{959498FE-70D0-4433-8084-5B2BC2569E4A}" type="pres">
      <dgm:prSet presAssocID="{3FEECE4D-78D7-439E-9654-4269B49B9F99}" presName="thickLine" presStyleLbl="alignNode1" presStyleIdx="0" presStyleCnt="8"/>
      <dgm:spPr/>
    </dgm:pt>
    <dgm:pt modelId="{9BE648B7-7B5E-4B06-9A24-94A874872E56}" type="pres">
      <dgm:prSet presAssocID="{3FEECE4D-78D7-439E-9654-4269B49B9F99}" presName="horz1" presStyleCnt="0"/>
      <dgm:spPr/>
    </dgm:pt>
    <dgm:pt modelId="{0198817A-ECB2-4430-9484-9D5C1596A2A2}" type="pres">
      <dgm:prSet presAssocID="{3FEECE4D-78D7-439E-9654-4269B49B9F99}" presName="tx1" presStyleLbl="revTx" presStyleIdx="0" presStyleCnt="8"/>
      <dgm:spPr/>
    </dgm:pt>
    <dgm:pt modelId="{C95C7536-8F25-44DB-9C78-6F7FC234901A}" type="pres">
      <dgm:prSet presAssocID="{3FEECE4D-78D7-439E-9654-4269B49B9F99}" presName="vert1" presStyleCnt="0"/>
      <dgm:spPr/>
    </dgm:pt>
    <dgm:pt modelId="{CAB2FBD7-1986-4E6C-BC25-CD5E3EBECC75}" type="pres">
      <dgm:prSet presAssocID="{231218CF-C8CF-4674-BECE-A3700DF8BD4B}" presName="thickLine" presStyleLbl="alignNode1" presStyleIdx="1" presStyleCnt="8"/>
      <dgm:spPr/>
    </dgm:pt>
    <dgm:pt modelId="{CDE68AE1-ABAC-45A0-8E35-D44029D310FA}" type="pres">
      <dgm:prSet presAssocID="{231218CF-C8CF-4674-BECE-A3700DF8BD4B}" presName="horz1" presStyleCnt="0"/>
      <dgm:spPr/>
    </dgm:pt>
    <dgm:pt modelId="{4A880233-7588-47B4-8CF6-61A333C5EC8A}" type="pres">
      <dgm:prSet presAssocID="{231218CF-C8CF-4674-BECE-A3700DF8BD4B}" presName="tx1" presStyleLbl="revTx" presStyleIdx="1" presStyleCnt="8"/>
      <dgm:spPr/>
    </dgm:pt>
    <dgm:pt modelId="{98FEBEF1-AF7D-4805-9E5F-6B95310F4C90}" type="pres">
      <dgm:prSet presAssocID="{231218CF-C8CF-4674-BECE-A3700DF8BD4B}" presName="vert1" presStyleCnt="0"/>
      <dgm:spPr/>
    </dgm:pt>
    <dgm:pt modelId="{A5BC5B59-8CA3-41D3-9E70-DD2A31F8C615}" type="pres">
      <dgm:prSet presAssocID="{B09C29E1-9720-4A03-9276-AAF5E1F2094F}" presName="thickLine" presStyleLbl="alignNode1" presStyleIdx="2" presStyleCnt="8"/>
      <dgm:spPr/>
    </dgm:pt>
    <dgm:pt modelId="{AD894F10-4410-4628-B345-07F6869E5C05}" type="pres">
      <dgm:prSet presAssocID="{B09C29E1-9720-4A03-9276-AAF5E1F2094F}" presName="horz1" presStyleCnt="0"/>
      <dgm:spPr/>
    </dgm:pt>
    <dgm:pt modelId="{6DB475DD-D96D-41B0-AE47-B81C4876B215}" type="pres">
      <dgm:prSet presAssocID="{B09C29E1-9720-4A03-9276-AAF5E1F2094F}" presName="tx1" presStyleLbl="revTx" presStyleIdx="2" presStyleCnt="8"/>
      <dgm:spPr/>
    </dgm:pt>
    <dgm:pt modelId="{557A9FD7-F893-42EB-A0E5-424BDB4C0E6A}" type="pres">
      <dgm:prSet presAssocID="{B09C29E1-9720-4A03-9276-AAF5E1F2094F}" presName="vert1" presStyleCnt="0"/>
      <dgm:spPr/>
    </dgm:pt>
    <dgm:pt modelId="{88155944-5DF6-41C6-A7E5-E5FF039B518F}" type="pres">
      <dgm:prSet presAssocID="{27ACE59F-9849-477F-8EC0-0147DBFC067C}" presName="thickLine" presStyleLbl="alignNode1" presStyleIdx="3" presStyleCnt="8"/>
      <dgm:spPr/>
    </dgm:pt>
    <dgm:pt modelId="{362339A8-B2CC-48E6-A1F0-4FB609272089}" type="pres">
      <dgm:prSet presAssocID="{27ACE59F-9849-477F-8EC0-0147DBFC067C}" presName="horz1" presStyleCnt="0"/>
      <dgm:spPr/>
    </dgm:pt>
    <dgm:pt modelId="{48A11839-6035-4558-B8E2-6E25C36B5627}" type="pres">
      <dgm:prSet presAssocID="{27ACE59F-9849-477F-8EC0-0147DBFC067C}" presName="tx1" presStyleLbl="revTx" presStyleIdx="3" presStyleCnt="8"/>
      <dgm:spPr/>
    </dgm:pt>
    <dgm:pt modelId="{199988C2-68FD-4E8B-8AB0-285D005CF442}" type="pres">
      <dgm:prSet presAssocID="{27ACE59F-9849-477F-8EC0-0147DBFC067C}" presName="vert1" presStyleCnt="0"/>
      <dgm:spPr/>
    </dgm:pt>
    <dgm:pt modelId="{DFB5CB84-19A1-41A8-AD6B-D2541F8C667F}" type="pres">
      <dgm:prSet presAssocID="{0FF781AD-EF06-476C-AB15-4C388C99CFB3}" presName="thickLine" presStyleLbl="alignNode1" presStyleIdx="4" presStyleCnt="8"/>
      <dgm:spPr/>
    </dgm:pt>
    <dgm:pt modelId="{C8B7FC7D-5FC1-4E44-BF15-BC77EC3756FB}" type="pres">
      <dgm:prSet presAssocID="{0FF781AD-EF06-476C-AB15-4C388C99CFB3}" presName="horz1" presStyleCnt="0"/>
      <dgm:spPr/>
    </dgm:pt>
    <dgm:pt modelId="{394909C6-9E34-4734-AD5A-DAA433CC2B41}" type="pres">
      <dgm:prSet presAssocID="{0FF781AD-EF06-476C-AB15-4C388C99CFB3}" presName="tx1" presStyleLbl="revTx" presStyleIdx="4" presStyleCnt="8"/>
      <dgm:spPr/>
    </dgm:pt>
    <dgm:pt modelId="{947C276F-D619-4D22-8394-1B221459E2CA}" type="pres">
      <dgm:prSet presAssocID="{0FF781AD-EF06-476C-AB15-4C388C99CFB3}" presName="vert1" presStyleCnt="0"/>
      <dgm:spPr/>
    </dgm:pt>
    <dgm:pt modelId="{14B084A5-3ADA-4B0A-9AF7-4EA22D6BEC52}" type="pres">
      <dgm:prSet presAssocID="{E139D5E9-7D6A-4927-9BD4-13CA891B4213}" presName="thickLine" presStyleLbl="alignNode1" presStyleIdx="5" presStyleCnt="8"/>
      <dgm:spPr/>
    </dgm:pt>
    <dgm:pt modelId="{A7A019E7-07E4-493E-8D5B-E107EABE2DFF}" type="pres">
      <dgm:prSet presAssocID="{E139D5E9-7D6A-4927-9BD4-13CA891B4213}" presName="horz1" presStyleCnt="0"/>
      <dgm:spPr/>
    </dgm:pt>
    <dgm:pt modelId="{495F7C36-B12E-4856-A391-5A73DDB96AD1}" type="pres">
      <dgm:prSet presAssocID="{E139D5E9-7D6A-4927-9BD4-13CA891B4213}" presName="tx1" presStyleLbl="revTx" presStyleIdx="5" presStyleCnt="8"/>
      <dgm:spPr/>
    </dgm:pt>
    <dgm:pt modelId="{696B6917-7BD0-4D4B-9657-208D49BB2D53}" type="pres">
      <dgm:prSet presAssocID="{E139D5E9-7D6A-4927-9BD4-13CA891B4213}" presName="vert1" presStyleCnt="0"/>
      <dgm:spPr/>
    </dgm:pt>
    <dgm:pt modelId="{1201C18B-F71B-4D0B-8CF1-D2E764762804}" type="pres">
      <dgm:prSet presAssocID="{91556604-3259-4C94-9B97-15BC0084D191}" presName="thickLine" presStyleLbl="alignNode1" presStyleIdx="6" presStyleCnt="8"/>
      <dgm:spPr/>
    </dgm:pt>
    <dgm:pt modelId="{33E36FEC-76A1-4C8C-B739-CD9E59CE1041}" type="pres">
      <dgm:prSet presAssocID="{91556604-3259-4C94-9B97-15BC0084D191}" presName="horz1" presStyleCnt="0"/>
      <dgm:spPr/>
    </dgm:pt>
    <dgm:pt modelId="{21DEAE68-877C-41D4-B635-F00D7E46E34A}" type="pres">
      <dgm:prSet presAssocID="{91556604-3259-4C94-9B97-15BC0084D191}" presName="tx1" presStyleLbl="revTx" presStyleIdx="6" presStyleCnt="8"/>
      <dgm:spPr/>
    </dgm:pt>
    <dgm:pt modelId="{F2171546-42E5-469E-8BC3-7D056E460137}" type="pres">
      <dgm:prSet presAssocID="{91556604-3259-4C94-9B97-15BC0084D191}" presName="vert1" presStyleCnt="0"/>
      <dgm:spPr/>
    </dgm:pt>
    <dgm:pt modelId="{597E4FD9-2B67-4F87-B964-63897C18B5BF}" type="pres">
      <dgm:prSet presAssocID="{1DCBA539-0BDD-4082-87B7-99F8848C40E3}" presName="thickLine" presStyleLbl="alignNode1" presStyleIdx="7" presStyleCnt="8"/>
      <dgm:spPr/>
    </dgm:pt>
    <dgm:pt modelId="{CF03F1F9-C9A5-4971-B41F-CCCD68AABDBF}" type="pres">
      <dgm:prSet presAssocID="{1DCBA539-0BDD-4082-87B7-99F8848C40E3}" presName="horz1" presStyleCnt="0"/>
      <dgm:spPr/>
    </dgm:pt>
    <dgm:pt modelId="{A1387A03-298D-482F-81E1-4938F60F3AF7}" type="pres">
      <dgm:prSet presAssocID="{1DCBA539-0BDD-4082-87B7-99F8848C40E3}" presName="tx1" presStyleLbl="revTx" presStyleIdx="7" presStyleCnt="8"/>
      <dgm:spPr/>
    </dgm:pt>
    <dgm:pt modelId="{1F7DF76F-16FC-4A0A-B6F1-50F1CE3F74A2}" type="pres">
      <dgm:prSet presAssocID="{1DCBA539-0BDD-4082-87B7-99F8848C40E3}" presName="vert1" presStyleCnt="0"/>
      <dgm:spPr/>
    </dgm:pt>
  </dgm:ptLst>
  <dgm:cxnLst>
    <dgm:cxn modelId="{EACA8212-EC5F-4887-916F-FDE3DFFBF8DD}" type="presOf" srcId="{E139D5E9-7D6A-4927-9BD4-13CA891B4213}" destId="{495F7C36-B12E-4856-A391-5A73DDB96AD1}" srcOrd="0" destOrd="0" presId="urn:microsoft.com/office/officeart/2008/layout/LinedList"/>
    <dgm:cxn modelId="{CDA5CC20-C11B-4E00-A514-8AB2B5656D9B}" srcId="{D87E4B05-6A16-473B-95D6-8D360BD3D84C}" destId="{0FF781AD-EF06-476C-AB15-4C388C99CFB3}" srcOrd="4" destOrd="0" parTransId="{1D26011E-0F94-4F41-980F-03C6932FAD4F}" sibTransId="{AB664AD4-E1BC-4D32-B483-B9CBC93B864F}"/>
    <dgm:cxn modelId="{14A71322-70F6-4A66-BB7D-D98EAAB774F7}" type="presOf" srcId="{231218CF-C8CF-4674-BECE-A3700DF8BD4B}" destId="{4A880233-7588-47B4-8CF6-61A333C5EC8A}" srcOrd="0" destOrd="0" presId="urn:microsoft.com/office/officeart/2008/layout/LinedList"/>
    <dgm:cxn modelId="{C5200723-377B-4E33-891D-C8522B1AC6DA}" type="presOf" srcId="{27ACE59F-9849-477F-8EC0-0147DBFC067C}" destId="{48A11839-6035-4558-B8E2-6E25C36B5627}" srcOrd="0" destOrd="0" presId="urn:microsoft.com/office/officeart/2008/layout/LinedList"/>
    <dgm:cxn modelId="{3F090D3C-B2D1-44E8-9F40-9E11DCD8564A}" srcId="{D87E4B05-6A16-473B-95D6-8D360BD3D84C}" destId="{E139D5E9-7D6A-4927-9BD4-13CA891B4213}" srcOrd="5" destOrd="0" parTransId="{F72603AE-5984-4188-B6CA-E756CC9498B7}" sibTransId="{29B8486F-E358-4494-AF31-B3A96DD42138}"/>
    <dgm:cxn modelId="{998F295B-706F-4E05-8325-B7E88A305EA1}" type="presOf" srcId="{91556604-3259-4C94-9B97-15BC0084D191}" destId="{21DEAE68-877C-41D4-B635-F00D7E46E34A}" srcOrd="0" destOrd="0" presId="urn:microsoft.com/office/officeart/2008/layout/LinedList"/>
    <dgm:cxn modelId="{A735B55D-988E-411D-ACF6-9A1BAABA7107}" type="presOf" srcId="{D87E4B05-6A16-473B-95D6-8D360BD3D84C}" destId="{0F1934E1-646A-49BD-A583-BCAE4CAA2221}" srcOrd="0" destOrd="0" presId="urn:microsoft.com/office/officeart/2008/layout/LinedList"/>
    <dgm:cxn modelId="{64D0D741-965E-4D16-B1F0-B488E8C1A469}" type="presOf" srcId="{1DCBA539-0BDD-4082-87B7-99F8848C40E3}" destId="{A1387A03-298D-482F-81E1-4938F60F3AF7}" srcOrd="0" destOrd="0" presId="urn:microsoft.com/office/officeart/2008/layout/LinedList"/>
    <dgm:cxn modelId="{7967F442-B656-45D0-B344-0C78096499DC}" srcId="{D87E4B05-6A16-473B-95D6-8D360BD3D84C}" destId="{1DCBA539-0BDD-4082-87B7-99F8848C40E3}" srcOrd="7" destOrd="0" parTransId="{23F89D99-4D1B-4026-9250-3F8A6721EB48}" sibTransId="{36E1B923-8446-4E43-9247-9B96C9537F4B}"/>
    <dgm:cxn modelId="{3FE7C769-4639-447B-BCD9-D693EADD349D}" srcId="{D87E4B05-6A16-473B-95D6-8D360BD3D84C}" destId="{3FEECE4D-78D7-439E-9654-4269B49B9F99}" srcOrd="0" destOrd="0" parTransId="{B59E8E69-EDCD-4815-A26D-66D99CFACAC7}" sibTransId="{7A3A0C16-A67D-4235-9C9A-84DD8360742E}"/>
    <dgm:cxn modelId="{77B8EE98-1CA7-497A-9A98-AEB325BA001D}" srcId="{D87E4B05-6A16-473B-95D6-8D360BD3D84C}" destId="{27ACE59F-9849-477F-8EC0-0147DBFC067C}" srcOrd="3" destOrd="0" parTransId="{852EE1C5-EAF1-445B-9DFB-609A6529F473}" sibTransId="{CF25CE15-5C19-4B2C-B346-7BA97DD4E17C}"/>
    <dgm:cxn modelId="{95AD1799-C003-4063-A672-FB8A1B93A9A8}" srcId="{D87E4B05-6A16-473B-95D6-8D360BD3D84C}" destId="{91556604-3259-4C94-9B97-15BC0084D191}" srcOrd="6" destOrd="0" parTransId="{AEE2BD38-5AFA-442F-AE40-0C8A6D456B95}" sibTransId="{8888425F-D09A-48F3-A1A1-86BDC39C9713}"/>
    <dgm:cxn modelId="{96D856A2-A138-4233-BAB2-2FDF62F01EE2}" srcId="{D87E4B05-6A16-473B-95D6-8D360BD3D84C}" destId="{B09C29E1-9720-4A03-9276-AAF5E1F2094F}" srcOrd="2" destOrd="0" parTransId="{80DC78AB-61DC-4FBD-B6F0-B22E9E44180F}" sibTransId="{3AE98892-F16C-4929-878A-C1A2ADAD651D}"/>
    <dgm:cxn modelId="{4DBF48C3-E44D-4E4F-B31A-9A8952F1347A}" srcId="{D87E4B05-6A16-473B-95D6-8D360BD3D84C}" destId="{231218CF-C8CF-4674-BECE-A3700DF8BD4B}" srcOrd="1" destOrd="0" parTransId="{AB67FC9D-4976-4885-8FE7-9A861FDAF236}" sibTransId="{2BDE7F2E-4A68-41FB-A283-AFB09FF0E5B8}"/>
    <dgm:cxn modelId="{D329FFC3-B870-45C9-B7A8-C6FCDBE0A743}" type="presOf" srcId="{3FEECE4D-78D7-439E-9654-4269B49B9F99}" destId="{0198817A-ECB2-4430-9484-9D5C1596A2A2}" srcOrd="0" destOrd="0" presId="urn:microsoft.com/office/officeart/2008/layout/LinedList"/>
    <dgm:cxn modelId="{68013DE5-54A0-4A07-BC99-763971AD6948}" type="presOf" srcId="{B09C29E1-9720-4A03-9276-AAF5E1F2094F}" destId="{6DB475DD-D96D-41B0-AE47-B81C4876B215}" srcOrd="0" destOrd="0" presId="urn:microsoft.com/office/officeart/2008/layout/LinedList"/>
    <dgm:cxn modelId="{8879CBF7-06A8-4C30-B4F8-B959B473C35B}" type="presOf" srcId="{0FF781AD-EF06-476C-AB15-4C388C99CFB3}" destId="{394909C6-9E34-4734-AD5A-DAA433CC2B41}" srcOrd="0" destOrd="0" presId="urn:microsoft.com/office/officeart/2008/layout/LinedList"/>
    <dgm:cxn modelId="{265EE769-AB9D-4140-8D38-F1770775BF6A}" type="presParOf" srcId="{0F1934E1-646A-49BD-A583-BCAE4CAA2221}" destId="{959498FE-70D0-4433-8084-5B2BC2569E4A}" srcOrd="0" destOrd="0" presId="urn:microsoft.com/office/officeart/2008/layout/LinedList"/>
    <dgm:cxn modelId="{01972758-2FB4-49A5-AB5F-295BE9E035C4}" type="presParOf" srcId="{0F1934E1-646A-49BD-A583-BCAE4CAA2221}" destId="{9BE648B7-7B5E-4B06-9A24-94A874872E56}" srcOrd="1" destOrd="0" presId="urn:microsoft.com/office/officeart/2008/layout/LinedList"/>
    <dgm:cxn modelId="{94ACDC9C-7C3A-4CB0-88A5-7249DBE72EA9}" type="presParOf" srcId="{9BE648B7-7B5E-4B06-9A24-94A874872E56}" destId="{0198817A-ECB2-4430-9484-9D5C1596A2A2}" srcOrd="0" destOrd="0" presId="urn:microsoft.com/office/officeart/2008/layout/LinedList"/>
    <dgm:cxn modelId="{FF3E0990-B017-4DE5-A58D-46DC7BF39EF3}" type="presParOf" srcId="{9BE648B7-7B5E-4B06-9A24-94A874872E56}" destId="{C95C7536-8F25-44DB-9C78-6F7FC234901A}" srcOrd="1" destOrd="0" presId="urn:microsoft.com/office/officeart/2008/layout/LinedList"/>
    <dgm:cxn modelId="{459395C1-8714-43F1-9924-D1B010D99926}" type="presParOf" srcId="{0F1934E1-646A-49BD-A583-BCAE4CAA2221}" destId="{CAB2FBD7-1986-4E6C-BC25-CD5E3EBECC75}" srcOrd="2" destOrd="0" presId="urn:microsoft.com/office/officeart/2008/layout/LinedList"/>
    <dgm:cxn modelId="{975578C0-8161-4911-BA89-CF4D3D8C6B74}" type="presParOf" srcId="{0F1934E1-646A-49BD-A583-BCAE4CAA2221}" destId="{CDE68AE1-ABAC-45A0-8E35-D44029D310FA}" srcOrd="3" destOrd="0" presId="urn:microsoft.com/office/officeart/2008/layout/LinedList"/>
    <dgm:cxn modelId="{5261246F-D3B7-4D45-87FE-71375A83A8CA}" type="presParOf" srcId="{CDE68AE1-ABAC-45A0-8E35-D44029D310FA}" destId="{4A880233-7588-47B4-8CF6-61A333C5EC8A}" srcOrd="0" destOrd="0" presId="urn:microsoft.com/office/officeart/2008/layout/LinedList"/>
    <dgm:cxn modelId="{1D843CCD-91BE-4EA2-AE40-A7D1E64AECFD}" type="presParOf" srcId="{CDE68AE1-ABAC-45A0-8E35-D44029D310FA}" destId="{98FEBEF1-AF7D-4805-9E5F-6B95310F4C90}" srcOrd="1" destOrd="0" presId="urn:microsoft.com/office/officeart/2008/layout/LinedList"/>
    <dgm:cxn modelId="{735108EC-CFCA-47CF-8970-598A3F9104B6}" type="presParOf" srcId="{0F1934E1-646A-49BD-A583-BCAE4CAA2221}" destId="{A5BC5B59-8CA3-41D3-9E70-DD2A31F8C615}" srcOrd="4" destOrd="0" presId="urn:microsoft.com/office/officeart/2008/layout/LinedList"/>
    <dgm:cxn modelId="{490811D9-B57C-49A4-8FD8-45754E780743}" type="presParOf" srcId="{0F1934E1-646A-49BD-A583-BCAE4CAA2221}" destId="{AD894F10-4410-4628-B345-07F6869E5C05}" srcOrd="5" destOrd="0" presId="urn:microsoft.com/office/officeart/2008/layout/LinedList"/>
    <dgm:cxn modelId="{D281F27C-D708-431E-A412-4FFB9E347455}" type="presParOf" srcId="{AD894F10-4410-4628-B345-07F6869E5C05}" destId="{6DB475DD-D96D-41B0-AE47-B81C4876B215}" srcOrd="0" destOrd="0" presId="urn:microsoft.com/office/officeart/2008/layout/LinedList"/>
    <dgm:cxn modelId="{985196A4-7F8D-4C31-86D7-2D718A615AFE}" type="presParOf" srcId="{AD894F10-4410-4628-B345-07F6869E5C05}" destId="{557A9FD7-F893-42EB-A0E5-424BDB4C0E6A}" srcOrd="1" destOrd="0" presId="urn:microsoft.com/office/officeart/2008/layout/LinedList"/>
    <dgm:cxn modelId="{9EA5C739-F7FD-49D8-804A-939E1F0D4280}" type="presParOf" srcId="{0F1934E1-646A-49BD-A583-BCAE4CAA2221}" destId="{88155944-5DF6-41C6-A7E5-E5FF039B518F}" srcOrd="6" destOrd="0" presId="urn:microsoft.com/office/officeart/2008/layout/LinedList"/>
    <dgm:cxn modelId="{8FFECC68-B891-4DC0-9EE4-17ABC750E972}" type="presParOf" srcId="{0F1934E1-646A-49BD-A583-BCAE4CAA2221}" destId="{362339A8-B2CC-48E6-A1F0-4FB609272089}" srcOrd="7" destOrd="0" presId="urn:microsoft.com/office/officeart/2008/layout/LinedList"/>
    <dgm:cxn modelId="{3B29FB19-4626-4813-B6E2-67C82F2F5142}" type="presParOf" srcId="{362339A8-B2CC-48E6-A1F0-4FB609272089}" destId="{48A11839-6035-4558-B8E2-6E25C36B5627}" srcOrd="0" destOrd="0" presId="urn:microsoft.com/office/officeart/2008/layout/LinedList"/>
    <dgm:cxn modelId="{FDF10CDA-74CF-4E86-9C08-81CC01BFD807}" type="presParOf" srcId="{362339A8-B2CC-48E6-A1F0-4FB609272089}" destId="{199988C2-68FD-4E8B-8AB0-285D005CF442}" srcOrd="1" destOrd="0" presId="urn:microsoft.com/office/officeart/2008/layout/LinedList"/>
    <dgm:cxn modelId="{9DDB6318-1CDE-431B-B28C-34EF9D0A4805}" type="presParOf" srcId="{0F1934E1-646A-49BD-A583-BCAE4CAA2221}" destId="{DFB5CB84-19A1-41A8-AD6B-D2541F8C667F}" srcOrd="8" destOrd="0" presId="urn:microsoft.com/office/officeart/2008/layout/LinedList"/>
    <dgm:cxn modelId="{14EA141C-A2AA-44D5-9BC1-38ECFFAC3178}" type="presParOf" srcId="{0F1934E1-646A-49BD-A583-BCAE4CAA2221}" destId="{C8B7FC7D-5FC1-4E44-BF15-BC77EC3756FB}" srcOrd="9" destOrd="0" presId="urn:microsoft.com/office/officeart/2008/layout/LinedList"/>
    <dgm:cxn modelId="{8EC90B6E-72C8-41E4-8766-AAB5C5207D19}" type="presParOf" srcId="{C8B7FC7D-5FC1-4E44-BF15-BC77EC3756FB}" destId="{394909C6-9E34-4734-AD5A-DAA433CC2B41}" srcOrd="0" destOrd="0" presId="urn:microsoft.com/office/officeart/2008/layout/LinedList"/>
    <dgm:cxn modelId="{8B859551-DD38-45E4-91C5-9DC8BA1FA976}" type="presParOf" srcId="{C8B7FC7D-5FC1-4E44-BF15-BC77EC3756FB}" destId="{947C276F-D619-4D22-8394-1B221459E2CA}" srcOrd="1" destOrd="0" presId="urn:microsoft.com/office/officeart/2008/layout/LinedList"/>
    <dgm:cxn modelId="{A67F7A07-5B95-403E-9164-D0E8FA88DEBE}" type="presParOf" srcId="{0F1934E1-646A-49BD-A583-BCAE4CAA2221}" destId="{14B084A5-3ADA-4B0A-9AF7-4EA22D6BEC52}" srcOrd="10" destOrd="0" presId="urn:microsoft.com/office/officeart/2008/layout/LinedList"/>
    <dgm:cxn modelId="{EFD05621-FDD6-4B2E-977D-7E4FB2DD44BF}" type="presParOf" srcId="{0F1934E1-646A-49BD-A583-BCAE4CAA2221}" destId="{A7A019E7-07E4-493E-8D5B-E107EABE2DFF}" srcOrd="11" destOrd="0" presId="urn:microsoft.com/office/officeart/2008/layout/LinedList"/>
    <dgm:cxn modelId="{8AFC76F3-171E-4639-B331-1BC681A2D6B9}" type="presParOf" srcId="{A7A019E7-07E4-493E-8D5B-E107EABE2DFF}" destId="{495F7C36-B12E-4856-A391-5A73DDB96AD1}" srcOrd="0" destOrd="0" presId="urn:microsoft.com/office/officeart/2008/layout/LinedList"/>
    <dgm:cxn modelId="{9E5A7CD9-673B-4D3C-B13B-50EF4F65EF11}" type="presParOf" srcId="{A7A019E7-07E4-493E-8D5B-E107EABE2DFF}" destId="{696B6917-7BD0-4D4B-9657-208D49BB2D53}" srcOrd="1" destOrd="0" presId="urn:microsoft.com/office/officeart/2008/layout/LinedList"/>
    <dgm:cxn modelId="{EA8C6DEC-6AB4-4C03-8160-0743971EB533}" type="presParOf" srcId="{0F1934E1-646A-49BD-A583-BCAE4CAA2221}" destId="{1201C18B-F71B-4D0B-8CF1-D2E764762804}" srcOrd="12" destOrd="0" presId="urn:microsoft.com/office/officeart/2008/layout/LinedList"/>
    <dgm:cxn modelId="{94C51E6A-35A1-40F4-8D93-82FF08323543}" type="presParOf" srcId="{0F1934E1-646A-49BD-A583-BCAE4CAA2221}" destId="{33E36FEC-76A1-4C8C-B739-CD9E59CE1041}" srcOrd="13" destOrd="0" presId="urn:microsoft.com/office/officeart/2008/layout/LinedList"/>
    <dgm:cxn modelId="{F3AE57D7-FCBC-4F82-B056-C896CFDEFC12}" type="presParOf" srcId="{33E36FEC-76A1-4C8C-B739-CD9E59CE1041}" destId="{21DEAE68-877C-41D4-B635-F00D7E46E34A}" srcOrd="0" destOrd="0" presId="urn:microsoft.com/office/officeart/2008/layout/LinedList"/>
    <dgm:cxn modelId="{F5824E84-4688-49B3-9021-06E1AAACD99A}" type="presParOf" srcId="{33E36FEC-76A1-4C8C-B739-CD9E59CE1041}" destId="{F2171546-42E5-469E-8BC3-7D056E460137}" srcOrd="1" destOrd="0" presId="urn:microsoft.com/office/officeart/2008/layout/LinedList"/>
    <dgm:cxn modelId="{32F11B12-C6B7-482C-A0C5-560A18277F38}" type="presParOf" srcId="{0F1934E1-646A-49BD-A583-BCAE4CAA2221}" destId="{597E4FD9-2B67-4F87-B964-63897C18B5BF}" srcOrd="14" destOrd="0" presId="urn:microsoft.com/office/officeart/2008/layout/LinedList"/>
    <dgm:cxn modelId="{9E1BF854-BB1D-46E1-BBF8-62CA4C6FDDA9}" type="presParOf" srcId="{0F1934E1-646A-49BD-A583-BCAE4CAA2221}" destId="{CF03F1F9-C9A5-4971-B41F-CCCD68AABDBF}" srcOrd="15" destOrd="0" presId="urn:microsoft.com/office/officeart/2008/layout/LinedList"/>
    <dgm:cxn modelId="{63C8AD18-6161-4FC2-AA2E-7C6DC04F6560}" type="presParOf" srcId="{CF03F1F9-C9A5-4971-B41F-CCCD68AABDBF}" destId="{A1387A03-298D-482F-81E1-4938F60F3AF7}" srcOrd="0" destOrd="0" presId="urn:microsoft.com/office/officeart/2008/layout/LinedList"/>
    <dgm:cxn modelId="{43405284-DB80-432E-96AA-CEAFA0110967}" type="presParOf" srcId="{CF03F1F9-C9A5-4971-B41F-CCCD68AABDBF}" destId="{1F7DF76F-16FC-4A0A-B6F1-50F1CE3F74A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498FE-70D0-4433-8084-5B2BC2569E4A}">
      <dsp:nvSpPr>
        <dsp:cNvPr id="0" name=""/>
        <dsp:cNvSpPr/>
      </dsp:nvSpPr>
      <dsp:spPr>
        <a:xfrm>
          <a:off x="0" y="0"/>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8817A-ECB2-4430-9484-9D5C1596A2A2}">
      <dsp:nvSpPr>
        <dsp:cNvPr id="0" name=""/>
        <dsp:cNvSpPr/>
      </dsp:nvSpPr>
      <dsp:spPr>
        <a:xfrm>
          <a:off x="0" y="0"/>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What is CIRCIA?</a:t>
          </a:r>
        </a:p>
      </dsp:txBody>
      <dsp:txXfrm>
        <a:off x="0" y="0"/>
        <a:ext cx="5831943" cy="587176"/>
      </dsp:txXfrm>
    </dsp:sp>
    <dsp:sp modelId="{CAB2FBD7-1986-4E6C-BC25-CD5E3EBECC75}">
      <dsp:nvSpPr>
        <dsp:cNvPr id="0" name=""/>
        <dsp:cNvSpPr/>
      </dsp:nvSpPr>
      <dsp:spPr>
        <a:xfrm>
          <a:off x="0" y="587176"/>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880233-7588-47B4-8CF6-61A333C5EC8A}">
      <dsp:nvSpPr>
        <dsp:cNvPr id="0" name=""/>
        <dsp:cNvSpPr/>
      </dsp:nvSpPr>
      <dsp:spPr>
        <a:xfrm>
          <a:off x="0" y="587176"/>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history and context </a:t>
          </a:r>
        </a:p>
      </dsp:txBody>
      <dsp:txXfrm>
        <a:off x="0" y="587176"/>
        <a:ext cx="5831943" cy="587176"/>
      </dsp:txXfrm>
    </dsp:sp>
    <dsp:sp modelId="{A5BC5B59-8CA3-41D3-9E70-DD2A31F8C615}">
      <dsp:nvSpPr>
        <dsp:cNvPr id="0" name=""/>
        <dsp:cNvSpPr/>
      </dsp:nvSpPr>
      <dsp:spPr>
        <a:xfrm>
          <a:off x="0" y="1174353"/>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475DD-D96D-41B0-AE47-B81C4876B215}">
      <dsp:nvSpPr>
        <dsp:cNvPr id="0" name=""/>
        <dsp:cNvSpPr/>
      </dsp:nvSpPr>
      <dsp:spPr>
        <a:xfrm>
          <a:off x="0" y="1174353"/>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CIRCIA vs CISA</a:t>
          </a:r>
        </a:p>
      </dsp:txBody>
      <dsp:txXfrm>
        <a:off x="0" y="1174353"/>
        <a:ext cx="5831943" cy="587176"/>
      </dsp:txXfrm>
    </dsp:sp>
    <dsp:sp modelId="{88155944-5DF6-41C6-A7E5-E5FF039B518F}">
      <dsp:nvSpPr>
        <dsp:cNvPr id="0" name=""/>
        <dsp:cNvSpPr/>
      </dsp:nvSpPr>
      <dsp:spPr>
        <a:xfrm>
          <a:off x="0" y="1761529"/>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A11839-6035-4558-B8E2-6E25C36B5627}">
      <dsp:nvSpPr>
        <dsp:cNvPr id="0" name=""/>
        <dsp:cNvSpPr/>
      </dsp:nvSpPr>
      <dsp:spPr>
        <a:xfrm>
          <a:off x="0" y="1761529"/>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Cases related to CIRCIA</a:t>
          </a:r>
        </a:p>
      </dsp:txBody>
      <dsp:txXfrm>
        <a:off x="0" y="1761529"/>
        <a:ext cx="5831943" cy="587176"/>
      </dsp:txXfrm>
    </dsp:sp>
    <dsp:sp modelId="{DFB5CB84-19A1-41A8-AD6B-D2541F8C667F}">
      <dsp:nvSpPr>
        <dsp:cNvPr id="0" name=""/>
        <dsp:cNvSpPr/>
      </dsp:nvSpPr>
      <dsp:spPr>
        <a:xfrm>
          <a:off x="0" y="2348706"/>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909C6-9E34-4734-AD5A-DAA433CC2B41}">
      <dsp:nvSpPr>
        <dsp:cNvPr id="0" name=""/>
        <dsp:cNvSpPr/>
      </dsp:nvSpPr>
      <dsp:spPr>
        <a:xfrm>
          <a:off x="0" y="2348706"/>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Unintended consequences of CIRCIA</a:t>
          </a:r>
        </a:p>
      </dsp:txBody>
      <dsp:txXfrm>
        <a:off x="0" y="2348706"/>
        <a:ext cx="5831943" cy="587176"/>
      </dsp:txXfrm>
    </dsp:sp>
    <dsp:sp modelId="{14B084A5-3ADA-4B0A-9AF7-4EA22D6BEC52}">
      <dsp:nvSpPr>
        <dsp:cNvPr id="0" name=""/>
        <dsp:cNvSpPr/>
      </dsp:nvSpPr>
      <dsp:spPr>
        <a:xfrm>
          <a:off x="0" y="2935883"/>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5F7C36-B12E-4856-A391-5A73DDB96AD1}">
      <dsp:nvSpPr>
        <dsp:cNvPr id="0" name=""/>
        <dsp:cNvSpPr/>
      </dsp:nvSpPr>
      <dsp:spPr>
        <a:xfrm>
          <a:off x="0" y="2935883"/>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effectiveness of CIRCIA</a:t>
          </a:r>
        </a:p>
      </dsp:txBody>
      <dsp:txXfrm>
        <a:off x="0" y="2935883"/>
        <a:ext cx="5831943" cy="587176"/>
      </dsp:txXfrm>
    </dsp:sp>
    <dsp:sp modelId="{1201C18B-F71B-4D0B-8CF1-D2E764762804}">
      <dsp:nvSpPr>
        <dsp:cNvPr id="0" name=""/>
        <dsp:cNvSpPr/>
      </dsp:nvSpPr>
      <dsp:spPr>
        <a:xfrm>
          <a:off x="0" y="3523059"/>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EAE68-877C-41D4-B635-F00D7E46E34A}">
      <dsp:nvSpPr>
        <dsp:cNvPr id="0" name=""/>
        <dsp:cNvSpPr/>
      </dsp:nvSpPr>
      <dsp:spPr>
        <a:xfrm>
          <a:off x="0" y="3523059"/>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How CIRCIA can be improved</a:t>
          </a:r>
        </a:p>
      </dsp:txBody>
      <dsp:txXfrm>
        <a:off x="0" y="3523059"/>
        <a:ext cx="5831943" cy="587176"/>
      </dsp:txXfrm>
    </dsp:sp>
    <dsp:sp modelId="{597E4FD9-2B67-4F87-B964-63897C18B5BF}">
      <dsp:nvSpPr>
        <dsp:cNvPr id="0" name=""/>
        <dsp:cNvSpPr/>
      </dsp:nvSpPr>
      <dsp:spPr>
        <a:xfrm>
          <a:off x="0" y="4110236"/>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87A03-298D-482F-81E1-4938F60F3AF7}">
      <dsp:nvSpPr>
        <dsp:cNvPr id="0" name=""/>
        <dsp:cNvSpPr/>
      </dsp:nvSpPr>
      <dsp:spPr>
        <a:xfrm>
          <a:off x="0" y="4110236"/>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Benefits and challenges of CIRCIA</a:t>
          </a:r>
        </a:p>
      </dsp:txBody>
      <dsp:txXfrm>
        <a:off x="0" y="4110236"/>
        <a:ext cx="5831943" cy="5871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16:17:55.354"/>
    </inkml:context>
    <inkml:brush xml:id="br0">
      <inkml:brushProperty name="width" value="0.35" units="cm"/>
      <inkml:brushProperty name="height" value="0.35" units="cm"/>
    </inkml:brush>
  </inkml:definitions>
  <inkml:trace contextRef="#ctx0" brushRef="#br0">382 1056 24575,'4'3'0,"0"1"0,0-1 0,1 0 0,-1 0 0,1-1 0,0 1 0,-1-1 0,1 0 0,0-1 0,0 1 0,9 1 0,64 5 0,-57-7 0,634 6 0,-368-10 0,-270 2 0,1-1 0,-1-1 0,1-1 0,-1-1 0,0 0 0,-1-1 0,27-13 0,18-7 0,44-11 0,2 4 0,140-24 0,-84 33 0,114-23 0,-154 4 0,-85 27 0,55-13 0,396-73 0,-437 92 0,0 2 0,1 3 0,-1 2 0,57 3 0,-96 3 0,0 0 0,0 1 0,0 0 0,-1 1 0,0 0 0,0 1 0,0 0 0,0 1 0,-1 0 0,0 1 0,-1 1 0,14 13 0,39 26 0,109 57 0,-147-92 0,1-2 0,1 0 0,-1-2 0,1 0 0,31 4 0,212 33 0,-208-34 0,-42-7 0,1-1 0,0-1 0,40 1 0,-30-6 0,0-2 0,0-1 0,-1-1 0,0-2 0,0 0 0,44-21 0,159-95 0,-214 113 0,8-5 0,-1 0 0,48-40 0,-73 55 0,0 1 0,0-1 0,0 0 0,0 0 0,0 0 0,0 0 0,0 0 0,0 0 0,0 0 0,-1 0 0,1-1 0,0 1 0,-1 0 0,1 0 0,0-1 0,-1 1 0,0 0 0,1-1 0,-1 1 0,0-1 0,0 1 0,0 0 0,0-1 0,0 1 0,0-3 0,-1 2 0,0 1 0,0 0 0,-1-1 0,1 1 0,0 0 0,-1 0 0,1 0 0,-1 0 0,1 0 0,-1 0 0,1 0 0,-1 0 0,1 1 0,-1-1 0,0 0 0,0 1 0,-2-1 0,-14-2 0,-1 0 0,0 2 0,-19 0 0,30 0 0,-164 6 0,-220 32 0,87-4 0,-91 21 0,316-36 0,0 3 0,-139 58 0,-148 92 0,331-155 0,-2-2 0,1-2 0,-2-1 0,1-2 0,-2-1 0,1-2 0,-1-2 0,1-2 0,-60-3 0,-15-2 0,-146 16 0,259-13 0,-258 21 0,218-20 0,0-3 0,1-1 0,-1-2 0,-55-14 0,15-2 0,1-3 0,1-4 0,-137-69 0,156 63 0,-162-85 0,186 103 0,-2 1 0,1 2 0,-2 1 0,-49-8 0,-53-2 0,-243-7 0,18 31 0,346-6 0,20 4 0,-1 0 0,1 0 0,0 0 0,0-1 0,0 1 0,0 0 0,0 0 0,0-1 0,0 1 0,0 0 0,0-1 0,0 1 0,0 0 0,0 0 0,0-1 0,0 1 0,0 0 0,0 0 0,0-1 0,0 1 0,0 0 0,0-1 0,0 1 0,0 0 0,0 0 0,1-1 0,-1 1 0,0 0 0,0 0 0,0 0 0,0-1 0,1 1 0,-1 0 0,0 0 0,0 0 0,0 0 0,1-1 0,35-20 0,20 2 0,1 2 0,0 3 0,92-11 0,22-6 0,-16-2 0,195-17 0,93 8 0,-409 38 0,0-2 0,-1-2 0,0-1 0,0-1 0,30-15 0,149-85 0,170-74 0,-332 163 0,-17 7 0,1 3 0,0 1 0,1 1 0,-1 2 0,62-5 0,175 11 0,-163 4 0,-91-3 0,-1 1 0,1 0 0,-1 1 0,1 1 0,24 7 0,-38-9 0,1 0 0,-1 1 0,0-1 0,0 1 0,0-1 0,0 1 0,0 0 0,0 0 0,0 1 0,-1-1 0,1 0 0,-1 1 0,0-1 0,0 1 0,0 0 0,0 0 0,0 0 0,0 0 0,-1 0 0,1 0 0,-1 1 0,0-1 0,0 0 0,0 1 0,-1-1 0,1 1 0,-1-1 0,0 1 0,0-1 0,0 0 0,0 1 0,-1-1 0,0 6 0,-2 2 0,-1-1 0,1 0 0,-2 0 0,1 0 0,-1-1 0,-1 0 0,0 0 0,0 0 0,0 0 0,-1-1 0,-13 12 0,3-4 0,-1-1 0,0-1 0,-1 0 0,-30 16 0,24-18 0,-1-1 0,0-1 0,-1-1 0,0-1 0,-54 8 0,-143-1 0,210-15 0,-33 3 0,1 2 0,0 2 0,-72 20 0,-130 57 0,172-54 0,-1-4 0,-2-3 0,-114 19 0,166-40 0,-17 3 0,35-4 0,21 0 0,2027-6 0,-1987 8 0,0 2 0,0 3 0,73 20 0,-64-13 0,117 14 0,134-27 0,-169-5 0,-113 1 0,0-2 0,0-2 0,0-1 0,-1-1 0,0-1 0,46-22 0,1 2 0,117-55 129,-20 8-1623,-94 47-5332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288B7-B3D0-4D00-8FE8-636F9087E7CF}" type="datetimeFigureOut">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93EEA-7BC7-4CEA-9693-B61A1799106D}" type="slidenum">
              <a:t>‹#›</a:t>
            </a:fld>
            <a:endParaRPr lang="en-US"/>
          </a:p>
        </p:txBody>
      </p:sp>
    </p:spTree>
    <p:extLst>
      <p:ext uri="{BB962C8B-B14F-4D97-AF65-F5344CB8AC3E}">
        <p14:creationId xmlns:p14="http://schemas.microsoft.com/office/powerpoint/2010/main" val="4143294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1</a:t>
            </a:fld>
            <a:endParaRPr lang="en-US"/>
          </a:p>
        </p:txBody>
      </p:sp>
    </p:spTree>
    <p:extLst>
      <p:ext uri="{BB962C8B-B14F-4D97-AF65-F5344CB8AC3E}">
        <p14:creationId xmlns:p14="http://schemas.microsoft.com/office/powerpoint/2010/main" val="57437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10</a:t>
            </a:fld>
            <a:endParaRPr lang="en-US"/>
          </a:p>
        </p:txBody>
      </p:sp>
    </p:spTree>
    <p:extLst>
      <p:ext uri="{BB962C8B-B14F-4D97-AF65-F5344CB8AC3E}">
        <p14:creationId xmlns:p14="http://schemas.microsoft.com/office/powerpoint/2010/main" val="3355690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11</a:t>
            </a:fld>
            <a:endParaRPr lang="en-US"/>
          </a:p>
        </p:txBody>
      </p:sp>
    </p:spTree>
    <p:extLst>
      <p:ext uri="{BB962C8B-B14F-4D97-AF65-F5344CB8AC3E}">
        <p14:creationId xmlns:p14="http://schemas.microsoft.com/office/powerpoint/2010/main" val="294424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2</a:t>
            </a:fld>
            <a:endParaRPr lang="en-US"/>
          </a:p>
        </p:txBody>
      </p:sp>
    </p:spTree>
    <p:extLst>
      <p:ext uri="{BB962C8B-B14F-4D97-AF65-F5344CB8AC3E}">
        <p14:creationId xmlns:p14="http://schemas.microsoft.com/office/powerpoint/2010/main" val="2735061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3</a:t>
            </a:fld>
            <a:endParaRPr lang="en-US"/>
          </a:p>
        </p:txBody>
      </p:sp>
    </p:spTree>
    <p:extLst>
      <p:ext uri="{BB962C8B-B14F-4D97-AF65-F5344CB8AC3E}">
        <p14:creationId xmlns:p14="http://schemas.microsoft.com/office/powerpoint/2010/main" val="351414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These reports will allow CISA to rapidly deploy resources and render assistance to victims suffering attacks, analyze incoming reporting across sectors to spot trends, and quickly share that information with network defenders to warn other potential victims.</a:t>
            </a:r>
          </a:p>
        </p:txBody>
      </p:sp>
      <p:sp>
        <p:nvSpPr>
          <p:cNvPr id="4" name="Slide Number Placeholder 3"/>
          <p:cNvSpPr>
            <a:spLocks noGrp="1"/>
          </p:cNvSpPr>
          <p:nvPr>
            <p:ph type="sldNum" sz="quarter" idx="5"/>
          </p:nvPr>
        </p:nvSpPr>
        <p:spPr/>
        <p:txBody>
          <a:bodyPr/>
          <a:lstStyle/>
          <a:p>
            <a:fld id="{0F793EEA-7BC7-4CEA-9693-B61A1799106D}" type="slidenum">
              <a:rPr lang="en-US"/>
              <a:t>4</a:t>
            </a:fld>
            <a:endParaRPr lang="en-US"/>
          </a:p>
        </p:txBody>
      </p:sp>
    </p:spTree>
    <p:extLst>
      <p:ext uri="{BB962C8B-B14F-4D97-AF65-F5344CB8AC3E}">
        <p14:creationId xmlns:p14="http://schemas.microsoft.com/office/powerpoint/2010/main" val="156639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clear up confusion, there is an act and an agency under the same name, CISA. One is an agency under the Department of Homeland Security, while one is a law that encourages sharing information regarding cyber incidents. CIRCIA is specific to critical infrastructure which is managed by the CISA agency.</a:t>
            </a:r>
          </a:p>
          <a:p>
            <a:endParaRPr lang="en-US" b="1">
              <a:cs typeface="Calibri"/>
            </a:endParaRPr>
          </a:p>
        </p:txBody>
      </p:sp>
      <p:sp>
        <p:nvSpPr>
          <p:cNvPr id="4" name="Slide Number Placeholder 3"/>
          <p:cNvSpPr>
            <a:spLocks noGrp="1"/>
          </p:cNvSpPr>
          <p:nvPr>
            <p:ph type="sldNum" sz="quarter" idx="5"/>
          </p:nvPr>
        </p:nvSpPr>
        <p:spPr/>
        <p:txBody>
          <a:bodyPr/>
          <a:lstStyle/>
          <a:p>
            <a:fld id="{0F793EEA-7BC7-4CEA-9693-B61A1799106D}" type="slidenum">
              <a:rPr lang="en-US" smtClean="0"/>
              <a:t>5</a:t>
            </a:fld>
            <a:endParaRPr lang="en-US"/>
          </a:p>
        </p:txBody>
      </p:sp>
    </p:spTree>
    <p:extLst>
      <p:ext uri="{BB962C8B-B14F-4D97-AF65-F5344CB8AC3E}">
        <p14:creationId xmlns:p14="http://schemas.microsoft.com/office/powerpoint/2010/main" val="119227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Colonial Pipeline:</a:t>
            </a:r>
          </a:p>
          <a:p>
            <a:endParaRPr lang="en-US" b="1">
              <a:cs typeface="Calibri"/>
            </a:endParaRPr>
          </a:p>
          <a:p>
            <a:r>
              <a:rPr lang="en-US" b="1"/>
              <a:t>Cause:</a:t>
            </a:r>
            <a:r>
              <a:rPr lang="en-US"/>
              <a:t> The attack was attributed to a hacker group called </a:t>
            </a:r>
            <a:r>
              <a:rPr lang="en-US" err="1"/>
              <a:t>DarkSide</a:t>
            </a:r>
            <a:r>
              <a:rPr lang="en-US"/>
              <a:t>. They infiltrated Colonial Pipeline's systems through weak credentials and exploited a vulnerable VPN.</a:t>
            </a:r>
            <a:br>
              <a:rPr lang="en-US"/>
            </a:br>
            <a:r>
              <a:rPr lang="en-US" b="1"/>
              <a:t>Impact:</a:t>
            </a:r>
            <a:r>
              <a:rPr lang="en-US"/>
              <a:t> The attack forced Colonial Pipeline to shut down operations for several days, leading to panic buying and fuel shortages across the East Coast. This disruption highlighted the nation's dependence on this single pipeline for fuel delivery.</a:t>
            </a:r>
            <a:br>
              <a:rPr lang="en-US"/>
            </a:br>
            <a:r>
              <a:rPr lang="en-US" b="1"/>
              <a:t>Resolution:</a:t>
            </a:r>
            <a:r>
              <a:rPr lang="en-US"/>
              <a:t> Colonial Pipeline eventually paid a ransom of 75 bitcoin (around $4.4 million at the time) to regain access to their systems.</a:t>
            </a:r>
          </a:p>
          <a:p>
            <a:endParaRPr lang="en-US">
              <a:ea typeface="Calibri"/>
              <a:cs typeface="Calibri"/>
            </a:endParaRPr>
          </a:p>
          <a:p>
            <a:r>
              <a:rPr lang="en-US" b="1" err="1"/>
              <a:t>NotPetya</a:t>
            </a:r>
            <a:r>
              <a:rPr lang="en-US" b="1"/>
              <a:t> Ransomware Attack (2017):</a:t>
            </a:r>
            <a:r>
              <a:rPr lang="en-US"/>
              <a:t> </a:t>
            </a:r>
          </a:p>
          <a:p>
            <a:r>
              <a:rPr lang="en-US"/>
              <a:t>This global ransomware attack, believed to be orchestrated by Russia, disrupted operations for many organizations worldwide, including several in the US. The </a:t>
            </a:r>
            <a:r>
              <a:rPr lang="en-US" err="1"/>
              <a:t>NotPetya</a:t>
            </a:r>
            <a:r>
              <a:rPr lang="en-US"/>
              <a:t> malware went beyond just encrypting data; it also damaged hard drives, rendering them unusable. Hospitals, shipping companies, and pharmaceutical companies were among those affected in the US.</a:t>
            </a:r>
            <a:endParaRPr lang="en-US">
              <a:ea typeface="Calibri"/>
              <a:cs typeface="Calibri"/>
            </a:endParaRPr>
          </a:p>
        </p:txBody>
      </p:sp>
      <p:sp>
        <p:nvSpPr>
          <p:cNvPr id="4" name="Slide Number Placeholder 3"/>
          <p:cNvSpPr>
            <a:spLocks noGrp="1"/>
          </p:cNvSpPr>
          <p:nvPr>
            <p:ph type="sldNum" sz="quarter" idx="5"/>
          </p:nvPr>
        </p:nvSpPr>
        <p:spPr/>
        <p:txBody>
          <a:bodyPr/>
          <a:lstStyle/>
          <a:p>
            <a:fld id="{0F793EEA-7BC7-4CEA-9693-B61A1799106D}" type="slidenum">
              <a:t>6</a:t>
            </a:fld>
            <a:endParaRPr lang="en-US"/>
          </a:p>
        </p:txBody>
      </p:sp>
    </p:spTree>
    <p:extLst>
      <p:ext uri="{BB962C8B-B14F-4D97-AF65-F5344CB8AC3E}">
        <p14:creationId xmlns:p14="http://schemas.microsoft.com/office/powerpoint/2010/main" val="403536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7</a:t>
            </a:fld>
            <a:endParaRPr lang="en-US"/>
          </a:p>
        </p:txBody>
      </p:sp>
    </p:spTree>
    <p:extLst>
      <p:ext uri="{BB962C8B-B14F-4D97-AF65-F5344CB8AC3E}">
        <p14:creationId xmlns:p14="http://schemas.microsoft.com/office/powerpoint/2010/main" val="296679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a:p>
            <a:r>
              <a:rPr lang="en-US"/>
              <a:t>CISA and the Federal Bureau of Investigation (FBI) established the Joint Ransomware Task Force (JRTF) in September 2022  a nationwide campaign against ransomware attacks. </a:t>
            </a:r>
            <a:endParaRPr lang="en-US">
              <a:ea typeface="Calibri"/>
              <a:cs typeface="Calibri"/>
            </a:endParaRPr>
          </a:p>
          <a:p>
            <a:endParaRPr lang="en-US"/>
          </a:p>
          <a:p>
            <a:r>
              <a:rPr lang="en-US"/>
              <a:t>Ransomware Vulnerability Warning Pilot (RVWP) Program in January 2023 to identify the most common security vulnerabilities used in ransomware attacks and to identify information systems that already contain these vulnerabilities. </a:t>
            </a:r>
          </a:p>
          <a:p>
            <a:endParaRPr lang="en-US"/>
          </a:p>
          <a:p>
            <a:r>
              <a:rPr lang="en-US"/>
              <a:t>Together, JRTF and RVWP are making Americans safer and better equipped to handle cyber incidents.</a:t>
            </a:r>
            <a:endParaRPr lang="en-US">
              <a:ea typeface="Calibri"/>
              <a:cs typeface="Calibri"/>
            </a:endParaRPr>
          </a:p>
        </p:txBody>
      </p:sp>
      <p:sp>
        <p:nvSpPr>
          <p:cNvPr id="4" name="Slide Number Placeholder 3"/>
          <p:cNvSpPr>
            <a:spLocks noGrp="1"/>
          </p:cNvSpPr>
          <p:nvPr>
            <p:ph type="sldNum" sz="quarter" idx="5"/>
          </p:nvPr>
        </p:nvSpPr>
        <p:spPr/>
        <p:txBody>
          <a:bodyPr/>
          <a:lstStyle/>
          <a:p>
            <a:fld id="{0F793EEA-7BC7-4CEA-9693-B61A1799106D}" type="slidenum">
              <a:rPr lang="en-US"/>
              <a:t>8</a:t>
            </a:fld>
            <a:endParaRPr lang="en-US"/>
          </a:p>
        </p:txBody>
      </p:sp>
    </p:spTree>
    <p:extLst>
      <p:ext uri="{BB962C8B-B14F-4D97-AF65-F5344CB8AC3E}">
        <p14:creationId xmlns:p14="http://schemas.microsoft.com/office/powerpoint/2010/main" val="403235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Because It requires covered entities to report cyber incidents within a short time period for a report so they should </a:t>
            </a:r>
            <a:endParaRPr lang="en-US">
              <a:ea typeface="Calibri"/>
              <a:cs typeface="Calibri"/>
            </a:endParaRPr>
          </a:p>
          <a:p>
            <a:r>
              <a:rPr lang="en-US">
                <a:ea typeface="Calibri"/>
                <a:cs typeface="Calibri"/>
              </a:rPr>
              <a:t>Another way CIRCIA can be improved is through a simplified reporting </a:t>
            </a:r>
            <a:r>
              <a:rPr lang="en-US" err="1">
                <a:ea typeface="Calibri"/>
                <a:cs typeface="Calibri"/>
              </a:rPr>
              <a:t>proccess</a:t>
            </a:r>
            <a:r>
              <a:rPr lang="en-US">
                <a:ea typeface="Calibri"/>
                <a:cs typeface="Calibri"/>
              </a:rPr>
              <a:t> which will </a:t>
            </a:r>
            <a:r>
              <a:rPr lang="en-US"/>
              <a:t>encourage timely and accurate submissions. </a:t>
            </a:r>
            <a:endParaRPr lang="en-US">
              <a:ea typeface="Calibri"/>
              <a:cs typeface="Calibri"/>
            </a:endParaRPr>
          </a:p>
          <a:p>
            <a:endParaRPr lang="en-US">
              <a:ea typeface="Calibri"/>
              <a:cs typeface="Calibri"/>
            </a:endParaRPr>
          </a:p>
          <a:p>
            <a:r>
              <a:rPr lang="en-US"/>
              <a:t>It essentially says that if an organization or one of these covered entities does make a cyber incident report or ransomware payment report to the Department of Homeland Security that they’re shielded from lawsuits based solely on the report being made.</a:t>
            </a:r>
            <a:endParaRPr lang="en-US">
              <a:cs typeface="Calibri"/>
            </a:endParaRPr>
          </a:p>
        </p:txBody>
      </p:sp>
      <p:sp>
        <p:nvSpPr>
          <p:cNvPr id="4" name="Slide Number Placeholder 3"/>
          <p:cNvSpPr>
            <a:spLocks noGrp="1"/>
          </p:cNvSpPr>
          <p:nvPr>
            <p:ph type="sldNum" sz="quarter" idx="5"/>
          </p:nvPr>
        </p:nvSpPr>
        <p:spPr/>
        <p:txBody>
          <a:bodyPr/>
          <a:lstStyle/>
          <a:p>
            <a:fld id="{0F793EEA-7BC7-4CEA-9693-B61A1799106D}" type="slidenum">
              <a:t>9</a:t>
            </a:fld>
            <a:endParaRPr lang="en-US"/>
          </a:p>
        </p:txBody>
      </p:sp>
    </p:spTree>
    <p:extLst>
      <p:ext uri="{BB962C8B-B14F-4D97-AF65-F5344CB8AC3E}">
        <p14:creationId xmlns:p14="http://schemas.microsoft.com/office/powerpoint/2010/main" val="3657136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3C16E177-80C2-4D2C-B01C-ADD75D43A44E}" type="datetimeFigureOut">
              <a:rPr lang="en-US" smtClean="0"/>
              <a:t>5/31/2025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426437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77271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967452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7379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775924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16E177-80C2-4D2C-B01C-ADD75D43A44E}"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17891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16E177-80C2-4D2C-B01C-ADD75D43A44E}"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93418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6E177-80C2-4D2C-B01C-ADD75D43A44E}"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19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6E177-80C2-4D2C-B01C-ADD75D43A44E}"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45806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6E177-80C2-4D2C-B01C-ADD75D43A44E}"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65490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6E177-80C2-4D2C-B01C-ADD75D43A44E}"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06496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16E177-80C2-4D2C-B01C-ADD75D43A44E}"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94921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16E177-80C2-4D2C-B01C-ADD75D43A44E}"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34968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16E177-80C2-4D2C-B01C-ADD75D43A44E}"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89941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6E177-80C2-4D2C-B01C-ADD75D43A44E}"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02771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68099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57236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16E177-80C2-4D2C-B01C-ADD75D43A44E}" type="datetimeFigureOut">
              <a:rPr lang="en-US" smtClean="0"/>
              <a:t>5/31/2025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D81CE2-7CBD-4DF8-AB37-04139821BB03}" type="slidenum">
              <a:rPr lang="en-US" smtClean="0"/>
              <a:t>‹#›</a:t>
            </a:fld>
            <a:endParaRPr lang="en-US"/>
          </a:p>
        </p:txBody>
      </p:sp>
    </p:spTree>
    <p:extLst>
      <p:ext uri="{BB962C8B-B14F-4D97-AF65-F5344CB8AC3E}">
        <p14:creationId xmlns:p14="http://schemas.microsoft.com/office/powerpoint/2010/main" val="320266784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1268BED5.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cyberscoop.com/cisa-circia-cyber-incident-reporting/" TargetMode="External"/><Relationship Id="rId3" Type="http://schemas.openxmlformats.org/officeDocument/2006/relationships/hyperlink" Target="https://www.nytimes.com/2021/05/10/business/dealbook/ransomware-pipeline-colonial.html" TargetMode="External"/><Relationship Id="rId7" Type="http://schemas.openxmlformats.org/officeDocument/2006/relationships/hyperlink" Target="https://www.jdsupra.com/legalnews/cisa-s-proposed-cyber-incident-227139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linkedin.com/pulse/ensuring-circia-compliance-avoid-significant-fines-2024-beyond-i2mve?trk=organization_guest_main-feed-card_feed-article-content#:~:text=The%20CIRCIA%20compliance%20rule%20will,breach%20and%20the%20organization's%20size." TargetMode="External"/><Relationship Id="rId5" Type="http://schemas.openxmlformats.org/officeDocument/2006/relationships/hyperlink" Target="https://www.perkinscoie.com/en/news-insights/answers-to-common-questions-regarding-new-circia.html" TargetMode="External"/><Relationship Id="rId4" Type="http://schemas.openxmlformats.org/officeDocument/2006/relationships/hyperlink" Target="https://obamawhitehouse.archives.gov/the-press-office/2013/02/12/presidential-policy-directive-critical-infrastructure-security-and-resi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1_80AE23C8.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9_C45C9786.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1379945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microsoft.com/office/2018/10/relationships/comments" Target="../comments/modernComment_103_AE932086.xml"/><Relationship Id="rId7"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5_19D1AF10.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6" name="Picture 2" descr="THE ROLE OF CYBER LAW IN CYBERSECURITY IN INDIA - Legal Vidhiya">
            <a:extLst>
              <a:ext uri="{FF2B5EF4-FFF2-40B4-BE49-F238E27FC236}">
                <a16:creationId xmlns:a16="http://schemas.microsoft.com/office/drawing/2014/main" id="{2596E6C0-7048-A05C-9931-933B7BCC393F}"/>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678" r="-1" b="524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FEC9FF-2A98-2446-6707-FA0839F382CB}"/>
              </a:ext>
            </a:extLst>
          </p:cNvPr>
          <p:cNvSpPr>
            <a:spLocks noGrp="1"/>
          </p:cNvSpPr>
          <p:nvPr>
            <p:ph type="ctrTitle"/>
          </p:nvPr>
        </p:nvSpPr>
        <p:spPr>
          <a:xfrm>
            <a:off x="1304795" y="1057426"/>
            <a:ext cx="9582410" cy="1303450"/>
          </a:xfrm>
        </p:spPr>
        <p:txBody>
          <a:bodyPr>
            <a:normAutofit fontScale="90000"/>
          </a:bodyPr>
          <a:lstStyle/>
          <a:p>
            <a:r>
              <a:rPr lang="en-US" b="1" i="0">
                <a:solidFill>
                  <a:srgbClr val="FFFFFF"/>
                </a:solidFill>
                <a:effectLst/>
                <a:latin typeface="Times New Roman"/>
                <a:cs typeface="Times New Roman"/>
              </a:rPr>
              <a:t>Cybersecurity and Law Cross-Disciplinary Project</a:t>
            </a:r>
            <a:endParaRPr lang="en-US" b="1">
              <a:solidFill>
                <a:srgbClr val="FFFFFF"/>
              </a:solidFill>
              <a:latin typeface="Times New Roman"/>
              <a:cs typeface="Times New Roman"/>
            </a:endParaRPr>
          </a:p>
        </p:txBody>
      </p:sp>
      <p:sp>
        <p:nvSpPr>
          <p:cNvPr id="3" name="Subtitle 2">
            <a:extLst>
              <a:ext uri="{FF2B5EF4-FFF2-40B4-BE49-F238E27FC236}">
                <a16:creationId xmlns:a16="http://schemas.microsoft.com/office/drawing/2014/main" id="{F832FCD7-8479-86AF-7A72-4E88D892CD62}"/>
              </a:ext>
            </a:extLst>
          </p:cNvPr>
          <p:cNvSpPr>
            <a:spLocks noGrp="1"/>
          </p:cNvSpPr>
          <p:nvPr>
            <p:ph type="subTitle" idx="1"/>
          </p:nvPr>
        </p:nvSpPr>
        <p:spPr>
          <a:xfrm>
            <a:off x="1524000" y="5297354"/>
            <a:ext cx="9144000" cy="1560645"/>
          </a:xfrm>
        </p:spPr>
        <p:txBody>
          <a:bodyPr vert="horz" lIns="91440" tIns="45720" rIns="91440" bIns="45720" rtlCol="0" anchor="t">
            <a:noAutofit/>
          </a:bodyPr>
          <a:lstStyle/>
          <a:p>
            <a:r>
              <a:rPr lang="en-US">
                <a:solidFill>
                  <a:schemeClr val="tx1"/>
                </a:solidFill>
                <a:latin typeface="Times New Roman"/>
                <a:cs typeface="Times New Roman"/>
              </a:rPr>
              <a:t>Team Lead: Julian Taylor</a:t>
            </a:r>
            <a:br>
              <a:rPr lang="en-US">
                <a:solidFill>
                  <a:schemeClr val="tx1"/>
                </a:solidFill>
                <a:latin typeface="Times New Roman"/>
                <a:cs typeface="Times New Roman"/>
              </a:rPr>
            </a:br>
            <a:r>
              <a:rPr lang="en-US">
                <a:solidFill>
                  <a:schemeClr val="tx1"/>
                </a:solidFill>
                <a:latin typeface="Times New Roman"/>
                <a:cs typeface="Times New Roman"/>
              </a:rPr>
              <a:t>Lead Researcher: Jamari Anderson, Isiah Gohagen</a:t>
            </a:r>
            <a:br>
              <a:rPr lang="en-US">
                <a:solidFill>
                  <a:schemeClr val="tx1"/>
                </a:solidFill>
                <a:latin typeface="Times New Roman"/>
                <a:cs typeface="Times New Roman"/>
              </a:rPr>
            </a:br>
            <a:r>
              <a:rPr lang="en-US">
                <a:solidFill>
                  <a:schemeClr val="tx1"/>
                </a:solidFill>
                <a:latin typeface="Times New Roman"/>
                <a:cs typeface="Times New Roman"/>
              </a:rPr>
              <a:t>Lead Presenter: Sade Watson</a:t>
            </a:r>
            <a:br>
              <a:rPr lang="en-US">
                <a:solidFill>
                  <a:schemeClr val="tx1"/>
                </a:solidFill>
                <a:latin typeface="Times New Roman"/>
                <a:cs typeface="Times New Roman"/>
              </a:rPr>
            </a:br>
            <a:r>
              <a:rPr lang="en-US">
                <a:solidFill>
                  <a:schemeClr val="tx1"/>
                </a:solidFill>
                <a:latin typeface="Times New Roman"/>
                <a:cs typeface="Times New Roman"/>
              </a:rPr>
              <a:t>Team Collaborators: </a:t>
            </a:r>
            <a:r>
              <a:rPr lang="en-US" err="1">
                <a:solidFill>
                  <a:schemeClr val="tx1"/>
                </a:solidFill>
                <a:latin typeface="Times New Roman"/>
                <a:cs typeface="Times New Roman"/>
              </a:rPr>
              <a:t>Kenice</a:t>
            </a:r>
            <a:r>
              <a:rPr lang="en-US">
                <a:solidFill>
                  <a:schemeClr val="tx1"/>
                </a:solidFill>
                <a:latin typeface="Times New Roman"/>
                <a:cs typeface="Times New Roman"/>
              </a:rPr>
              <a:t> Barrett, Ian Rios</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B2CDE03-FB73-B6E6-990A-7AECADEAB5FC}"/>
                  </a:ext>
                </a:extLst>
              </p14:cNvPr>
              <p14:cNvContentPartPr/>
              <p14:nvPr/>
            </p14:nvContentPartPr>
            <p14:xfrm>
              <a:off x="8123512" y="6298539"/>
              <a:ext cx="1933200" cy="426240"/>
            </p14:xfrm>
          </p:contentPart>
        </mc:Choice>
        <mc:Fallback xmlns="">
          <p:pic>
            <p:nvPicPr>
              <p:cNvPr id="8" name="Ink 7">
                <a:extLst>
                  <a:ext uri="{FF2B5EF4-FFF2-40B4-BE49-F238E27FC236}">
                    <a16:creationId xmlns:a16="http://schemas.microsoft.com/office/drawing/2014/main" id="{1B2CDE03-FB73-B6E6-990A-7AECADEAB5FC}"/>
                  </a:ext>
                </a:extLst>
              </p:cNvPr>
              <p:cNvPicPr/>
              <p:nvPr/>
            </p:nvPicPr>
            <p:blipFill>
              <a:blip r:embed="rId5"/>
              <a:stretch>
                <a:fillRect/>
              </a:stretch>
            </p:blipFill>
            <p:spPr>
              <a:xfrm>
                <a:off x="8060500" y="6235539"/>
                <a:ext cx="2058863" cy="551880"/>
              </a:xfrm>
              <a:prstGeom prst="rect">
                <a:avLst/>
              </a:prstGeom>
            </p:spPr>
          </p:pic>
        </mc:Fallback>
      </mc:AlternateContent>
    </p:spTree>
    <p:extLst>
      <p:ext uri="{BB962C8B-B14F-4D97-AF65-F5344CB8AC3E}">
        <p14:creationId xmlns:p14="http://schemas.microsoft.com/office/powerpoint/2010/main" val="20269257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DF94-8236-01E8-8ACB-CA16BD0C1868}"/>
              </a:ext>
            </a:extLst>
          </p:cNvPr>
          <p:cNvSpPr>
            <a:spLocks noGrp="1"/>
          </p:cNvSpPr>
          <p:nvPr>
            <p:ph type="title"/>
          </p:nvPr>
        </p:nvSpPr>
        <p:spPr>
          <a:xfrm>
            <a:off x="1320116" y="718220"/>
            <a:ext cx="9900759" cy="1001008"/>
          </a:xfrm>
          <a:ln w="57150">
            <a:solidFill>
              <a:schemeClr val="tx1"/>
            </a:solidFill>
          </a:ln>
        </p:spPr>
        <p:txBody>
          <a:bodyPr>
            <a:normAutofit fontScale="90000"/>
          </a:bodyPr>
          <a:lstStyle/>
          <a:p>
            <a:pPr>
              <a:spcBef>
                <a:spcPts val="1000"/>
              </a:spcBef>
            </a:pPr>
            <a:r>
              <a:rPr lang="en-US" sz="3600" b="1">
                <a:latin typeface="Times New Roman"/>
                <a:ea typeface="+mj-lt"/>
                <a:cs typeface="+mj-lt"/>
              </a:rPr>
              <a:t>The benefits and challenges of CIRCIA</a:t>
            </a:r>
            <a:endParaRPr lang="en-US" sz="3600" b="1">
              <a:latin typeface="Times New Roman"/>
            </a:endParaRPr>
          </a:p>
        </p:txBody>
      </p:sp>
      <p:sp>
        <p:nvSpPr>
          <p:cNvPr id="3" name="Text Placeholder 2">
            <a:extLst>
              <a:ext uri="{FF2B5EF4-FFF2-40B4-BE49-F238E27FC236}">
                <a16:creationId xmlns:a16="http://schemas.microsoft.com/office/drawing/2014/main" id="{DA20100E-9E77-3DB5-7630-D71049E59C55}"/>
              </a:ext>
            </a:extLst>
          </p:cNvPr>
          <p:cNvSpPr>
            <a:spLocks noGrp="1"/>
          </p:cNvSpPr>
          <p:nvPr>
            <p:ph type="body" idx="1"/>
          </p:nvPr>
        </p:nvSpPr>
        <p:spPr>
          <a:xfrm>
            <a:off x="2169311" y="2754891"/>
            <a:ext cx="2166231" cy="781579"/>
          </a:xfrm>
          <a:ln w="57150">
            <a:solidFill>
              <a:schemeClr val="tx1"/>
            </a:solidFill>
          </a:ln>
        </p:spPr>
        <p:txBody>
          <a:bodyPr>
            <a:normAutofit fontScale="92500"/>
          </a:bodyPr>
          <a:lstStyle/>
          <a:p>
            <a:r>
              <a:rPr lang="en-US" sz="3600">
                <a:latin typeface="Times New Roman"/>
                <a:cs typeface="Times New Roman"/>
              </a:rPr>
              <a:t>Benefits</a:t>
            </a:r>
          </a:p>
        </p:txBody>
      </p:sp>
      <p:sp>
        <p:nvSpPr>
          <p:cNvPr id="4" name="Content Placeholder 3">
            <a:extLst>
              <a:ext uri="{FF2B5EF4-FFF2-40B4-BE49-F238E27FC236}">
                <a16:creationId xmlns:a16="http://schemas.microsoft.com/office/drawing/2014/main" id="{9574FF70-F09A-F69A-47B5-71D7B1FFCB03}"/>
              </a:ext>
            </a:extLst>
          </p:cNvPr>
          <p:cNvSpPr>
            <a:spLocks noGrp="1"/>
          </p:cNvSpPr>
          <p:nvPr>
            <p:ph sz="half" idx="2"/>
          </p:nvPr>
        </p:nvSpPr>
        <p:spPr>
          <a:xfrm>
            <a:off x="1315366" y="3965511"/>
            <a:ext cx="4226453" cy="1567922"/>
          </a:xfrm>
          <a:ln w="57150">
            <a:solidFill>
              <a:schemeClr val="tx1"/>
            </a:solidFill>
          </a:ln>
        </p:spPr>
        <p:txBody>
          <a:bodyPr vert="horz" lIns="91440" tIns="45720" rIns="91440" bIns="45720" rtlCol="0" anchor="t">
            <a:noAutofit/>
          </a:bodyPr>
          <a:lstStyle/>
          <a:p>
            <a:r>
              <a:rPr lang="en-US">
                <a:latin typeface="Times New Roman"/>
                <a:cs typeface="Times New Roman"/>
              </a:rPr>
              <a:t>Accountability</a:t>
            </a:r>
          </a:p>
          <a:p>
            <a:r>
              <a:rPr lang="en-US">
                <a:latin typeface="Times New Roman"/>
                <a:cs typeface="Times New Roman"/>
              </a:rPr>
              <a:t>Knowledge sharing</a:t>
            </a:r>
          </a:p>
          <a:p>
            <a:r>
              <a:rPr lang="en-US">
                <a:latin typeface="Times New Roman"/>
                <a:cs typeface="Times New Roman"/>
              </a:rPr>
              <a:t>Risk Mitigation</a:t>
            </a:r>
          </a:p>
        </p:txBody>
      </p:sp>
      <p:sp>
        <p:nvSpPr>
          <p:cNvPr id="5" name="Text Placeholder 4">
            <a:extLst>
              <a:ext uri="{FF2B5EF4-FFF2-40B4-BE49-F238E27FC236}">
                <a16:creationId xmlns:a16="http://schemas.microsoft.com/office/drawing/2014/main" id="{7CE17E76-045B-3BCA-BFDE-2890ABAC70D8}"/>
              </a:ext>
            </a:extLst>
          </p:cNvPr>
          <p:cNvSpPr>
            <a:spLocks noGrp="1"/>
          </p:cNvSpPr>
          <p:nvPr>
            <p:ph type="body" sz="quarter" idx="3"/>
          </p:nvPr>
        </p:nvSpPr>
        <p:spPr>
          <a:xfrm>
            <a:off x="7790873" y="2754891"/>
            <a:ext cx="3126997" cy="783595"/>
          </a:xfrm>
          <a:ln w="57150">
            <a:solidFill>
              <a:schemeClr val="tx1"/>
            </a:solidFill>
          </a:ln>
        </p:spPr>
        <p:txBody>
          <a:bodyPr>
            <a:noAutofit/>
          </a:bodyPr>
          <a:lstStyle/>
          <a:p>
            <a:r>
              <a:rPr lang="en-US" sz="3300">
                <a:latin typeface="Times New Roman"/>
                <a:cs typeface="Times New Roman"/>
              </a:rPr>
              <a:t>Challenges</a:t>
            </a:r>
          </a:p>
        </p:txBody>
      </p:sp>
      <p:sp>
        <p:nvSpPr>
          <p:cNvPr id="6" name="Content Placeholder 5">
            <a:extLst>
              <a:ext uri="{FF2B5EF4-FFF2-40B4-BE49-F238E27FC236}">
                <a16:creationId xmlns:a16="http://schemas.microsoft.com/office/drawing/2014/main" id="{59B5D8C4-36BB-A52F-C4C4-51D96B487A45}"/>
              </a:ext>
            </a:extLst>
          </p:cNvPr>
          <p:cNvSpPr>
            <a:spLocks noGrp="1"/>
          </p:cNvSpPr>
          <p:nvPr>
            <p:ph sz="quarter" idx="4"/>
          </p:nvPr>
        </p:nvSpPr>
        <p:spPr>
          <a:xfrm>
            <a:off x="7343936" y="3960059"/>
            <a:ext cx="4215569" cy="1567922"/>
          </a:xfrm>
          <a:ln w="57150">
            <a:solidFill>
              <a:schemeClr val="tx1"/>
            </a:solidFill>
          </a:ln>
        </p:spPr>
        <p:txBody>
          <a:bodyPr vert="horz" lIns="91440" tIns="45720" rIns="91440" bIns="45720" rtlCol="0" anchor="t">
            <a:normAutofit lnSpcReduction="10000"/>
          </a:bodyPr>
          <a:lstStyle/>
          <a:p>
            <a:r>
              <a:rPr lang="en-US">
                <a:latin typeface="Times New Roman"/>
                <a:ea typeface="+mn-lt"/>
                <a:cs typeface="+mn-lt"/>
              </a:rPr>
              <a:t>Information Quality</a:t>
            </a:r>
          </a:p>
          <a:p>
            <a:r>
              <a:rPr lang="en-US">
                <a:latin typeface="Times New Roman"/>
                <a:ea typeface="+mn-lt"/>
                <a:cs typeface="+mn-lt"/>
              </a:rPr>
              <a:t>Funding Constraints</a:t>
            </a:r>
          </a:p>
          <a:p>
            <a:r>
              <a:rPr lang="en-US">
                <a:latin typeface="Times New Roman"/>
                <a:ea typeface="+mn-lt"/>
                <a:cs typeface="+mn-lt"/>
              </a:rPr>
              <a:t>Global Reach Considerations</a:t>
            </a:r>
            <a:endParaRPr lang="en-US">
              <a:latin typeface="Times New Roman"/>
            </a:endParaRPr>
          </a:p>
        </p:txBody>
      </p:sp>
    </p:spTree>
    <p:extLst>
      <p:ext uri="{BB962C8B-B14F-4D97-AF65-F5344CB8AC3E}">
        <p14:creationId xmlns:p14="http://schemas.microsoft.com/office/powerpoint/2010/main" val="30885448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B534-D848-05B5-C632-598965627434}"/>
              </a:ext>
            </a:extLst>
          </p:cNvPr>
          <p:cNvSpPr>
            <a:spLocks noGrp="1"/>
          </p:cNvSpPr>
          <p:nvPr>
            <p:ph type="title"/>
          </p:nvPr>
        </p:nvSpPr>
        <p:spPr>
          <a:xfrm>
            <a:off x="1141413" y="1082673"/>
            <a:ext cx="2869416" cy="4708528"/>
          </a:xfrm>
        </p:spPr>
        <p:txBody>
          <a:bodyPr>
            <a:normAutofit/>
          </a:bodyPr>
          <a:lstStyle/>
          <a:p>
            <a:pPr algn="r"/>
            <a:r>
              <a:rPr lang="en-US" sz="4000">
                <a:latin typeface="Times New Roman"/>
                <a:cs typeface="Times New Roman"/>
              </a:rPr>
              <a:t>Citations</a:t>
            </a:r>
          </a:p>
        </p:txBody>
      </p:sp>
      <p:sp>
        <p:nvSpPr>
          <p:cNvPr id="3" name="Content Placeholder 2">
            <a:extLst>
              <a:ext uri="{FF2B5EF4-FFF2-40B4-BE49-F238E27FC236}">
                <a16:creationId xmlns:a16="http://schemas.microsoft.com/office/drawing/2014/main" id="{EFFCA94D-F5E2-D0C0-DBEB-A1637805A5ED}"/>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n-US" sz="1800">
                <a:latin typeface="Times New Roman"/>
                <a:cs typeface="Times New Roman"/>
              </a:rPr>
              <a:t>History and context: </a:t>
            </a:r>
            <a:r>
              <a:rPr lang="en-US" sz="1800">
                <a:latin typeface="Times New Roman"/>
                <a:cs typeface="Times New Roman"/>
                <a:hlinkClick r:id="rId3">
                  <a:extLst>
                    <a:ext uri="{A12FA001-AC4F-418D-AE19-62706E023703}">
                      <ahyp:hlinkClr xmlns:ahyp="http://schemas.microsoft.com/office/drawing/2018/hyperlinkcolor" val="tx"/>
                    </a:ext>
                  </a:extLst>
                </a:hlinkClick>
              </a:rPr>
              <a:t>NY Times</a:t>
            </a:r>
            <a:endParaRPr lang="en-US" sz="1800">
              <a:latin typeface="Times New Roman"/>
              <a:cs typeface="Times New Roman"/>
            </a:endParaRPr>
          </a:p>
          <a:p>
            <a:r>
              <a:rPr lang="en-US" sz="1800">
                <a:latin typeface="Times New Roman"/>
                <a:cs typeface="Segoe UI"/>
                <a:hlinkClick r:id="rId4">
                  <a:extLst>
                    <a:ext uri="{A12FA001-AC4F-418D-AE19-62706E023703}">
                      <ahyp:hlinkClr xmlns:ahyp="http://schemas.microsoft.com/office/drawing/2018/hyperlinkcolor" val="tx"/>
                    </a:ext>
                  </a:extLst>
                </a:hlinkClick>
              </a:rPr>
              <a:t>https://obamawhitehouse.archives.gov/the-press-office/2013/02/12/presidential-policy-directive-critical-infrastructure-security-and-resil</a:t>
            </a:r>
            <a:r>
              <a:rPr lang="en-US" sz="1800">
                <a:latin typeface="Times New Roman"/>
                <a:cs typeface="Segoe UI"/>
              </a:rPr>
              <a:t>:</a:t>
            </a:r>
            <a:endParaRPr lang="en-US" sz="1800">
              <a:latin typeface="Times New Roman"/>
              <a:cs typeface="Times New Roman"/>
            </a:endParaRPr>
          </a:p>
          <a:p>
            <a:r>
              <a:rPr lang="en-US" sz="1800">
                <a:latin typeface="Times New Roman"/>
                <a:ea typeface="+mn-lt"/>
                <a:cs typeface="+mn-lt"/>
                <a:hlinkClick r:id="rId5">
                  <a:extLst>
                    <a:ext uri="{A12FA001-AC4F-418D-AE19-62706E023703}">
                      <ahyp:hlinkClr xmlns:ahyp="http://schemas.microsoft.com/office/drawing/2018/hyperlinkcolor" val="tx"/>
                    </a:ext>
                  </a:extLst>
                </a:hlinkClick>
              </a:rPr>
              <a:t>Answers to Common Questions Regarding New CIRCIA | Perkins Coie</a:t>
            </a:r>
            <a:endParaRPr lang="en-US" sz="1800">
              <a:latin typeface="Times New Roman"/>
              <a:ea typeface="+mn-lt"/>
              <a:cs typeface="+mn-lt"/>
            </a:endParaRPr>
          </a:p>
          <a:p>
            <a:r>
              <a:rPr lang="en-US" sz="1800">
                <a:latin typeface="Times New Roman"/>
                <a:ea typeface="+mn-lt"/>
                <a:cs typeface="+mn-lt"/>
                <a:hlinkClick r:id="rId6">
                  <a:extLst>
                    <a:ext uri="{A12FA001-AC4F-418D-AE19-62706E023703}">
                      <ahyp:hlinkClr xmlns:ahyp="http://schemas.microsoft.com/office/drawing/2018/hyperlinkcolor" val="tx"/>
                    </a:ext>
                  </a:extLst>
                </a:hlinkClick>
              </a:rPr>
              <a:t>Linked In</a:t>
            </a:r>
            <a:endParaRPr lang="en-US" sz="1800">
              <a:latin typeface="Times New Roman"/>
              <a:ea typeface="+mn-lt"/>
              <a:cs typeface="+mn-lt"/>
            </a:endParaRPr>
          </a:p>
          <a:p>
            <a:r>
              <a:rPr lang="en-US" sz="1800">
                <a:latin typeface="Times New Roman"/>
                <a:cs typeface="Segoe UI"/>
                <a:hlinkClick r:id="rId7">
                  <a:extLst>
                    <a:ext uri="{A12FA001-AC4F-418D-AE19-62706E023703}">
                      <ahyp:hlinkClr xmlns:ahyp="http://schemas.microsoft.com/office/drawing/2018/hyperlinkcolor" val="tx"/>
                    </a:ext>
                  </a:extLst>
                </a:hlinkClick>
              </a:rPr>
              <a:t>https://www.jdsupra.com/legalnews/cisa-s-proposed-cyber-incident-2271397/</a:t>
            </a:r>
            <a:endParaRPr lang="en-US" sz="1800">
              <a:latin typeface="Times New Roman"/>
              <a:cs typeface="Segoe UI"/>
            </a:endParaRPr>
          </a:p>
          <a:p>
            <a:r>
              <a:rPr lang="en-US" sz="1800">
                <a:ea typeface="+mn-lt"/>
                <a:cs typeface="+mn-lt"/>
                <a:hlinkClick r:id="rId8">
                  <a:extLst>
                    <a:ext uri="{A12FA001-AC4F-418D-AE19-62706E023703}">
                      <ahyp:hlinkClr xmlns:ahyp="http://schemas.microsoft.com/office/drawing/2018/hyperlinkcolor" val="tx"/>
                    </a:ext>
                  </a:extLst>
                </a:hlinkClick>
              </a:rPr>
              <a:t>https://cyberscoop.com/cisa-circia-cyber-incident-reporting/</a:t>
            </a:r>
            <a:r>
              <a:rPr lang="en-US" sz="1800">
                <a:ea typeface="+mn-lt"/>
                <a:cs typeface="+mn-lt"/>
              </a:rPr>
              <a:t> </a:t>
            </a:r>
            <a:endParaRPr lang="en-US" sz="1800">
              <a:latin typeface="Times New Roman"/>
              <a:cs typeface="Segoe UI"/>
            </a:endParaRPr>
          </a:p>
        </p:txBody>
      </p:sp>
    </p:spTree>
    <p:extLst>
      <p:ext uri="{BB962C8B-B14F-4D97-AF65-F5344CB8AC3E}">
        <p14:creationId xmlns:p14="http://schemas.microsoft.com/office/powerpoint/2010/main" val="149846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60B4-5AD6-4DCF-AF45-529EEB9AC8A4}"/>
              </a:ext>
            </a:extLst>
          </p:cNvPr>
          <p:cNvSpPr>
            <a:spLocks noGrp="1"/>
          </p:cNvSpPr>
          <p:nvPr>
            <p:ph type="title"/>
          </p:nvPr>
        </p:nvSpPr>
        <p:spPr>
          <a:xfrm>
            <a:off x="1019015" y="1093787"/>
            <a:ext cx="3059969" cy="4697413"/>
          </a:xfrm>
        </p:spPr>
        <p:txBody>
          <a:bodyPr>
            <a:normAutofit/>
          </a:bodyPr>
          <a:lstStyle/>
          <a:p>
            <a:r>
              <a:rPr lang="en-US"/>
              <a:t>WHAT WE’LL BE COVERING</a:t>
            </a:r>
          </a:p>
        </p:txBody>
      </p:sp>
      <p:graphicFrame>
        <p:nvGraphicFramePr>
          <p:cNvPr id="89" name="Content Placeholder 2">
            <a:extLst>
              <a:ext uri="{FF2B5EF4-FFF2-40B4-BE49-F238E27FC236}">
                <a16:creationId xmlns:a16="http://schemas.microsoft.com/office/drawing/2014/main" id="{B65CC5DA-9AE8-494B-E638-B05F0A9F9B6E}"/>
              </a:ext>
            </a:extLst>
          </p:cNvPr>
          <p:cNvGraphicFramePr>
            <a:graphicFrameLocks noGrp="1"/>
          </p:cNvGraphicFramePr>
          <p:nvPr>
            <p:ph idx="1"/>
            <p:extLst>
              <p:ext uri="{D42A27DB-BD31-4B8C-83A1-F6EECF244321}">
                <p14:modId xmlns:p14="http://schemas.microsoft.com/office/powerpoint/2010/main" val="771038341"/>
              </p:ext>
            </p:extLst>
          </p:nvPr>
        </p:nvGraphicFramePr>
        <p:xfrm>
          <a:off x="5215467" y="1093788"/>
          <a:ext cx="5831944" cy="4697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281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52" name="Picture 4" descr="CIRCIA Regional Public Listening Sessions | Eventbrite">
            <a:extLst>
              <a:ext uri="{FF2B5EF4-FFF2-40B4-BE49-F238E27FC236}">
                <a16:creationId xmlns:a16="http://schemas.microsoft.com/office/drawing/2014/main" id="{D25A7543-B624-DCA5-A6CF-49DC215D0E8C}"/>
              </a:ext>
            </a:extLst>
          </p:cNvPr>
          <p:cNvPicPr>
            <a:picLocks noChangeAspect="1" noChangeArrowheads="1"/>
          </p:cNvPicPr>
          <p:nvPr/>
        </p:nvPicPr>
        <p:blipFill rotWithShape="1">
          <a:blip r:embed="rId5">
            <a:alphaModFix/>
            <a:extLst>
              <a:ext uri="{28A0092B-C50C-407E-A947-70E740481C1C}">
                <a14:useLocalDpi xmlns:a14="http://schemas.microsoft.com/office/drawing/2010/main" val="0"/>
              </a:ext>
            </a:extLst>
          </a:blip>
          <a:srcRect l="5558" r="5580"/>
          <a:stretch/>
        </p:blipFill>
        <p:spPr bwMode="auto">
          <a:xfrm>
            <a:off x="3612" y="4581524"/>
            <a:ext cx="4045874" cy="2276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8E4262-D925-78C7-525A-698FEBBCC39B}"/>
              </a:ext>
            </a:extLst>
          </p:cNvPr>
          <p:cNvSpPr>
            <a:spLocks noGrp="1"/>
          </p:cNvSpPr>
          <p:nvPr>
            <p:ph type="title"/>
          </p:nvPr>
        </p:nvSpPr>
        <p:spPr>
          <a:xfrm>
            <a:off x="1143001" y="1007533"/>
            <a:ext cx="9905998" cy="1092200"/>
          </a:xfrm>
        </p:spPr>
        <p:txBody>
          <a:bodyPr>
            <a:normAutofit/>
          </a:bodyPr>
          <a:lstStyle/>
          <a:p>
            <a:pPr algn="ctr"/>
            <a:r>
              <a:rPr lang="en-US" b="1">
                <a:latin typeface="Times New Roman"/>
                <a:cs typeface="Times New Roman"/>
              </a:rPr>
              <a:t>What is </a:t>
            </a:r>
            <a:r>
              <a:rPr lang="en-US" b="1" err="1">
                <a:latin typeface="Times New Roman"/>
                <a:cs typeface="Times New Roman"/>
              </a:rPr>
              <a:t>CircIa</a:t>
            </a:r>
            <a:r>
              <a:rPr lang="en-US" b="1">
                <a:latin typeface="Times New Roman"/>
                <a:cs typeface="Times New Roman"/>
              </a:rPr>
              <a:t>?</a:t>
            </a:r>
          </a:p>
        </p:txBody>
      </p:sp>
      <p:sp>
        <p:nvSpPr>
          <p:cNvPr id="3" name="Content Placeholder 2">
            <a:extLst>
              <a:ext uri="{FF2B5EF4-FFF2-40B4-BE49-F238E27FC236}">
                <a16:creationId xmlns:a16="http://schemas.microsoft.com/office/drawing/2014/main" id="{E25D093B-7CD0-4B30-2661-DC8331DA569E}"/>
              </a:ext>
            </a:extLst>
          </p:cNvPr>
          <p:cNvSpPr>
            <a:spLocks noGrp="1"/>
          </p:cNvSpPr>
          <p:nvPr>
            <p:ph idx="1"/>
          </p:nvPr>
        </p:nvSpPr>
        <p:spPr>
          <a:xfrm>
            <a:off x="1155096" y="1695753"/>
            <a:ext cx="9905999" cy="3454399"/>
          </a:xfrm>
        </p:spPr>
        <p:txBody>
          <a:bodyPr anchor="ctr">
            <a:normAutofit/>
          </a:bodyPr>
          <a:lstStyle/>
          <a:p>
            <a:pPr marL="0" indent="0">
              <a:buNone/>
            </a:pPr>
            <a:r>
              <a:rPr lang="en-US" sz="2000" b="1">
                <a:latin typeface="Times New Roman"/>
                <a:cs typeface="Times New Roman"/>
              </a:rPr>
              <a:t>Cyber Incident Reporting for Critical Infrastructure Act of 2022 (CIRCIA)</a:t>
            </a:r>
            <a:endParaRPr lang="en-US" sz="2000"/>
          </a:p>
          <a:p>
            <a:pPr marL="0" indent="0">
              <a:buNone/>
            </a:pPr>
            <a:r>
              <a:rPr lang="en-US" sz="2000" b="1">
                <a:latin typeface="Times New Roman"/>
                <a:cs typeface="Times New Roman"/>
              </a:rPr>
              <a:t> </a:t>
            </a:r>
            <a:r>
              <a:rPr lang="en-US" sz="2000">
                <a:latin typeface="Times New Roman"/>
                <a:cs typeface="Times New Roman"/>
              </a:rPr>
              <a:t>Requires critical infrastructure sectors to report cybersecurity incidents and ransomware payments to CISA, supporting proactive threat analysis and response.</a:t>
            </a:r>
            <a:endParaRPr lang="en-US" sz="2000"/>
          </a:p>
        </p:txBody>
      </p:sp>
    </p:spTree>
    <p:extLst>
      <p:ext uri="{BB962C8B-B14F-4D97-AF65-F5344CB8AC3E}">
        <p14:creationId xmlns:p14="http://schemas.microsoft.com/office/powerpoint/2010/main" val="2158896072"/>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4CBF-E0D1-BD6E-A645-3A93FC294BA2}"/>
              </a:ext>
            </a:extLst>
          </p:cNvPr>
          <p:cNvSpPr>
            <a:spLocks noGrp="1"/>
          </p:cNvSpPr>
          <p:nvPr>
            <p:ph type="title"/>
          </p:nvPr>
        </p:nvSpPr>
        <p:spPr>
          <a:xfrm>
            <a:off x="1143001" y="1007533"/>
            <a:ext cx="9905998" cy="1092200"/>
          </a:xfrm>
        </p:spPr>
        <p:txBody>
          <a:bodyPr>
            <a:normAutofit/>
          </a:bodyPr>
          <a:lstStyle/>
          <a:p>
            <a:pPr algn="ctr"/>
            <a:r>
              <a:rPr lang="en-US">
                <a:latin typeface="Times New Roman"/>
                <a:ea typeface="Calibri Light"/>
                <a:cs typeface="Calibri Light"/>
              </a:rPr>
              <a:t>The history and context of CIRCIA</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25153AB-9229-8428-18CD-74ED46F3DBD6}"/>
              </a:ext>
            </a:extLst>
          </p:cNvPr>
          <p:cNvSpPr>
            <a:spLocks noGrp="1"/>
          </p:cNvSpPr>
          <p:nvPr>
            <p:ph idx="1"/>
          </p:nvPr>
        </p:nvSpPr>
        <p:spPr>
          <a:xfrm>
            <a:off x="1143001" y="2252134"/>
            <a:ext cx="9905999" cy="3454399"/>
          </a:xfrm>
        </p:spPr>
        <p:txBody>
          <a:bodyPr vert="horz" lIns="91440" tIns="45720" rIns="91440" bIns="45720" rtlCol="0" anchor="ctr">
            <a:normAutofit/>
          </a:bodyPr>
          <a:lstStyle/>
          <a:p>
            <a:r>
              <a:rPr lang="en-US" sz="2000">
                <a:latin typeface="Times New Roman"/>
                <a:cs typeface="Times New Roman"/>
              </a:rPr>
              <a:t>CIRCIA was proposed because of the increase of cyber-attacks on critical infrastructure.</a:t>
            </a:r>
          </a:p>
          <a:p>
            <a:r>
              <a:rPr lang="en-US" sz="2000">
                <a:latin typeface="Times New Roman"/>
                <a:cs typeface="Times New Roman"/>
              </a:rPr>
              <a:t>Signed into law by Joe Biden in March of 2022</a:t>
            </a:r>
          </a:p>
          <a:p>
            <a:r>
              <a:rPr lang="en-US" sz="2000">
                <a:latin typeface="Times New Roman"/>
                <a:cs typeface="Times New Roman"/>
              </a:rPr>
              <a:t>The 2021 Colonial Pipeline ransomware incident was a key factor in driving congress to approve of CIRCIA.</a:t>
            </a:r>
          </a:p>
          <a:p>
            <a:pPr marL="0" indent="0">
              <a:buNone/>
            </a:pPr>
            <a:endParaRPr lang="en-US" sz="2000">
              <a:latin typeface="Times New Roman"/>
              <a:cs typeface="Times New Roman"/>
            </a:endParaRPr>
          </a:p>
        </p:txBody>
      </p:sp>
    </p:spTree>
    <p:extLst>
      <p:ext uri="{BB962C8B-B14F-4D97-AF65-F5344CB8AC3E}">
        <p14:creationId xmlns:p14="http://schemas.microsoft.com/office/powerpoint/2010/main" val="19659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7AE5-2E1F-9B45-4C01-26771FB3E1A3}"/>
              </a:ext>
            </a:extLst>
          </p:cNvPr>
          <p:cNvSpPr>
            <a:spLocks noGrp="1"/>
          </p:cNvSpPr>
          <p:nvPr>
            <p:ph type="title"/>
          </p:nvPr>
        </p:nvSpPr>
        <p:spPr>
          <a:xfrm>
            <a:off x="1141413" y="85725"/>
            <a:ext cx="9905998" cy="2011363"/>
          </a:xfrm>
        </p:spPr>
        <p:txBody>
          <a:bodyPr>
            <a:normAutofit/>
          </a:bodyPr>
          <a:lstStyle/>
          <a:p>
            <a:pPr algn="ctr"/>
            <a:r>
              <a:rPr lang="en-US" sz="4400" b="1">
                <a:latin typeface="Times New Roman" panose="02020603050405020304" pitchFamily="18" charset="0"/>
                <a:cs typeface="Times New Roman" panose="02020603050405020304" pitchFamily="18" charset="0"/>
              </a:rPr>
              <a:t>CIRCIA </a:t>
            </a:r>
            <a:br>
              <a:rPr lang="en-US" sz="4400" b="1">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vs. </a:t>
            </a:r>
            <a:br>
              <a:rPr lang="en-US" sz="4400" b="1">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CISA</a:t>
            </a:r>
          </a:p>
        </p:txBody>
      </p:sp>
      <p:sp>
        <p:nvSpPr>
          <p:cNvPr id="4" name="Content Placeholder 3">
            <a:extLst>
              <a:ext uri="{FF2B5EF4-FFF2-40B4-BE49-F238E27FC236}">
                <a16:creationId xmlns:a16="http://schemas.microsoft.com/office/drawing/2014/main" id="{540E72D1-B1F2-0B94-1C53-3A83A10D1CEA}"/>
              </a:ext>
            </a:extLst>
          </p:cNvPr>
          <p:cNvSpPr>
            <a:spLocks noGrp="1"/>
          </p:cNvSpPr>
          <p:nvPr>
            <p:ph idx="1"/>
          </p:nvPr>
        </p:nvSpPr>
        <p:spPr>
          <a:xfrm>
            <a:off x="6204479" y="2249487"/>
            <a:ext cx="4844521" cy="3541714"/>
          </a:xfrm>
        </p:spPr>
        <p:txBody>
          <a:bodyPr anchor="ctr">
            <a:normAutofit/>
          </a:bodyPr>
          <a:lstStyle/>
          <a:p>
            <a:pPr>
              <a:lnSpc>
                <a:spcPct val="110000"/>
              </a:lnSpc>
            </a:pPr>
            <a:r>
              <a:rPr lang="en-US" sz="2000" b="1">
                <a:latin typeface="Times New Roman"/>
                <a:cs typeface="Times New Roman"/>
              </a:rPr>
              <a:t>CIRCIA mandates reporting while CISA focuses on voluntary data sharing.</a:t>
            </a:r>
          </a:p>
          <a:p>
            <a:pPr>
              <a:lnSpc>
                <a:spcPct val="110000"/>
              </a:lnSpc>
            </a:pPr>
            <a:r>
              <a:rPr lang="en-US" sz="2000" b="1">
                <a:latin typeface="Times New Roman"/>
                <a:ea typeface="+mn-lt"/>
                <a:cs typeface="Times New Roman"/>
              </a:rPr>
              <a:t>CIRCIA requires to report cyberattacks in 72 hours and ransomware attacks in 24.</a:t>
            </a:r>
          </a:p>
          <a:p>
            <a:pPr>
              <a:lnSpc>
                <a:spcPct val="110000"/>
              </a:lnSpc>
            </a:pPr>
            <a:r>
              <a:rPr lang="en-US" sz="2000" b="1">
                <a:latin typeface="Times New Roman"/>
                <a:ea typeface="+mn-lt"/>
                <a:cs typeface="Times New Roman"/>
              </a:rPr>
              <a:t>The importance of critical infrastructure requires stricter management than regular companies which is why CIRCIA is mandated.</a:t>
            </a:r>
          </a:p>
          <a:p>
            <a:pPr marL="0" indent="0">
              <a:lnSpc>
                <a:spcPct val="110000"/>
              </a:lnSpc>
              <a:buNone/>
            </a:pPr>
            <a:endParaRPr lang="en-US" sz="2000" b="1">
              <a:latin typeface="Times New Roman"/>
              <a:ea typeface="+mn-lt"/>
              <a:cs typeface="Times New Roman"/>
            </a:endParaRPr>
          </a:p>
        </p:txBody>
      </p:sp>
      <p:pic>
        <p:nvPicPr>
          <p:cNvPr id="14" name="Picture 13" descr="Oil refinery against blue sky">
            <a:extLst>
              <a:ext uri="{FF2B5EF4-FFF2-40B4-BE49-F238E27FC236}">
                <a16:creationId xmlns:a16="http://schemas.microsoft.com/office/drawing/2014/main" id="{F066D5B8-D15D-EAC5-F02C-1D1EA2DF89BE}"/>
              </a:ext>
            </a:extLst>
          </p:cNvPr>
          <p:cNvPicPr>
            <a:picLocks noChangeAspect="1"/>
          </p:cNvPicPr>
          <p:nvPr/>
        </p:nvPicPr>
        <p:blipFill rotWithShape="1">
          <a:blip r:embed="rId5"/>
          <a:srcRect l="11118" r="2839" b="-1"/>
          <a:stretch/>
        </p:blipFill>
        <p:spPr>
          <a:xfrm>
            <a:off x="1141412" y="2497720"/>
            <a:ext cx="4662140" cy="30478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9440243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DB30-7652-07DC-DE7B-3911C1B3289C}"/>
              </a:ext>
            </a:extLst>
          </p:cNvPr>
          <p:cNvSpPr>
            <a:spLocks noGrp="1"/>
          </p:cNvSpPr>
          <p:nvPr>
            <p:ph type="title"/>
          </p:nvPr>
        </p:nvSpPr>
        <p:spPr/>
        <p:txBody>
          <a:bodyPr vert="horz" lIns="91440" tIns="45720" rIns="91440" bIns="45720" rtlCol="0">
            <a:normAutofit/>
          </a:bodyPr>
          <a:lstStyle/>
          <a:p>
            <a:r>
              <a:rPr lang="en-US" b="1">
                <a:latin typeface="Times New Roman"/>
                <a:cs typeface="Times New Roman"/>
              </a:rPr>
              <a:t>Cases Related to CIRCIA and Its Impact</a:t>
            </a:r>
          </a:p>
        </p:txBody>
      </p:sp>
      <p:sp>
        <p:nvSpPr>
          <p:cNvPr id="3" name="Content Placeholder 2">
            <a:extLst>
              <a:ext uri="{FF2B5EF4-FFF2-40B4-BE49-F238E27FC236}">
                <a16:creationId xmlns:a16="http://schemas.microsoft.com/office/drawing/2014/main" id="{5B2ED90B-A1E7-7D11-A3ED-68704AE05FF8}"/>
              </a:ext>
            </a:extLst>
          </p:cNvPr>
          <p:cNvSpPr>
            <a:spLocks/>
          </p:cNvSpPr>
          <p:nvPr/>
        </p:nvSpPr>
        <p:spPr>
          <a:xfrm>
            <a:off x="1141413" y="3093970"/>
            <a:ext cx="4953000" cy="1792420"/>
          </a:xfrm>
          <a:prstGeom prst="rect">
            <a:avLst/>
          </a:prstGeom>
        </p:spPr>
        <p:txBody>
          <a:bodyPr vert="horz" lIns="91440" tIns="45720" rIns="91440" bIns="45720" rtlCol="0" anchor="t">
            <a:noAutofit/>
          </a:bodyPr>
          <a:lstStyle/>
          <a:p>
            <a:pPr defTabSz="438912">
              <a:spcAft>
                <a:spcPts val="600"/>
              </a:spcAft>
            </a:pPr>
            <a:r>
              <a:rPr lang="en-US" sz="2400" b="1" kern="1200">
                <a:solidFill>
                  <a:schemeClr val="tx1"/>
                </a:solidFill>
                <a:latin typeface="Times New Roman"/>
                <a:ea typeface="+mn-ea"/>
                <a:cs typeface="Times New Roman"/>
              </a:rPr>
              <a:t>Colonial Pipeline Ransomware (2021)</a:t>
            </a:r>
            <a:endParaRPr lang="en-US" sz="2400" kern="1200">
              <a:solidFill>
                <a:schemeClr val="tx1"/>
              </a:solidFill>
              <a:latin typeface="Times New Roman"/>
              <a:ea typeface="+mn-ea"/>
              <a:cs typeface="Times New Roman"/>
            </a:endParaRPr>
          </a:p>
          <a:p>
            <a:pPr marL="438912" lvl="1" defTabSz="438912">
              <a:spcAft>
                <a:spcPts val="600"/>
              </a:spcAft>
            </a:pPr>
            <a:r>
              <a:rPr lang="en-US" sz="1600" kern="1200">
                <a:solidFill>
                  <a:schemeClr val="tx1"/>
                </a:solidFill>
                <a:latin typeface="Times New Roman"/>
                <a:ea typeface="+mn-ea"/>
                <a:cs typeface="Segoe UI"/>
              </a:rPr>
              <a:t>A major fuel pipeline system in the United States, suffered a ransomware attack.</a:t>
            </a:r>
            <a:endParaRPr lang="en-US" sz="3600" b="1" kern="1200">
              <a:solidFill>
                <a:schemeClr val="tx1"/>
              </a:solidFill>
              <a:latin typeface="Times New Roman"/>
              <a:ea typeface="+mn-ea"/>
              <a:cs typeface="Times New Roman"/>
            </a:endParaRPr>
          </a:p>
          <a:p>
            <a:pPr>
              <a:spcAft>
                <a:spcPts val="600"/>
              </a:spcAft>
            </a:pPr>
            <a:endParaRPr lang="en-US" sz="2000" b="1">
              <a:latin typeface="Times New Roman"/>
              <a:cs typeface="Times New Roman"/>
            </a:endParaRPr>
          </a:p>
        </p:txBody>
      </p:sp>
      <p:sp>
        <p:nvSpPr>
          <p:cNvPr id="4" name="Content Placeholder 2">
            <a:extLst>
              <a:ext uri="{FF2B5EF4-FFF2-40B4-BE49-F238E27FC236}">
                <a16:creationId xmlns:a16="http://schemas.microsoft.com/office/drawing/2014/main" id="{EA075D90-54EC-4980-D4E8-957C9DD34B70}"/>
              </a:ext>
            </a:extLst>
          </p:cNvPr>
          <p:cNvSpPr txBox="1">
            <a:spLocks/>
          </p:cNvSpPr>
          <p:nvPr/>
        </p:nvSpPr>
        <p:spPr>
          <a:xfrm>
            <a:off x="6094413" y="3093970"/>
            <a:ext cx="4953000" cy="179242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19456" indent="-219456" defTabSz="877824">
              <a:spcBef>
                <a:spcPts val="960"/>
              </a:spcBef>
            </a:pPr>
            <a:r>
              <a:rPr lang="en-US" b="1" kern="1200" err="1">
                <a:solidFill>
                  <a:schemeClr val="tx1"/>
                </a:solidFill>
                <a:latin typeface="Times New Roman"/>
                <a:ea typeface="+mn-ea"/>
                <a:cs typeface="Times New Roman"/>
              </a:rPr>
              <a:t>NotPetya</a:t>
            </a:r>
            <a:r>
              <a:rPr lang="en-US" b="1" kern="1200">
                <a:solidFill>
                  <a:schemeClr val="tx1"/>
                </a:solidFill>
                <a:latin typeface="Times New Roman"/>
                <a:ea typeface="+mn-ea"/>
                <a:cs typeface="Times New Roman"/>
              </a:rPr>
              <a:t> “Ransomware” (2017)</a:t>
            </a:r>
            <a:endParaRPr lang="en-US" kern="1200">
              <a:solidFill>
                <a:schemeClr val="tx1"/>
              </a:solidFill>
              <a:latin typeface="Times New Roman"/>
              <a:ea typeface="+mn-ea"/>
              <a:cs typeface="Times New Roman"/>
            </a:endParaRPr>
          </a:p>
          <a:p>
            <a:pPr marL="658368" lvl="1" indent="-219456" defTabSz="877824">
              <a:spcBef>
                <a:spcPts val="480"/>
              </a:spcBef>
            </a:pPr>
            <a:r>
              <a:rPr lang="en-US" sz="1600" kern="1200">
                <a:solidFill>
                  <a:schemeClr val="tx1"/>
                </a:solidFill>
                <a:latin typeface="Times New Roman"/>
                <a:ea typeface="+mn-ea"/>
                <a:cs typeface="Segoe UI"/>
              </a:rPr>
              <a:t>Hospitals and other critical infrastructure companies were affected with damaged hard drives and encrypted data.</a:t>
            </a:r>
            <a:endParaRPr lang="en-US" sz="2800" b="1">
              <a:latin typeface="Times New Roman"/>
              <a:cs typeface="Times New Roman"/>
            </a:endParaRPr>
          </a:p>
        </p:txBody>
      </p:sp>
    </p:spTree>
    <p:extLst>
      <p:ext uri="{BB962C8B-B14F-4D97-AF65-F5344CB8AC3E}">
        <p14:creationId xmlns:p14="http://schemas.microsoft.com/office/powerpoint/2010/main" val="32673493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FD17-D7A6-3125-7B78-BF456998CBF9}"/>
              </a:ext>
            </a:extLst>
          </p:cNvPr>
          <p:cNvSpPr>
            <a:spLocks noGrp="1"/>
          </p:cNvSpPr>
          <p:nvPr>
            <p:ph type="title"/>
          </p:nvPr>
        </p:nvSpPr>
        <p:spPr>
          <a:xfrm>
            <a:off x="890596" y="1574565"/>
            <a:ext cx="4662989" cy="1884759"/>
          </a:xfrm>
        </p:spPr>
        <p:txBody>
          <a:bodyPr anchor="t">
            <a:normAutofit/>
          </a:bodyPr>
          <a:lstStyle/>
          <a:p>
            <a:r>
              <a:rPr lang="en-US">
                <a:solidFill>
                  <a:srgbClr val="FFFFFF"/>
                </a:solidFill>
                <a:latin typeface="Times New Roman" panose="02020603050405020304" pitchFamily="18" charset="0"/>
                <a:cs typeface="Times New Roman" panose="02020603050405020304" pitchFamily="18" charset="0"/>
              </a:rPr>
              <a:t>The unintended consequences of CIRCIA</a:t>
            </a:r>
          </a:p>
        </p:txBody>
      </p:sp>
      <p:sp>
        <p:nvSpPr>
          <p:cNvPr id="108" name="Content Placeholder 2">
            <a:extLst>
              <a:ext uri="{FF2B5EF4-FFF2-40B4-BE49-F238E27FC236}">
                <a16:creationId xmlns:a16="http://schemas.microsoft.com/office/drawing/2014/main" id="{2512C007-C7DA-9790-1407-852631D50D58}"/>
              </a:ext>
            </a:extLst>
          </p:cNvPr>
          <p:cNvSpPr>
            <a:spLocks noGrp="1"/>
          </p:cNvSpPr>
          <p:nvPr>
            <p:ph idx="1"/>
          </p:nvPr>
        </p:nvSpPr>
        <p:spPr>
          <a:xfrm>
            <a:off x="6185986" y="1671566"/>
            <a:ext cx="5170861" cy="1690759"/>
          </a:xfrm>
        </p:spPr>
        <p:txBody>
          <a:bodyPr>
            <a:normAutofit/>
          </a:bodyPr>
          <a:lstStyle/>
          <a:p>
            <a:r>
              <a:rPr lang="en-US" sz="2000" b="1">
                <a:solidFill>
                  <a:srgbClr val="FFFFFF"/>
                </a:solidFill>
                <a:latin typeface="Times New Roman" panose="02020603050405020304" pitchFamily="18" charset="0"/>
                <a:cs typeface="Times New Roman" panose="02020603050405020304" pitchFamily="18" charset="0"/>
              </a:rPr>
              <a:t>Deters the incentive of reports relating to that of ransomware attacks.</a:t>
            </a:r>
          </a:p>
          <a:p>
            <a:r>
              <a:rPr lang="en-US" sz="2000" b="1">
                <a:solidFill>
                  <a:srgbClr val="FFFFFF"/>
                </a:solidFill>
                <a:latin typeface="Times New Roman" panose="02020603050405020304" pitchFamily="18" charset="0"/>
                <a:cs typeface="Times New Roman" panose="02020603050405020304" pitchFamily="18" charset="0"/>
              </a:rPr>
              <a:t>Increases the burden on critical infrastructure operators on strict deadlines.</a:t>
            </a:r>
            <a:endParaRPr lang="en-US" sz="2000">
              <a:solidFill>
                <a:srgbClr val="FFFFFF"/>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1AAC8235-DCB4-7BDD-8518-B1F8F8133217}"/>
              </a:ext>
            </a:extLst>
          </p:cNvPr>
          <p:cNvGrpSpPr/>
          <p:nvPr/>
        </p:nvGrpSpPr>
        <p:grpSpPr>
          <a:xfrm>
            <a:off x="6914046" y="4195652"/>
            <a:ext cx="2779085" cy="2873597"/>
            <a:chOff x="6279368" y="3854877"/>
            <a:chExt cx="2779085" cy="2873597"/>
          </a:xfrm>
        </p:grpSpPr>
        <p:sp>
          <p:nvSpPr>
            <p:cNvPr id="33" name="Rectangle: Rounded Corners 32">
              <a:extLst>
                <a:ext uri="{FF2B5EF4-FFF2-40B4-BE49-F238E27FC236}">
                  <a16:creationId xmlns:a16="http://schemas.microsoft.com/office/drawing/2014/main" id="{EFC12B39-1573-054C-92A2-B1F226CB4F5C}"/>
                </a:ext>
              </a:extLst>
            </p:cNvPr>
            <p:cNvSpPr/>
            <p:nvPr/>
          </p:nvSpPr>
          <p:spPr>
            <a:xfrm>
              <a:off x="8175774" y="4524350"/>
              <a:ext cx="697250" cy="151447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4E6F8F-2003-3F99-81BF-539DCE742FFF}"/>
                </a:ext>
              </a:extLst>
            </p:cNvPr>
            <p:cNvSpPr/>
            <p:nvPr/>
          </p:nvSpPr>
          <p:spPr>
            <a:xfrm>
              <a:off x="6548869" y="4658391"/>
              <a:ext cx="1304925" cy="914400"/>
            </a:xfrm>
            <a:prstGeom prst="rect">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63F6787-72A8-7942-D397-7344FFFDAE43}"/>
                </a:ext>
              </a:extLst>
            </p:cNvPr>
            <p:cNvGrpSpPr/>
            <p:nvPr/>
          </p:nvGrpSpPr>
          <p:grpSpPr>
            <a:xfrm>
              <a:off x="6279368" y="3854877"/>
              <a:ext cx="2779085" cy="2873597"/>
              <a:chOff x="9552080" y="4594233"/>
              <a:chExt cx="2779085" cy="2873597"/>
            </a:xfrm>
          </p:grpSpPr>
          <p:pic>
            <p:nvPicPr>
              <p:cNvPr id="4" name="Graphic 3" descr="Computer with solid fill">
                <a:extLst>
                  <a:ext uri="{FF2B5EF4-FFF2-40B4-BE49-F238E27FC236}">
                    <a16:creationId xmlns:a16="http://schemas.microsoft.com/office/drawing/2014/main" id="{71A56419-05B5-3C1D-4185-E31FC2E4A0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10724" y="4738066"/>
                <a:ext cx="2585932" cy="2585932"/>
              </a:xfrm>
              <a:prstGeom prst="rect">
                <a:avLst/>
              </a:prstGeom>
            </p:spPr>
          </p:pic>
          <p:pic>
            <p:nvPicPr>
              <p:cNvPr id="7" name="Graphic 6" descr="Close with solid fill">
                <a:extLst>
                  <a:ext uri="{FF2B5EF4-FFF2-40B4-BE49-F238E27FC236}">
                    <a16:creationId xmlns:a16="http://schemas.microsoft.com/office/drawing/2014/main" id="{BCC9B35F-FCC4-50F6-863E-B6F02F3E5A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2080" y="4594233"/>
                <a:ext cx="2779085" cy="2873597"/>
              </a:xfrm>
              <a:prstGeom prst="rect">
                <a:avLst/>
              </a:prstGeom>
            </p:spPr>
          </p:pic>
        </p:grpSp>
      </p:grpSp>
      <p:sp>
        <p:nvSpPr>
          <p:cNvPr id="9" name="Arrow: Right 8">
            <a:extLst>
              <a:ext uri="{FF2B5EF4-FFF2-40B4-BE49-F238E27FC236}">
                <a16:creationId xmlns:a16="http://schemas.microsoft.com/office/drawing/2014/main" id="{E9CB41FD-3A1A-13A1-ADDB-6C245CBF8C66}"/>
              </a:ext>
            </a:extLst>
          </p:cNvPr>
          <p:cNvSpPr/>
          <p:nvPr/>
        </p:nvSpPr>
        <p:spPr>
          <a:xfrm>
            <a:off x="4167828" y="5458063"/>
            <a:ext cx="2779085" cy="348777"/>
          </a:xfrm>
          <a:prstGeom prst="rightArrow">
            <a:avLst/>
          </a:prstGeom>
          <a:solidFill>
            <a:schemeClr val="accent2"/>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EA0531F-1B85-318E-D0D3-FCE3E9CC1796}"/>
              </a:ext>
            </a:extLst>
          </p:cNvPr>
          <p:cNvGrpSpPr/>
          <p:nvPr/>
        </p:nvGrpSpPr>
        <p:grpSpPr>
          <a:xfrm>
            <a:off x="1388456" y="4285390"/>
            <a:ext cx="2673943" cy="2673943"/>
            <a:chOff x="495750" y="3945205"/>
            <a:chExt cx="2673943" cy="2673943"/>
          </a:xfrm>
        </p:grpSpPr>
        <p:sp>
          <p:nvSpPr>
            <p:cNvPr id="35" name="Rectangle: Rounded Corners 34">
              <a:extLst>
                <a:ext uri="{FF2B5EF4-FFF2-40B4-BE49-F238E27FC236}">
                  <a16:creationId xmlns:a16="http://schemas.microsoft.com/office/drawing/2014/main" id="{7C7ED446-48FD-DAD1-E86C-885989F4DAD8}"/>
                </a:ext>
              </a:extLst>
            </p:cNvPr>
            <p:cNvSpPr/>
            <p:nvPr/>
          </p:nvSpPr>
          <p:spPr>
            <a:xfrm>
              <a:off x="2332375" y="4580878"/>
              <a:ext cx="765932" cy="1493324"/>
            </a:xfrm>
            <a:prstGeom prst="roundRect">
              <a:avLst/>
            </a:prstGeom>
            <a:solidFill>
              <a:schemeClr val="accent2"/>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3B16B5D-E460-DF89-687C-8794106B4A28}"/>
                </a:ext>
              </a:extLst>
            </p:cNvPr>
            <p:cNvGrpSpPr/>
            <p:nvPr/>
          </p:nvGrpSpPr>
          <p:grpSpPr>
            <a:xfrm>
              <a:off x="495750" y="3945205"/>
              <a:ext cx="2673943" cy="2673943"/>
              <a:chOff x="4133850" y="4650055"/>
              <a:chExt cx="2673943" cy="2673943"/>
            </a:xfrm>
          </p:grpSpPr>
          <p:pic>
            <p:nvPicPr>
              <p:cNvPr id="8" name="Graphic 7" descr="Computer with solid fill">
                <a:extLst>
                  <a:ext uri="{FF2B5EF4-FFF2-40B4-BE49-F238E27FC236}">
                    <a16:creationId xmlns:a16="http://schemas.microsoft.com/office/drawing/2014/main" id="{A8F1E701-CAE8-091E-3D66-2B653E7A05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3850" y="4650055"/>
                <a:ext cx="2673943" cy="2673943"/>
              </a:xfrm>
              <a:prstGeom prst="rect">
                <a:avLst/>
              </a:prstGeom>
            </p:spPr>
          </p:pic>
          <p:sp>
            <p:nvSpPr>
              <p:cNvPr id="28" name="Rectangle 27">
                <a:extLst>
                  <a:ext uri="{FF2B5EF4-FFF2-40B4-BE49-F238E27FC236}">
                    <a16:creationId xmlns:a16="http://schemas.microsoft.com/office/drawing/2014/main" id="{6EFE19FE-6300-61FF-1C32-E031ED6DAB91}"/>
                  </a:ext>
                </a:extLst>
              </p:cNvPr>
              <p:cNvSpPr/>
              <p:nvPr/>
            </p:nvSpPr>
            <p:spPr>
              <a:xfrm>
                <a:off x="4337506" y="5353741"/>
                <a:ext cx="1367046" cy="9089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A06A754-1693-EBCD-AADD-0E7B31E8539E}"/>
                  </a:ext>
                </a:extLst>
              </p:cNvPr>
              <p:cNvSpPr txBox="1"/>
              <p:nvPr/>
            </p:nvSpPr>
            <p:spPr>
              <a:xfrm>
                <a:off x="4514491" y="5353741"/>
                <a:ext cx="1020035" cy="1231106"/>
              </a:xfrm>
              <a:prstGeom prst="rect">
                <a:avLst/>
              </a:prstGeom>
              <a:noFill/>
            </p:spPr>
            <p:txBody>
              <a:bodyPr wrap="square" rtlCol="0">
                <a:spAutoFit/>
              </a:bodyPr>
              <a:lstStyle/>
              <a:p>
                <a:r>
                  <a:rPr lang="en-US" sz="800">
                    <a:solidFill>
                      <a:schemeClr val="accent2"/>
                    </a:solidFill>
                    <a:effectLst/>
                    <a:latin typeface="Times New Roman" panose="02020603050405020304" pitchFamily="18" charset="0"/>
                    <a:cs typeface="Times New Roman" panose="02020603050405020304" pitchFamily="18" charset="0"/>
                  </a:rPr>
                  <a:t>If these deadlines are not met, then the fines can go up to $50,000 per violation per day depending on the organizations' size</a:t>
                </a:r>
              </a:p>
              <a:p>
                <a:endParaRPr lang="en-US"/>
              </a:p>
            </p:txBody>
          </p:sp>
        </p:grpSp>
      </p:grpSp>
    </p:spTree>
    <p:extLst>
      <p:ext uri="{BB962C8B-B14F-4D97-AF65-F5344CB8AC3E}">
        <p14:creationId xmlns:p14="http://schemas.microsoft.com/office/powerpoint/2010/main" val="2928877702"/>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C4B2FCC-93A4-A98C-C7F4-FCDEE173E57E}"/>
              </a:ext>
            </a:extLst>
          </p:cNvPr>
          <p:cNvSpPr/>
          <p:nvPr/>
        </p:nvSpPr>
        <p:spPr>
          <a:xfrm>
            <a:off x="-1074" y="-6814"/>
            <a:ext cx="12188682" cy="6858194"/>
          </a:xfrm>
          <a:prstGeom prst="rect">
            <a:avLst/>
          </a:prstGeom>
          <a:solidFill>
            <a:srgbClr val="3A3A3A">
              <a:alpha val="4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1C49B-4C2F-011F-2C2A-2081BAFA0733}"/>
              </a:ext>
            </a:extLst>
          </p:cNvPr>
          <p:cNvSpPr>
            <a:spLocks noGrp="1"/>
          </p:cNvSpPr>
          <p:nvPr>
            <p:ph type="title"/>
          </p:nvPr>
        </p:nvSpPr>
        <p:spPr>
          <a:xfrm>
            <a:off x="2674379" y="777999"/>
            <a:ext cx="6849398" cy="643315"/>
          </a:xfrm>
        </p:spPr>
        <p:txBody>
          <a:bodyPr anchor="ctr">
            <a:normAutofit/>
          </a:bodyPr>
          <a:lstStyle/>
          <a:p>
            <a:r>
              <a:rPr lang="en-US" sz="4000">
                <a:latin typeface="Times New Roman"/>
                <a:cs typeface="Calibri Light"/>
              </a:rPr>
              <a:t>Effectiveness of CIRCIA</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AF39391D-24DC-D2E1-4AA5-E6EE32051183}"/>
              </a:ext>
            </a:extLst>
          </p:cNvPr>
          <p:cNvSpPr>
            <a:spLocks noGrp="1"/>
          </p:cNvSpPr>
          <p:nvPr>
            <p:ph idx="1"/>
          </p:nvPr>
        </p:nvSpPr>
        <p:spPr>
          <a:xfrm>
            <a:off x="1074843" y="2049327"/>
            <a:ext cx="10242433" cy="5979689"/>
          </a:xfrm>
        </p:spPr>
        <p:txBody>
          <a:bodyPr vert="horz" lIns="91440" tIns="45720" rIns="91440" bIns="45720" rtlCol="0" anchor="ctr">
            <a:normAutofit/>
          </a:bodyPr>
          <a:lstStyle/>
          <a:p>
            <a:pPr marL="0" indent="0" algn="just">
              <a:buNone/>
            </a:pPr>
            <a:r>
              <a:rPr lang="en-US" sz="2000">
                <a:latin typeface="Times New Roman"/>
                <a:ea typeface="+mn-lt"/>
                <a:cs typeface="Times New Roman"/>
              </a:rPr>
              <a:t>Although CIRCIA  has not been around for long it has been effective, by:</a:t>
            </a:r>
          </a:p>
          <a:p>
            <a:pPr marL="0" indent="0" algn="just">
              <a:buNone/>
            </a:pPr>
            <a:endParaRPr lang="en-US" sz="2000">
              <a:latin typeface="Times New Roman"/>
              <a:ea typeface="+mn-lt"/>
              <a:cs typeface="Times New Roman"/>
            </a:endParaRPr>
          </a:p>
          <a:p>
            <a:pPr algn="just"/>
            <a:r>
              <a:rPr lang="en-US" sz="2000">
                <a:latin typeface="Times New Roman"/>
                <a:ea typeface="+mn-lt"/>
                <a:cs typeface="Times New Roman"/>
              </a:rPr>
              <a:t>Increasing security </a:t>
            </a:r>
          </a:p>
          <a:p>
            <a:pPr algn="just"/>
            <a:endParaRPr lang="en-US" sz="2000">
              <a:latin typeface="Times New Roman"/>
              <a:ea typeface="+mn-lt"/>
              <a:cs typeface="Times New Roman"/>
            </a:endParaRPr>
          </a:p>
          <a:p>
            <a:r>
              <a:rPr lang="en-US" sz="2000">
                <a:latin typeface="Times New Roman"/>
                <a:ea typeface="+mn-lt"/>
                <a:cs typeface="Times New Roman"/>
              </a:rPr>
              <a:t>Helping companies to defend against cyber threats with information from the reports</a:t>
            </a:r>
          </a:p>
          <a:p>
            <a:endParaRPr lang="en-US" sz="2000">
              <a:latin typeface="Times New Roman"/>
              <a:ea typeface="Calibri"/>
              <a:cs typeface="Times New Roman"/>
            </a:endParaRPr>
          </a:p>
          <a:p>
            <a:r>
              <a:rPr lang="en-US" sz="2000">
                <a:latin typeface="Times New Roman"/>
                <a:ea typeface="Calibri"/>
                <a:cs typeface="Calibri"/>
              </a:rPr>
              <a:t>CIRCIA has made CISA </a:t>
            </a:r>
            <a:r>
              <a:rPr lang="en-US" sz="2000">
                <a:latin typeface="Times New Roman"/>
                <a:ea typeface="Calibri"/>
                <a:cs typeface="Times New Roman"/>
              </a:rPr>
              <a:t>prioritize cybersecurity as shown by CISA's establishment of:</a:t>
            </a:r>
            <a:endParaRPr lang="en-US" sz="2000">
              <a:solidFill>
                <a:srgbClr val="FFFFFF"/>
              </a:solidFill>
              <a:latin typeface="Times New Roman"/>
              <a:ea typeface="Calibri"/>
              <a:cs typeface="Times New Roman"/>
            </a:endParaRPr>
          </a:p>
          <a:p>
            <a:pPr lvl="1">
              <a:buFont typeface="Courier New" panose="020B0604020202020204" pitchFamily="34" charset="0"/>
              <a:buChar char="o"/>
            </a:pPr>
            <a:r>
              <a:rPr lang="en-US">
                <a:latin typeface="Times New Roman"/>
                <a:ea typeface="Calibri"/>
                <a:cs typeface="Calibri"/>
              </a:rPr>
              <a:t>The Joint Ransomware Task Force (JRTF) in September 2022</a:t>
            </a:r>
          </a:p>
          <a:p>
            <a:pPr lvl="1">
              <a:buFont typeface="Courier New" panose="020B0604020202020204" pitchFamily="34" charset="0"/>
              <a:buChar char="o"/>
            </a:pPr>
            <a:r>
              <a:rPr lang="en-US">
                <a:latin typeface="Times New Roman"/>
                <a:ea typeface="Calibri"/>
                <a:cs typeface="Calibri"/>
              </a:rPr>
              <a:t>Ransomware Vulnerability Warning Pilot (RVWP) Program in January 2023</a:t>
            </a:r>
          </a:p>
          <a:p>
            <a:pPr lvl="1">
              <a:buFont typeface="Courier New" panose="020B0604020202020204" pitchFamily="34" charset="0"/>
              <a:buChar char="o"/>
            </a:pPr>
            <a:endParaRPr lang="en-US">
              <a:latin typeface="Times New Roman"/>
              <a:ea typeface="Calibri"/>
              <a:cs typeface="Calibri"/>
            </a:endParaRPr>
          </a:p>
          <a:p>
            <a:pPr>
              <a:lnSpc>
                <a:spcPct val="100000"/>
              </a:lnSpc>
              <a:spcBef>
                <a:spcPts val="0"/>
              </a:spcBef>
            </a:pPr>
            <a:endParaRPr lang="en-US">
              <a:latin typeface="Tw Cen MT" panose="020B0602020104020603"/>
              <a:cs typeface="Times New Roman"/>
            </a:endParaRPr>
          </a:p>
          <a:p>
            <a:pPr marL="0" indent="0">
              <a:lnSpc>
                <a:spcPct val="100000"/>
              </a:lnSpc>
              <a:spcBef>
                <a:spcPts val="0"/>
              </a:spcBef>
              <a:buNone/>
            </a:pPr>
            <a:endParaRPr lang="en-US">
              <a:latin typeface="Times New Roman"/>
              <a:cs typeface="Times New Roman"/>
            </a:endParaRPr>
          </a:p>
          <a:p>
            <a:pPr marL="0" indent="0">
              <a:buNone/>
            </a:pPr>
            <a:endParaRPr lang="en-US">
              <a:latin typeface="Times New Roman"/>
              <a:cs typeface="Times New Roman"/>
            </a:endParaRPr>
          </a:p>
        </p:txBody>
      </p:sp>
    </p:spTree>
    <p:extLst>
      <p:ext uri="{BB962C8B-B14F-4D97-AF65-F5344CB8AC3E}">
        <p14:creationId xmlns:p14="http://schemas.microsoft.com/office/powerpoint/2010/main" val="433172240"/>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470B-5ABD-4DB5-9DBE-FB5FBEB0A54E}"/>
              </a:ext>
            </a:extLst>
          </p:cNvPr>
          <p:cNvSpPr>
            <a:spLocks noGrp="1"/>
          </p:cNvSpPr>
          <p:nvPr>
            <p:ph type="title"/>
          </p:nvPr>
        </p:nvSpPr>
        <p:spPr>
          <a:xfrm>
            <a:off x="838199" y="557189"/>
            <a:ext cx="5155263" cy="5571899"/>
          </a:xfrm>
        </p:spPr>
        <p:txBody>
          <a:bodyPr vert="horz" lIns="91440" tIns="45720" rIns="91440" bIns="45720" rtlCol="0" anchor="ctr">
            <a:normAutofit/>
          </a:bodyPr>
          <a:lstStyle/>
          <a:p>
            <a:r>
              <a:rPr lang="en-US">
                <a:solidFill>
                  <a:srgbClr val="FFFFFF"/>
                </a:solidFill>
                <a:latin typeface="Times New Roman"/>
                <a:cs typeface="Times New Roman"/>
              </a:rPr>
              <a:t>How Can CIRCIA Be Improved?</a:t>
            </a:r>
          </a:p>
        </p:txBody>
      </p:sp>
      <p:sp>
        <p:nvSpPr>
          <p:cNvPr id="15" name="Content Placeholder 14">
            <a:extLst>
              <a:ext uri="{FF2B5EF4-FFF2-40B4-BE49-F238E27FC236}">
                <a16:creationId xmlns:a16="http://schemas.microsoft.com/office/drawing/2014/main" id="{113ED682-431D-BAE2-FF6A-A0687276642A}"/>
              </a:ext>
            </a:extLst>
          </p:cNvPr>
          <p:cNvSpPr>
            <a:spLocks noGrp="1"/>
          </p:cNvSpPr>
          <p:nvPr>
            <p:ph idx="1"/>
          </p:nvPr>
        </p:nvSpPr>
        <p:spPr>
          <a:xfrm>
            <a:off x="6461795" y="921257"/>
            <a:ext cx="5395261" cy="7179482"/>
          </a:xfrm>
        </p:spPr>
        <p:txBody>
          <a:bodyPr vert="horz" lIns="91440" tIns="45720" rIns="91440" bIns="45720" rtlCol="0" anchor="ctr">
            <a:normAutofit/>
          </a:bodyPr>
          <a:lstStyle/>
          <a:p>
            <a:pPr marL="57150" indent="0">
              <a:spcAft>
                <a:spcPts val="600"/>
              </a:spcAft>
              <a:buNone/>
            </a:pPr>
            <a:r>
              <a:rPr lang="en-US" b="1">
                <a:solidFill>
                  <a:srgbClr val="FFFFFF"/>
                </a:solidFill>
                <a:latin typeface="Times New Roman"/>
                <a:cs typeface="Times New Roman"/>
              </a:rPr>
              <a:t>Effective Reporting Process</a:t>
            </a:r>
            <a:r>
              <a:rPr lang="en-US">
                <a:solidFill>
                  <a:srgbClr val="FFFFFF"/>
                </a:solidFill>
                <a:latin typeface="Times New Roman"/>
                <a:cs typeface="Times New Roman"/>
              </a:rPr>
              <a:t>: </a:t>
            </a:r>
            <a:endParaRPr lang="en-US" b="1">
              <a:solidFill>
                <a:srgbClr val="FFFFFF"/>
              </a:solidFill>
              <a:latin typeface="Times New Roman"/>
              <a:cs typeface="Times New Roman"/>
            </a:endParaRPr>
          </a:p>
          <a:p>
            <a:pPr marL="742950" lvl="1" indent="-285750">
              <a:spcAft>
                <a:spcPts val="600"/>
              </a:spcAft>
              <a:buFont typeface="Arial,Sans-Serif"/>
              <a:buChar char="•"/>
            </a:pPr>
            <a:r>
              <a:rPr lang="en-US">
                <a:solidFill>
                  <a:srgbClr val="FFFFFF"/>
                </a:solidFill>
                <a:latin typeface="Times New Roman"/>
                <a:cs typeface="Times New Roman"/>
              </a:rPr>
              <a:t>Concise questioning</a:t>
            </a:r>
          </a:p>
          <a:p>
            <a:pPr marL="742950" lvl="1" indent="-285750">
              <a:spcAft>
                <a:spcPts val="600"/>
              </a:spcAft>
              <a:buFont typeface="Arial,Sans-Serif"/>
              <a:buChar char="•"/>
            </a:pPr>
            <a:r>
              <a:rPr lang="en-US">
                <a:solidFill>
                  <a:srgbClr val="FFFFFF"/>
                </a:solidFill>
                <a:latin typeface="Times New Roman"/>
                <a:cs typeface="Times New Roman"/>
              </a:rPr>
              <a:t>Clear guidelines </a:t>
            </a:r>
          </a:p>
          <a:p>
            <a:pPr marL="742950" lvl="1" indent="-285750">
              <a:spcAft>
                <a:spcPts val="600"/>
              </a:spcAft>
              <a:buFont typeface="Arial,Sans-Serif"/>
              <a:buChar char="•"/>
            </a:pPr>
            <a:r>
              <a:rPr lang="en-US">
                <a:solidFill>
                  <a:srgbClr val="FFFFFF"/>
                </a:solidFill>
                <a:latin typeface="Times New Roman"/>
                <a:cs typeface="Times New Roman"/>
              </a:rPr>
              <a:t>User-friendly interfaces</a:t>
            </a:r>
          </a:p>
          <a:p>
            <a:pPr marL="57150" indent="0">
              <a:spcAft>
                <a:spcPts val="600"/>
              </a:spcAft>
              <a:buNone/>
            </a:pPr>
            <a:endParaRPr lang="en-US" sz="1800">
              <a:solidFill>
                <a:srgbClr val="FFFFFF"/>
              </a:solidFill>
              <a:latin typeface="Times New Roman"/>
              <a:cs typeface="Times New Roman"/>
            </a:endParaRPr>
          </a:p>
          <a:p>
            <a:pPr marL="57150" indent="0">
              <a:spcAft>
                <a:spcPts val="600"/>
              </a:spcAft>
              <a:buNone/>
            </a:pPr>
            <a:r>
              <a:rPr lang="en-US" sz="2000" b="1">
                <a:solidFill>
                  <a:srgbClr val="FFFFFF"/>
                </a:solidFill>
                <a:latin typeface="Times New Roman"/>
                <a:cs typeface="Times New Roman"/>
              </a:rPr>
              <a:t>Incentives for Reporting:</a:t>
            </a:r>
            <a:endParaRPr lang="en-US" sz="2000">
              <a:solidFill>
                <a:srgbClr val="FFFFFF"/>
              </a:solidFill>
              <a:latin typeface="Times New Roman"/>
              <a:cs typeface="Times New Roman"/>
            </a:endParaRPr>
          </a:p>
          <a:p>
            <a:pPr marL="742950" lvl="1" indent="-285750">
              <a:spcAft>
                <a:spcPts val="600"/>
              </a:spcAft>
              <a:buFont typeface="Arial"/>
              <a:buChar char="•"/>
            </a:pPr>
            <a:r>
              <a:rPr lang="en-US">
                <a:solidFill>
                  <a:srgbClr val="FFFFFF"/>
                </a:solidFill>
                <a:latin typeface="Times New Roman"/>
                <a:cs typeface="Times New Roman"/>
              </a:rPr>
              <a:t> Liability protections from lawsuits</a:t>
            </a:r>
          </a:p>
          <a:p>
            <a:pPr marL="742950" lvl="1" indent="-285750">
              <a:spcAft>
                <a:spcPts val="600"/>
              </a:spcAft>
              <a:buFont typeface="Arial"/>
              <a:buChar char="•"/>
            </a:pPr>
            <a:r>
              <a:rPr lang="en-US">
                <a:solidFill>
                  <a:srgbClr val="FFFFFF"/>
                </a:solidFill>
                <a:latin typeface="Times New Roman"/>
                <a:cs typeface="Times New Roman"/>
              </a:rPr>
              <a:t> Recognition</a:t>
            </a:r>
          </a:p>
          <a:p>
            <a:pPr marL="742950" lvl="1" indent="-285750">
              <a:spcAft>
                <a:spcPts val="600"/>
              </a:spcAft>
              <a:buFont typeface="Arial"/>
              <a:buChar char="•"/>
            </a:pPr>
            <a:r>
              <a:rPr lang="en-US">
                <a:solidFill>
                  <a:srgbClr val="FFFFFF"/>
                </a:solidFill>
                <a:latin typeface="Times New Roman"/>
                <a:cs typeface="Times New Roman"/>
              </a:rPr>
              <a:t>Tax Incentives such as tax deductions</a:t>
            </a:r>
            <a:endParaRPr lang="en-US">
              <a:latin typeface="Times New Roman"/>
              <a:cs typeface="Times New Roman"/>
            </a:endParaRPr>
          </a:p>
          <a:p>
            <a:pPr marL="514350" lvl="1" indent="0">
              <a:spcAft>
                <a:spcPts val="600"/>
              </a:spcAft>
              <a:buNone/>
            </a:pPr>
            <a:endParaRPr lang="en-US" sz="2000">
              <a:solidFill>
                <a:srgbClr val="FFFFFF"/>
              </a:solidFill>
              <a:latin typeface="Times New Roman"/>
              <a:cs typeface="Times New Roman"/>
            </a:endParaRPr>
          </a:p>
          <a:p>
            <a:pPr marL="57150" indent="0">
              <a:spcAft>
                <a:spcPts val="600"/>
              </a:spcAft>
              <a:buNone/>
            </a:pPr>
            <a:endParaRPr lang="en-US" sz="2000">
              <a:solidFill>
                <a:srgbClr val="FFFFFF"/>
              </a:solidFill>
              <a:latin typeface="Times New Roman"/>
              <a:cs typeface="Times New Roman"/>
            </a:endParaRPr>
          </a:p>
          <a:p>
            <a:pPr lvl="1">
              <a:spcAft>
                <a:spcPts val="600"/>
              </a:spcAft>
            </a:pPr>
            <a:endParaRPr lang="en-US" sz="2000">
              <a:solidFill>
                <a:srgbClr val="FFFFFF"/>
              </a:solidFill>
              <a:latin typeface="Tw Cen MT" panose="020B0602020104020603"/>
              <a:cs typeface="Times New Roman"/>
            </a:endParaRPr>
          </a:p>
          <a:p>
            <a:pPr>
              <a:spcAft>
                <a:spcPts val="600"/>
              </a:spcAft>
            </a:pPr>
            <a:endParaRPr lang="en-US" sz="2000">
              <a:solidFill>
                <a:srgbClr val="FFFFFF"/>
              </a:solidFill>
            </a:endParaRPr>
          </a:p>
        </p:txBody>
      </p:sp>
    </p:spTree>
    <p:extLst>
      <p:ext uri="{BB962C8B-B14F-4D97-AF65-F5344CB8AC3E}">
        <p14:creationId xmlns:p14="http://schemas.microsoft.com/office/powerpoint/2010/main" val="1830638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Cybersecurity and Law Cross-Disciplinary Project</vt:lpstr>
      <vt:lpstr>WHAT WE’LL BE COVERING</vt:lpstr>
      <vt:lpstr>What is CircIa?</vt:lpstr>
      <vt:lpstr>The history and context of CIRCIA</vt:lpstr>
      <vt:lpstr>CIRCIA  vs.  CISA</vt:lpstr>
      <vt:lpstr>Cases Related to CIRCIA and Its Impact</vt:lpstr>
      <vt:lpstr>The unintended consequences of CIRCIA</vt:lpstr>
      <vt:lpstr>Effectiveness of CIRCIA</vt:lpstr>
      <vt:lpstr>How Can CIRCIA Be Improved?</vt:lpstr>
      <vt:lpstr>The benefits and challenges of CIRCIA</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and Law Cross-Disciplinary Project </dc:title>
  <dc:creator>Julian R. Taylor &lt;Student&gt;</dc:creator>
  <cp:revision>3</cp:revision>
  <dcterms:created xsi:type="dcterms:W3CDTF">2024-05-20T15:44:13Z</dcterms:created>
  <dcterms:modified xsi:type="dcterms:W3CDTF">2025-06-01T01:17:10Z</dcterms:modified>
</cp:coreProperties>
</file>