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5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5FC1D-A1AF-3741-8CAF-944465A4CFCB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F6FE5-A7FE-F94B-ADA8-B50678D4D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8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2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6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7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0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0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0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7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6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6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8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4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tutorial.com/postgresql-tutorial/import-csv-file-into-posgresql-tabl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46F60-D52C-51CF-684C-7A4EDF01D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21" y="397275"/>
            <a:ext cx="2628785" cy="3761257"/>
          </a:xfrm>
        </p:spPr>
        <p:txBody>
          <a:bodyPr anchor="ctr">
            <a:normAutofit/>
          </a:bodyPr>
          <a:lstStyle/>
          <a:p>
            <a:r>
              <a:rPr lang="en-US" sz="1800" kern="1200" dirty="0"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DA 205- Data Acquisition Performance Assessment 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CEB1-B371-3FE1-FDD7-032B1BB57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21" y="4846029"/>
            <a:ext cx="2550597" cy="1478402"/>
          </a:xfrm>
        </p:spPr>
        <p:txBody>
          <a:bodyPr anchor="ctr">
            <a:normAutofit/>
          </a:bodyPr>
          <a:lstStyle/>
          <a:p>
            <a:pPr algn="ctr"/>
            <a:r>
              <a:rPr lang="en-US" sz="1800" dirty="0"/>
              <a:t>Isiasha Gordon</a:t>
            </a:r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2FA6CBFF-CF27-7660-99D3-00B49CBC9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67"/>
          <a:stretch/>
        </p:blipFill>
        <p:spPr>
          <a:xfrm>
            <a:off x="3047998" y="10"/>
            <a:ext cx="914400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5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BC74-31CE-F17C-31F7-68EC4E3D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698E-4407-C366-2746-B860006DC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30" y="2587801"/>
            <a:ext cx="10869248" cy="3600450"/>
          </a:xfrm>
        </p:spPr>
        <p:txBody>
          <a:bodyPr/>
          <a:lstStyle/>
          <a:p>
            <a:pPr algn="ctr"/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 customers less than forty years old more likely to have multiple telecom services and how satisfied are they with the number of options they have? </a:t>
            </a:r>
            <a:endParaRPr lang="en-US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A97B-AF63-F427-3738-C5A67AB3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C259B-F2E4-D1AC-9833-E3D074F0B4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analysis utilized the multiple service data from the services table and the number of options from the survey responses table by joining the customer id on the customer table. A filter was applied to customer IDs to filter customers aged 40 years old or less. 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6B7EF-54B7-AC73-5F54-426EE99278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Tables used to complete this analysis: 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200000"/>
              </a:lnSpc>
              <a:spcBef>
                <a:spcPts val="0"/>
              </a:spcBef>
              <a:buFont typeface="Lato" panose="020F0502020204030203" pitchFamily="34" charset="0"/>
              <a:buChar char="-"/>
            </a:pPr>
            <a:r>
              <a:rPr lang="en-US" sz="14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(original database) </a:t>
            </a:r>
            <a:endPara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200000"/>
              </a:lnSpc>
              <a:spcBef>
                <a:spcPts val="0"/>
              </a:spcBef>
              <a:buFont typeface="Lato" panose="020F0502020204030203" pitchFamily="34" charset="0"/>
              <a:buChar char="-"/>
            </a:pPr>
            <a:r>
              <a:rPr lang="en-US" sz="14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 (add-on table) </a:t>
            </a:r>
            <a:endPara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200000"/>
              </a:lnSpc>
              <a:spcBef>
                <a:spcPts val="0"/>
              </a:spcBef>
              <a:buFont typeface="Lato" panose="020F0502020204030203" pitchFamily="34" charset="0"/>
              <a:buChar char="-"/>
            </a:pPr>
            <a:r>
              <a:rPr lang="en-US" sz="14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Survey_responses</a:t>
            </a:r>
            <a:r>
              <a:rPr lang="en-US" sz="14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(add-on table)</a:t>
            </a:r>
            <a:endPara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7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8D32-410A-971A-4278-A4F7AF66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kern="1200" dirty="0">
                <a:effectLst/>
                <a:ea typeface="SimSun" panose="02010600030101010101" pitchFamily="2" charset="-122"/>
              </a:rPr>
              <a:t>Logical Data Model 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B7D344-E6C4-F7E9-30A4-AB0B382CF16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633964"/>
              </p:ext>
            </p:extLst>
          </p:nvPr>
        </p:nvGraphicFramePr>
        <p:xfrm>
          <a:off x="1587500" y="2986723"/>
          <a:ext cx="4117975" cy="1818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8670">
                  <a:extLst>
                    <a:ext uri="{9D8B030D-6E8A-4147-A177-3AD203B41FA5}">
                      <a16:colId xmlns:a16="http://schemas.microsoft.com/office/drawing/2014/main" val="3196373537"/>
                    </a:ext>
                  </a:extLst>
                </a:gridCol>
                <a:gridCol w="2059305">
                  <a:extLst>
                    <a:ext uri="{9D8B030D-6E8A-4147-A177-3AD203B41FA5}">
                      <a16:colId xmlns:a16="http://schemas.microsoft.com/office/drawing/2014/main" val="2603099750"/>
                    </a:ext>
                  </a:extLst>
                </a:gridCol>
              </a:tblGrid>
              <a:tr h="18923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TABLE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RELEVANT KEYS</a:t>
                      </a:r>
                      <a:endParaRPr lang="en-US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490229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indent="45720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Customer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Customer_id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778418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indent="45720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Customer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Age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01563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indent="45720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Survey_response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Customer_id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141605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indent="45720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Suvery_response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Options</a:t>
                      </a:r>
                      <a:endParaRPr lang="en-US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842582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indent="45720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Services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Customer_id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9816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indent="45720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Services</a:t>
                      </a:r>
                      <a:endParaRPr lang="en-US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Multiple </a:t>
                      </a:r>
                      <a:endParaRPr lang="en-US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880488"/>
                  </a:ext>
                </a:extLst>
              </a:tr>
            </a:tbl>
          </a:graphicData>
        </a:graphic>
      </p:graphicFrame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17A2E7DE-7884-8756-FF76-1CA5A73CF6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6353" y="2552700"/>
            <a:ext cx="4171432" cy="362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3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781A-B080-84C3-742F-24FEE1B2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kern="1200" dirty="0">
                <a:effectLst/>
                <a:ea typeface="SimSun" panose="02010600030101010101" pitchFamily="2" charset="-122"/>
              </a:rPr>
              <a:t>Code for The Physical Data Model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3860-EF6A-33E1-8CB3-7A77296C5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8952" y="2552698"/>
            <a:ext cx="5323703" cy="3624263"/>
          </a:xfrm>
        </p:spPr>
        <p:txBody>
          <a:bodyPr>
            <a:normAutofit fontScale="62500" lnSpcReduction="20000"/>
          </a:bodyPr>
          <a:lstStyle/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u="sng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 table : 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services(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varchar(20),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InternetService</a:t>
            </a: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varchar(20),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phone varchar(3),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Multiple varchar(3),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OnlineSecurity</a:t>
            </a: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varchar(3),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OnlineBackup</a:t>
            </a: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varchar(3),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DeviceProtection</a:t>
            </a: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varchar(3),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TechSupport</a:t>
            </a: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varchar(3));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05F27-EC30-1125-6E1F-8242815F9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5837" y="2552697"/>
            <a:ext cx="5323703" cy="3624263"/>
          </a:xfrm>
        </p:spPr>
        <p:txBody>
          <a:bodyPr>
            <a:normAutofit fontScale="62500" lnSpcReduction="20000"/>
          </a:bodyPr>
          <a:lstStyle/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u="sng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survey_responses</a:t>
            </a:r>
            <a:r>
              <a:rPr lang="en-US" sz="1800" i="1" u="sng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8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survey_reponses</a:t>
            </a: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varchar(20),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Timely_Responses</a:t>
            </a: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int,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Timely_Fixes</a:t>
            </a: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int,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Timely_Replacement</a:t>
            </a: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int,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Reliability int,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options int,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Respectful int,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Courteous int,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Active_Listening</a:t>
            </a: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int);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9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8DA7-E882-58FA-D3D3-29B74FCA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kern="1200" dirty="0">
                <a:effectLst/>
                <a:ea typeface="SimHei" panose="02010609060101010101" pitchFamily="49" charset="-122"/>
                <a:cs typeface="Times New Roman" panose="02020603050405020304" pitchFamily="18" charset="0"/>
              </a:rPr>
              <a:t>Loading CSV Data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215D0-1D1E-2CBC-8AFA-00B404BF24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i="1" u="sng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 table : </a:t>
            </a:r>
            <a:endParaRPr lang="en-US" sz="1800" kern="1200" spc="1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kern="1200" spc="1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--command"\\copy </a:t>
            </a:r>
            <a:r>
              <a:rPr lang="en-US" sz="1800" kern="1200" spc="1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public.services</a:t>
            </a:r>
            <a:r>
              <a:rPr lang="en-US" sz="1800" kern="1200" spc="1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1800" kern="1200" spc="1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customer_id</a:t>
            </a:r>
            <a:r>
              <a:rPr lang="en-US" sz="1800" kern="1200" spc="1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kern="1200" spc="1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internetservice</a:t>
            </a:r>
            <a:r>
              <a:rPr lang="en-US" sz="1800" kern="1200" spc="1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phone, multiple, </a:t>
            </a:r>
            <a:r>
              <a:rPr lang="en-US" sz="1800" kern="1200" spc="1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onlinesecurity</a:t>
            </a:r>
            <a:r>
              <a:rPr lang="en-US" sz="1800" kern="1200" spc="1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kern="1200" spc="1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onlinebackup</a:t>
            </a:r>
            <a:r>
              <a:rPr lang="en-US" sz="1800" kern="1200" spc="1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kern="1200" spc="1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deviceprotection</a:t>
            </a:r>
            <a:r>
              <a:rPr lang="en-US" sz="1800" kern="1200" spc="1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kern="1200" spc="1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techsupport</a:t>
            </a:r>
            <a:r>
              <a:rPr lang="en-US" sz="1800" kern="1200" spc="1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FROM '/Users/</a:t>
            </a:r>
            <a:r>
              <a:rPr lang="en-US" sz="1800" kern="1200" spc="1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igmark</a:t>
            </a:r>
            <a:r>
              <a:rPr lang="en-US" sz="1800" kern="1200" spc="1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/Desktop/WGU Data Files/</a:t>
            </a:r>
            <a:r>
              <a:rPr lang="en-US" sz="1800" kern="1200" spc="1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Services.csv</a:t>
            </a:r>
            <a:r>
              <a:rPr lang="en-US" sz="1800" kern="1200" spc="1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' DELIMITER ',' CSV HEADER QUOTE '\"' ESCAPE '''';""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B8672-F57B-5939-C58D-D1C278FD73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i="1" u="sng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survey_responses</a:t>
            </a:r>
            <a:r>
              <a:rPr lang="en-US" sz="1800" i="1" u="sng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800" kern="1200" spc="1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kern="1200" spc="1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"--command\\copy </a:t>
            </a:r>
            <a:r>
              <a:rPr lang="en-US" sz="1800" kern="1200" spc="1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public.survey_reponses</a:t>
            </a:r>
            <a:r>
              <a:rPr lang="en-US" sz="1800" kern="1200" spc="1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1800" kern="1200" spc="1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customer_id</a:t>
            </a:r>
            <a:r>
              <a:rPr lang="en-US" sz="1800" kern="1200" spc="1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kern="1200" spc="1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timely_responses</a:t>
            </a:r>
            <a:r>
              <a:rPr lang="en-US" sz="1800" kern="1200" spc="1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kern="1200" spc="1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timely_fixes</a:t>
            </a:r>
            <a:r>
              <a:rPr lang="en-US" sz="1800" kern="1200" spc="1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kern="1200" spc="1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timely_replacement</a:t>
            </a:r>
            <a:r>
              <a:rPr lang="en-US" sz="1800" kern="1200" spc="1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reliability, options, respectful, courteous, </a:t>
            </a:r>
            <a:r>
              <a:rPr lang="en-US" sz="1800" kern="1200" spc="1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active_listening</a:t>
            </a:r>
            <a:r>
              <a:rPr lang="en-US" sz="1800" kern="1200" spc="1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FROM '/Users/</a:t>
            </a:r>
            <a:r>
              <a:rPr lang="en-US" sz="1800" kern="1200" spc="1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igmark</a:t>
            </a:r>
            <a:r>
              <a:rPr lang="en-US" sz="1800" kern="1200" spc="1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/Desktop/WGU Data Files/</a:t>
            </a:r>
            <a:r>
              <a:rPr lang="en-US" sz="1800" kern="1200" spc="1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Survey_Responses.csv</a:t>
            </a:r>
            <a:r>
              <a:rPr lang="en-US" sz="1800" kern="1200" spc="1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' DELIMITER ',' CSV HEADER QUOTE '\"' ESCAPE '''';""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5BCA1-4DB3-FF2D-412A-5A0605D2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20EAE-4DEE-9C7B-C6D2-541D74CE32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SQL code below was used to join </a:t>
            </a:r>
            <a:r>
              <a:rPr lang="en-US" sz="18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survey_responses</a:t>
            </a: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services on the customer table while filtering for ages less than 40 years old with multiple responses. 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94C45-C7F2-A3A5-1F0F-54EE6D6C65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4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c.customer_id</a:t>
            </a: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c.age</a:t>
            </a: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se.multiple</a:t>
            </a: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su.options</a:t>
            </a:r>
            <a:endParaRPr lang="en-US" sz="4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customer AS c</a:t>
            </a:r>
            <a:endParaRPr lang="en-US" sz="4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JOIN services AS se</a:t>
            </a:r>
            <a:endParaRPr lang="en-US" sz="4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4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c.customer_id</a:t>
            </a: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4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se.customer_id</a:t>
            </a:r>
            <a:endParaRPr lang="en-US" sz="4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JOIN </a:t>
            </a:r>
            <a:r>
              <a:rPr lang="en-US" sz="4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survey_reponses</a:t>
            </a: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4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endParaRPr lang="en-US" sz="4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4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c.customer_id</a:t>
            </a: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4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su.customer_id</a:t>
            </a:r>
            <a:endParaRPr lang="en-US" sz="4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4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c.age</a:t>
            </a: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40</a:t>
            </a:r>
            <a:endParaRPr lang="en-US" sz="4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4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se.multiple</a:t>
            </a: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'Yes';</a:t>
            </a:r>
            <a:endParaRPr lang="en-US" sz="4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A6470-9103-6EDD-6175-D86B0FEBF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1" y="2163324"/>
            <a:ext cx="5358285" cy="823912"/>
          </a:xfrm>
        </p:spPr>
        <p:txBody>
          <a:bodyPr>
            <a:normAutofit fontScale="85000" lnSpcReduction="20000"/>
          </a:bodyPr>
          <a:lstStyle/>
          <a:p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query to count the number of customers with multiple services and ages less than 40 is below</a:t>
            </a:r>
            <a:r>
              <a:rPr lang="en-US" sz="1800" kern="12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4AA49-6530-6A6B-09A2-4450D9608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5800" y="3406217"/>
            <a:ext cx="3102438" cy="3083190"/>
          </a:xfrm>
        </p:spPr>
        <p:txBody>
          <a:bodyPr>
            <a:normAutofit fontScale="25000" lnSpcReduction="20000"/>
          </a:bodyPr>
          <a:lstStyle/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SELECT *</a:t>
            </a:r>
            <a:endParaRPr lang="en-US" sz="4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endParaRPr lang="en-US" sz="4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 COUNT(</a:t>
            </a:r>
            <a:r>
              <a:rPr lang="en-US" sz="4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c.customer_id</a:t>
            </a: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FROM customer AS c</a:t>
            </a:r>
            <a:endParaRPr lang="en-US" sz="4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LEFT JOIN services AS se</a:t>
            </a:r>
            <a:endParaRPr lang="en-US" sz="4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on </a:t>
            </a:r>
            <a:r>
              <a:rPr lang="en-US" sz="4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c.customer_id</a:t>
            </a: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4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se.customer_id</a:t>
            </a:r>
            <a:endParaRPr lang="en-US" sz="4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LEFT JOIN </a:t>
            </a:r>
            <a:r>
              <a:rPr lang="en-US" sz="4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survey_reponses</a:t>
            </a: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4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endParaRPr lang="en-US" sz="4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on </a:t>
            </a:r>
            <a:r>
              <a:rPr lang="en-US" sz="4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c.customer_id</a:t>
            </a: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4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su.customer_id</a:t>
            </a:r>
            <a:endParaRPr lang="en-US" sz="4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WHERE </a:t>
            </a:r>
            <a:r>
              <a:rPr lang="en-US" sz="4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c.age</a:t>
            </a: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40</a:t>
            </a:r>
            <a:endParaRPr lang="en-US" sz="4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AND </a:t>
            </a:r>
            <a:r>
              <a:rPr lang="en-US" sz="4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se.multiple</a:t>
            </a: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'Yes')</a:t>
            </a:r>
            <a:endParaRPr lang="en-US" sz="4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AS count1, 	</a:t>
            </a:r>
            <a:endParaRPr lang="en-US" sz="4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3F3C3-2ACF-0FD9-DDD8-5E7D645A1130}"/>
              </a:ext>
            </a:extLst>
          </p:cNvPr>
          <p:cNvSpPr txBox="1"/>
          <p:nvPr/>
        </p:nvSpPr>
        <p:spPr>
          <a:xfrm>
            <a:off x="8949304" y="3406217"/>
            <a:ext cx="310243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 COUNT(</a:t>
            </a:r>
            <a:r>
              <a:rPr lang="en-US" sz="1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c.customer_id</a:t>
            </a:r>
            <a:r>
              <a:rPr lang="en-US" sz="1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FROM customer AS c</a:t>
            </a:r>
            <a:endParaRPr lang="en-US" sz="1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LEFT JOIN services AS se</a:t>
            </a:r>
            <a:endParaRPr lang="en-US" sz="1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on </a:t>
            </a:r>
            <a:r>
              <a:rPr lang="en-US" sz="1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c.customer_id</a:t>
            </a:r>
            <a:r>
              <a:rPr lang="en-US" sz="1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se.customer_id</a:t>
            </a:r>
            <a:endParaRPr lang="en-US" sz="1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LEFT JOIN </a:t>
            </a:r>
            <a:r>
              <a:rPr lang="en-US" sz="1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survey_reponses</a:t>
            </a:r>
            <a:r>
              <a:rPr lang="en-US" sz="1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endParaRPr lang="en-US" sz="1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on </a:t>
            </a:r>
            <a:r>
              <a:rPr lang="en-US" sz="1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c.customer_id</a:t>
            </a:r>
            <a:r>
              <a:rPr lang="en-US" sz="1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su.customer_id</a:t>
            </a:r>
            <a:endParaRPr lang="en-US" sz="1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WHERE </a:t>
            </a:r>
            <a:r>
              <a:rPr lang="en-US" sz="1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c.age</a:t>
            </a:r>
            <a:r>
              <a:rPr lang="en-US" sz="1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40</a:t>
            </a:r>
            <a:endParaRPr lang="en-US" sz="1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AND </a:t>
            </a:r>
            <a:r>
              <a:rPr lang="en-US" sz="1000" kern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se.multiple</a:t>
            </a:r>
            <a:r>
              <a:rPr lang="en-US" sz="1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'No')</a:t>
            </a:r>
            <a:endParaRPr lang="en-US" sz="1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AS count2 </a:t>
            </a: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A56B-4DF4-6E79-60C2-2C9C64E1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2C335-95FE-4BE4-FD52-82CF9AC8E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conclusion, there was no significant relationship between age and receiving multiple services. This conclusion was drawn utilizing the COUNT function on the joined table.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There were 1,439 customers less than forty years old with multiple services and 1,680 </a:t>
            </a: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ustomers less than forty years old without multiple services. 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2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0517-DD08-B6E1-3D34-6B5E90CD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07E10-7794-C428-8EA9-C59FE33E4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 indent="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(2022). </a:t>
            </a:r>
            <a:r>
              <a:rPr lang="en-US" sz="18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Import CSV File Into PostgreSQL Table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PostgreSQL Tutorial. </a:t>
            </a:r>
            <a:r>
              <a:rPr lang="en-US" sz="1800" u="sng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https://www.postgresqltutorial.com/postgresql-tutorial/import-csv-file-into-posgresql-table/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pgAdmin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Development Team (2023, January 16). </a:t>
            </a:r>
            <a:r>
              <a:rPr lang="en-US" sz="18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ERD Tool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PgAdmin.org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https://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www.pgadmin.org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/docs/pgadmin4/6.19/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erd_tool.html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16171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16171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Trocinski</a:t>
            </a:r>
            <a:r>
              <a:rPr lang="en-US" sz="1800" kern="1200" dirty="0">
                <a:solidFill>
                  <a:srgbClr val="16171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J. (2020, May 19). </a:t>
            </a:r>
            <a:r>
              <a:rPr lang="en-US" sz="1800" i="1" kern="1200" dirty="0">
                <a:solidFill>
                  <a:srgbClr val="16171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Using ON Versus WHERE Clauses to Combine and Filter Data in PostgreSQL Joins</a:t>
            </a:r>
            <a:r>
              <a:rPr lang="en-US" sz="1800" kern="1200" dirty="0">
                <a:solidFill>
                  <a:srgbClr val="16171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Pluralsight. https://</a:t>
            </a:r>
            <a:r>
              <a:rPr lang="en-US" sz="1800" kern="1200" dirty="0" err="1">
                <a:solidFill>
                  <a:srgbClr val="16171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www.pluralsight.com</a:t>
            </a:r>
            <a:r>
              <a:rPr lang="en-US" sz="1800" kern="1200" dirty="0">
                <a:solidFill>
                  <a:srgbClr val="161719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/guides/using-on-versus-where-clauses-to-combine-and-filter-data-in-postgresql-joins</a:t>
            </a:r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63743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816</Words>
  <Application>Microsoft Macintosh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Bahnschrift</vt:lpstr>
      <vt:lpstr>Calibri</vt:lpstr>
      <vt:lpstr>Lato</vt:lpstr>
      <vt:lpstr>Times New Roman</vt:lpstr>
      <vt:lpstr>MatrixVTI</vt:lpstr>
      <vt:lpstr>DA 205- Data Acquisition Performance Assessment </vt:lpstr>
      <vt:lpstr>Research Question </vt:lpstr>
      <vt:lpstr>Identifying Data</vt:lpstr>
      <vt:lpstr>Logical Data Model </vt:lpstr>
      <vt:lpstr>Code for The Physical Data Model </vt:lpstr>
      <vt:lpstr>Loading CSV Data </vt:lpstr>
      <vt:lpstr>SQL Query 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 205- Data Acquisition Performance Assessment </dc:title>
  <dc:creator>Isiasha Gordon</dc:creator>
  <cp:lastModifiedBy>Isiasha Gordon</cp:lastModifiedBy>
  <cp:revision>1</cp:revision>
  <dcterms:created xsi:type="dcterms:W3CDTF">2023-01-21T18:41:34Z</dcterms:created>
  <dcterms:modified xsi:type="dcterms:W3CDTF">2023-01-22T22:07:01Z</dcterms:modified>
</cp:coreProperties>
</file>