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46"/>
    <p:restoredTop sz="95903"/>
  </p:normalViewPr>
  <p:slideViewPr>
    <p:cSldViewPr snapToGrid="0">
      <p:cViewPr>
        <p:scale>
          <a:sx n="65" d="100"/>
          <a:sy n="65" d="100"/>
        </p:scale>
        <p:origin x="154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violinplot-using-seaborn-in-python/" TargetMode="External"/><Relationship Id="rId13" Type="http://schemas.openxmlformats.org/officeDocument/2006/relationships/hyperlink" Target="https://www.cdc.gov/reproductivehealth/features/premature-birth/index.html#:~:text=Some%20risk%20factors%20for%20preterm,has%20to%20be%20delivered%20early" TargetMode="External"/><Relationship Id="rId3" Type="http://schemas.openxmlformats.org/officeDocument/2006/relationships/hyperlink" Target="https://machinelearningmastery.com/weight-regularization-to-reduce-overfitting-of-deep-learning-models/" TargetMode="External"/><Relationship Id="rId7" Type="http://schemas.openxmlformats.org/officeDocument/2006/relationships/hyperlink" Target="https://doi.org/10.1371/journal.pone.0191002" TargetMode="External"/><Relationship Id="rId12" Type="http://schemas.openxmlformats.org/officeDocument/2006/relationships/hyperlink" Target="https://www.cdc.gov/nchs/hus/sources-definitions/nvss.htm" TargetMode="External"/><Relationship Id="rId2" Type="http://schemas.openxmlformats.org/officeDocument/2006/relationships/hyperlink" Target="https://scholar.smu.edu/datasciencereview/vol1/iss2/7" TargetMode="External"/><Relationship Id="rId16" Type="http://schemas.openxmlformats.org/officeDocument/2006/relationships/hyperlink" Target="https://www.tibco.com/reference-center/what-is-analysis-of-variance-anova#:~:text=Sign%20In-,What%20is%20Analysis%20of%20Variance%20(ANOVA)%3F,the%20means%20of%20different%20groups" TargetMode="External"/><Relationship Id="rId1" Type="http://schemas.openxmlformats.org/officeDocument/2006/relationships/slideLayout" Target="../slideLayouts/slideLayout2.xml"/><Relationship Id="rId6" Type="http://schemas.openxmlformats.org/officeDocument/2006/relationships/hyperlink" Target="https://doi.org/10.1016/b978-0-12-805349-2.00004-2" TargetMode="External"/><Relationship Id="rId11" Type="http://schemas.openxmlformats.org/officeDocument/2006/relationships/hyperlink" Target="https://towardsdatascience.com/understanding-auc-roc-curve-68b2303cc9c5" TargetMode="External"/><Relationship Id="rId5" Type="http://schemas.openxmlformats.org/officeDocument/2006/relationships/hyperlink" Target="https://www.cdc.gov/nchs/data_access/vitalstatsonline.htm#Tools" TargetMode="External"/><Relationship Id="rId15" Type="http://schemas.openxmlformats.org/officeDocument/2006/relationships/hyperlink" Target="https://www.kaggle.com/datasets/shayta/usa-natality-2020" TargetMode="External"/><Relationship Id="rId10" Type="http://schemas.openxmlformats.org/officeDocument/2006/relationships/hyperlink" Target="https://home.csulb.edu/~msaintg/ppa696/696regmx.htm" TargetMode="External"/><Relationship Id="rId4" Type="http://schemas.openxmlformats.org/officeDocument/2006/relationships/hyperlink" Target="https://doi.org/10.1037/1082-989x.6.4.330" TargetMode="External"/><Relationship Id="rId9" Type="http://schemas.openxmlformats.org/officeDocument/2006/relationships/hyperlink" Target="https://www.datacamp.com/blog/python-vs-r-for-data-science-whats-the-difference" TargetMode="External"/><Relationship Id="rId14" Type="http://schemas.openxmlformats.org/officeDocument/2006/relationships/hyperlink" Target="https://doi.org/10.1016/b978-0-12-408073-7.0000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4733-C707-3BCF-40A1-0E3A582CD11A}"/>
              </a:ext>
            </a:extLst>
          </p:cNvPr>
          <p:cNvSpPr>
            <a:spLocks noGrp="1"/>
          </p:cNvSpPr>
          <p:nvPr>
            <p:ph type="ctrTitle"/>
          </p:nvPr>
        </p:nvSpPr>
        <p:spPr>
          <a:xfrm>
            <a:off x="1876424" y="561109"/>
            <a:ext cx="9075594" cy="2948854"/>
          </a:xfrm>
        </p:spPr>
        <p:txBody>
          <a:bodyPr>
            <a:normAutofit/>
          </a:bodyPr>
          <a:lstStyle/>
          <a:p>
            <a:pPr algn="ctr"/>
            <a:r>
              <a:rPr lang="en-US" sz="3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 Deep Dive: Exploring the Impact of Maternal Characteristics on Preterm Birth through Multiple and Logistic Regression Analysis</a:t>
            </a:r>
            <a:br>
              <a:rPr lang="en-US" sz="3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800" dirty="0"/>
          </a:p>
        </p:txBody>
      </p:sp>
      <p:sp>
        <p:nvSpPr>
          <p:cNvPr id="3" name="Subtitle 2">
            <a:extLst>
              <a:ext uri="{FF2B5EF4-FFF2-40B4-BE49-F238E27FC236}">
                <a16:creationId xmlns:a16="http://schemas.microsoft.com/office/drawing/2014/main" id="{776C2DB5-65BC-BAD9-695B-8364B80ABAB3}"/>
              </a:ext>
            </a:extLst>
          </p:cNvPr>
          <p:cNvSpPr>
            <a:spLocks noGrp="1"/>
          </p:cNvSpPr>
          <p:nvPr>
            <p:ph type="subTitle" idx="1"/>
          </p:nvPr>
        </p:nvSpPr>
        <p:spPr/>
        <p:txBody>
          <a:bodyPr>
            <a:normAutofit lnSpcReduction="10000"/>
          </a:bodyPr>
          <a:lstStyle/>
          <a:p>
            <a:pPr marL="0" marR="0" algn="ctr">
              <a:spcBef>
                <a:spcPts val="0"/>
              </a:spcBef>
              <a:spcAft>
                <a:spcPts val="0"/>
              </a:spcAf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D214: Data Analytics Graduate Capstone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Isiasha Gordon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Western Governs University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7887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8"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73FF47-B972-B228-2316-DD1C47E4D8F0}"/>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Findings (multiple regression)</a:t>
            </a:r>
          </a:p>
        </p:txBody>
      </p:sp>
      <p:sp>
        <p:nvSpPr>
          <p:cNvPr id="3" name="Content Placeholder 2">
            <a:extLst>
              <a:ext uri="{FF2B5EF4-FFF2-40B4-BE49-F238E27FC236}">
                <a16:creationId xmlns:a16="http://schemas.microsoft.com/office/drawing/2014/main" id="{9EF80019-CF30-A258-51FC-E80CD1B2C556}"/>
              </a:ext>
            </a:extLst>
          </p:cNvPr>
          <p:cNvSpPr>
            <a:spLocks noGrp="1"/>
          </p:cNvSpPr>
          <p:nvPr>
            <p:ph idx="1"/>
          </p:nvPr>
        </p:nvSpPr>
        <p:spPr>
          <a:xfrm>
            <a:off x="844620" y="2249487"/>
            <a:ext cx="2862444" cy="3957302"/>
          </a:xfrm>
        </p:spPr>
        <p:txBody>
          <a:bodyPr>
            <a:normAutofit/>
          </a:bodyPr>
          <a:lstStyle/>
          <a:p>
            <a:pPr marL="342900" marR="0" lvl="0" indent="-342900">
              <a:lnSpc>
                <a:spcPct val="110000"/>
              </a:lnSpc>
              <a:spcBef>
                <a:spcPts val="0"/>
              </a:spcBef>
              <a:spcAft>
                <a:spcPts val="0"/>
              </a:spcAft>
              <a:buFont typeface="Symbol" pitchFamily="2" charset="2"/>
              <a:buChar char=""/>
            </a:pPr>
            <a:r>
              <a:rPr lang="en-US" sz="1200" dirty="0">
                <a:solidFill>
                  <a:srgbClr val="FFFFFF"/>
                </a:solidFill>
                <a:effectLst/>
                <a:latin typeface="Verdana" panose="020B0604030504040204" pitchFamily="34" charset="0"/>
                <a:ea typeface="Calibri" panose="020F0502020204030204" pitchFamily="34" charset="0"/>
                <a:cs typeface="Calibri" panose="020F0502020204030204" pitchFamily="34" charset="0"/>
              </a:rPr>
              <a:t>The multiple regression analysis indicated an overall good model at predicting preterm birth.</a:t>
            </a:r>
            <a:endParaRPr lang="en-US" sz="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0000"/>
              </a:lnSpc>
              <a:spcBef>
                <a:spcPts val="0"/>
              </a:spcBef>
              <a:spcAft>
                <a:spcPts val="0"/>
              </a:spcAft>
              <a:buFont typeface="Courier New" panose="02070309020205020404" pitchFamily="49" charset="0"/>
              <a:buChar char="o"/>
            </a:pPr>
            <a:r>
              <a:rPr lang="en-US" sz="1200" dirty="0">
                <a:solidFill>
                  <a:srgbClr val="FFFFFF"/>
                </a:solidFill>
                <a:effectLst/>
                <a:latin typeface="Verdana" panose="020B0604030504040204" pitchFamily="34" charset="0"/>
                <a:ea typeface="Calibri" panose="020F0502020204030204" pitchFamily="34" charset="0"/>
                <a:cs typeface="Calibri" panose="020F0502020204030204" pitchFamily="34" charset="0"/>
              </a:rPr>
              <a:t>MSE= 0.313 suggesting the predicted values deviated from the actual values by a small amount</a:t>
            </a:r>
            <a:endParaRPr lang="en-US" sz="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0000"/>
              </a:lnSpc>
              <a:spcBef>
                <a:spcPts val="0"/>
              </a:spcBef>
              <a:spcAft>
                <a:spcPts val="0"/>
              </a:spcAft>
              <a:buFont typeface="Courier New" panose="02070309020205020404" pitchFamily="49" charset="0"/>
              <a:buChar char="o"/>
            </a:pPr>
            <a:r>
              <a:rPr lang="en-US" sz="1200" dirty="0">
                <a:solidFill>
                  <a:srgbClr val="FFFFFF"/>
                </a:solidFill>
                <a:effectLst/>
                <a:latin typeface="Verdana" panose="020B0604030504040204" pitchFamily="34" charset="0"/>
                <a:ea typeface="Calibri" panose="020F0502020204030204" pitchFamily="34" charset="0"/>
                <a:cs typeface="Calibri" panose="020F0502020204030204" pitchFamily="34" charset="0"/>
              </a:rPr>
              <a:t>RSE= 0.177 suggesting there is some remaining amount of variation in the data that is not explained by the multiple regression model </a:t>
            </a:r>
          </a:p>
          <a:p>
            <a:pPr marL="742950" marR="0" lvl="1" indent="-285750">
              <a:lnSpc>
                <a:spcPct val="110000"/>
              </a:lnSpc>
              <a:spcBef>
                <a:spcPts val="0"/>
              </a:spcBef>
              <a:spcAft>
                <a:spcPts val="0"/>
              </a:spcAft>
              <a:buFont typeface="Courier New" panose="02070309020205020404" pitchFamily="49" charset="0"/>
              <a:buChar char="o"/>
            </a:pPr>
            <a:endParaRPr lang="en-US" sz="1200" dirty="0">
              <a:solidFill>
                <a:srgbClr val="FFFFFF"/>
              </a:solidFill>
              <a:latin typeface="Verdana" panose="020B0604030504040204" pitchFamily="34" charset="0"/>
              <a:ea typeface="Calibri" panose="020F0502020204030204" pitchFamily="34" charset="0"/>
              <a:cs typeface="Calibri" panose="020F0502020204030204" pitchFamily="34" charset="0"/>
            </a:endParaRPr>
          </a:p>
          <a:p>
            <a:pPr>
              <a:lnSpc>
                <a:spcPct val="110000"/>
              </a:lnSpc>
              <a:spcBef>
                <a:spcPts val="0"/>
              </a:spcBef>
            </a:pPr>
            <a:r>
              <a:rPr lang="en-US" sz="1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The null hypothesis of this analysis was rejected. </a:t>
            </a:r>
          </a:p>
          <a:p>
            <a:pPr marL="457200" marR="0" lvl="1" indent="0">
              <a:lnSpc>
                <a:spcPct val="110000"/>
              </a:lnSpc>
              <a:spcBef>
                <a:spcPts val="0"/>
              </a:spcBef>
              <a:spcAft>
                <a:spcPts val="0"/>
              </a:spcAft>
              <a:buNone/>
            </a:pPr>
            <a:endParaRPr lang="en-US" sz="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2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screenshot of a computer&#10;&#10;Description automatically generated with low confidence">
            <a:extLst>
              <a:ext uri="{FF2B5EF4-FFF2-40B4-BE49-F238E27FC236}">
                <a16:creationId xmlns:a16="http://schemas.microsoft.com/office/drawing/2014/main" id="{44C42BC5-F5D1-6862-BCC7-769A32EDF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202" y="643467"/>
            <a:ext cx="6607196" cy="5566562"/>
          </a:xfrm>
          <a:prstGeom prst="rect">
            <a:avLst/>
          </a:prstGeom>
        </p:spPr>
      </p:pic>
    </p:spTree>
    <p:extLst>
      <p:ext uri="{BB962C8B-B14F-4D97-AF65-F5344CB8AC3E}">
        <p14:creationId xmlns:p14="http://schemas.microsoft.com/office/powerpoint/2010/main" val="1922862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725959A-F15A-AB2C-334D-800AB170D799}"/>
              </a:ext>
            </a:extLst>
          </p:cNvPr>
          <p:cNvSpPr>
            <a:spLocks noGrp="1"/>
          </p:cNvSpPr>
          <p:nvPr>
            <p:ph type="title"/>
          </p:nvPr>
        </p:nvSpPr>
        <p:spPr>
          <a:xfrm>
            <a:off x="4996697" y="618518"/>
            <a:ext cx="6050713" cy="1478570"/>
          </a:xfrm>
        </p:spPr>
        <p:txBody>
          <a:bodyPr>
            <a:normAutofit/>
          </a:bodyPr>
          <a:lstStyle/>
          <a:p>
            <a:r>
              <a:rPr lang="en-US" dirty="0"/>
              <a:t>Findings (logistic regression)</a:t>
            </a:r>
          </a:p>
        </p:txBody>
      </p:sp>
      <p:pic>
        <p:nvPicPr>
          <p:cNvPr id="4" name="Picture 3" descr="A picture containing text, menu, document, screenshot&#10;&#10;Description automatically generated">
            <a:extLst>
              <a:ext uri="{FF2B5EF4-FFF2-40B4-BE49-F238E27FC236}">
                <a16:creationId xmlns:a16="http://schemas.microsoft.com/office/drawing/2014/main" id="{5E69929B-4E09-179B-AB58-652894FFCDB0}"/>
              </a:ext>
            </a:extLst>
          </p:cNvPr>
          <p:cNvPicPr>
            <a:picLocks noChangeAspect="1"/>
          </p:cNvPicPr>
          <p:nvPr/>
        </p:nvPicPr>
        <p:blipFill rotWithShape="1">
          <a:blip r:embed="rId4">
            <a:extLst>
              <a:ext uri="{28A0092B-C50C-407E-A947-70E740481C1C}">
                <a14:useLocalDpi xmlns:a14="http://schemas.microsoft.com/office/drawing/2010/main" val="0"/>
              </a:ext>
            </a:extLst>
          </a:blip>
          <a:srcRect t="5687" r="1"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42A21C1C-9EF2-DF39-3B32-A29C35DFACB0}"/>
              </a:ext>
            </a:extLst>
          </p:cNvPr>
          <p:cNvSpPr>
            <a:spLocks noGrp="1"/>
          </p:cNvSpPr>
          <p:nvPr>
            <p:ph idx="1"/>
          </p:nvPr>
        </p:nvSpPr>
        <p:spPr>
          <a:xfrm>
            <a:off x="4968958" y="2249487"/>
            <a:ext cx="6718217" cy="4181476"/>
          </a:xfrm>
        </p:spPr>
        <p:txBody>
          <a:bodyPr>
            <a:normAutofit/>
          </a:bodyPr>
          <a:lstStyle/>
          <a:p>
            <a:pPr>
              <a:lnSpc>
                <a:spcPct val="110000"/>
              </a:lnSpc>
            </a:pPr>
            <a:r>
              <a:rPr lang="en-US" sz="1200" dirty="0">
                <a:effectLst/>
                <a:latin typeface="Verdana" panose="020B0604030504040204" pitchFamily="34" charset="0"/>
                <a:ea typeface="Verdana" panose="020B0604030504040204" pitchFamily="34" charset="0"/>
                <a:cs typeface="Verdana" panose="020B0604030504040204" pitchFamily="34" charset="0"/>
              </a:rPr>
              <a:t>Positive coefficients:  indicate an increase in the respective independent variable associated with an increase in the likelihood of preterm birth. The variables with positive coefficients were: steroid use, martial status, diabetes prior to pregnancy, hypertension prior to pregnancy, gestational hypertension, Infertility treatments, gonorrhea, hepatitis C, labor augmentation, antibiotic use, and gender. </a:t>
            </a:r>
          </a:p>
          <a:p>
            <a:pPr marL="0" indent="0">
              <a:lnSpc>
                <a:spcPct val="110000"/>
              </a:lnSpc>
              <a:buNone/>
            </a:pP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sz="1200" dirty="0">
                <a:effectLst/>
                <a:latin typeface="Verdana" panose="020B0604030504040204" pitchFamily="34" charset="0"/>
                <a:ea typeface="Verdana" panose="020B0604030504040204" pitchFamily="34" charset="0"/>
                <a:cs typeface="Verdana" panose="020B0604030504040204" pitchFamily="34" charset="0"/>
              </a:rPr>
              <a:t>Negative coefficients: indicate a decrease in the likelihood of preterm birth associated with an increase in the respective independent variable. The variables with negative coefficients were: birthplace, mother's education, father's education, interval between the last live birth, cigarette use, delivery weight, plurality (multiple births), infant weight, and labor induction. </a:t>
            </a:r>
          </a:p>
          <a:p>
            <a:pPr marL="0" indent="0">
              <a:lnSpc>
                <a:spcPct val="110000"/>
              </a:lnSpc>
              <a:buNone/>
            </a:pP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sz="1200" dirty="0">
                <a:effectLst/>
                <a:latin typeface="Verdana" panose="020B0604030504040204" pitchFamily="34" charset="0"/>
                <a:ea typeface="Verdana" panose="020B0604030504040204" pitchFamily="34" charset="0"/>
                <a:cs typeface="Verdana" panose="020B0604030504040204" pitchFamily="34" charset="0"/>
              </a:rPr>
              <a:t>The logistic regression model struggled to correctly identify instances of preterm birth indicated (positive class) by a low recall, precision, and F1-score. However, the model performed well in predicting term births (negative class)</a:t>
            </a:r>
          </a:p>
          <a:p>
            <a:pPr>
              <a:lnSpc>
                <a:spcPct val="110000"/>
              </a:lnSpc>
            </a:pP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319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263F-D919-8161-9E11-099348B2B54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EBED33B-6200-B990-9171-AD4F4797F14A}"/>
              </a:ext>
            </a:extLst>
          </p:cNvPr>
          <p:cNvSpPr>
            <a:spLocks noGrp="1"/>
          </p:cNvSpPr>
          <p:nvPr>
            <p:ph idx="1"/>
          </p:nvPr>
        </p:nvSpPr>
        <p:spPr>
          <a:xfrm>
            <a:off x="1141413" y="1891678"/>
            <a:ext cx="9905999" cy="3541714"/>
          </a:xfrm>
        </p:spPr>
        <p:txBody>
          <a:bodyPr>
            <a:normAutofit fontScale="92500" lnSpcReduction="20000"/>
          </a:bodyPr>
          <a:lstStyle/>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sourced data from Kaggle used in this analysis had limited variables compared to the original NCHS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dataset used only contains data for one year which limits the ability to capture trends and generalize findings over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multicollinearity is a limitation in multiple regression analysis. This can occur when independent variables are highly correlated with each other making it difficult to determine the independent effects on the dependent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analysis focused on finding correlations between maternal characteristics and preterm birth, but it is difficult to establish causation due to potential confounding factors.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117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B28E-4CE8-8ECD-7190-C695A8E72DEA}"/>
              </a:ext>
            </a:extLst>
          </p:cNvPr>
          <p:cNvSpPr>
            <a:spLocks noGrp="1"/>
          </p:cNvSpPr>
          <p:nvPr>
            <p:ph type="title"/>
          </p:nvPr>
        </p:nvSpPr>
        <p:spPr/>
        <p:txBody>
          <a:bodyPr/>
          <a:lstStyle/>
          <a:p>
            <a:r>
              <a:rPr lang="en-US" dirty="0"/>
              <a:t>Limitations continued</a:t>
            </a:r>
          </a:p>
        </p:txBody>
      </p:sp>
      <p:sp>
        <p:nvSpPr>
          <p:cNvPr id="3" name="Content Placeholder 2">
            <a:extLst>
              <a:ext uri="{FF2B5EF4-FFF2-40B4-BE49-F238E27FC236}">
                <a16:creationId xmlns:a16="http://schemas.microsoft.com/office/drawing/2014/main" id="{3AD20D9B-9EA7-17D9-BFAE-FD1E37924F86}"/>
              </a:ext>
            </a:extLst>
          </p:cNvPr>
          <p:cNvSpPr>
            <a:spLocks noGrp="1"/>
          </p:cNvSpPr>
          <p:nvPr>
            <p:ph idx="1"/>
          </p:nvPr>
        </p:nvSpPr>
        <p:spPr>
          <a:xfrm>
            <a:off x="1141412" y="1987689"/>
            <a:ext cx="9905999" cy="3541714"/>
          </a:xfrm>
        </p:spPr>
        <p:txBody>
          <a:bodyPr>
            <a:normAutofit fontScale="92500" lnSpcReduction="10000"/>
          </a:bodyPr>
          <a:lstStyle/>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There is limited information on maternal and paternal characteristics and the absence of socioeconomic factors that could contribute to preterm birth.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regression models used in the analysis rely on assumptions such as linearity, independence, and absence of multicollinearity. violations of these assumptions can affect the validity of the results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limited number of independent variables used in the analysis may not fully capture all the factors that influence preterm birth.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This analysis does not account for the variability in underlying factors contributing to preterm birth among women who have had a previous preterm birth.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63383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29C4-B94E-2A40-E2AF-3F74D466FE80}"/>
              </a:ext>
            </a:extLst>
          </p:cNvPr>
          <p:cNvSpPr>
            <a:spLocks noGrp="1"/>
          </p:cNvSpPr>
          <p:nvPr>
            <p:ph type="title"/>
          </p:nvPr>
        </p:nvSpPr>
        <p:spPr/>
        <p:txBody>
          <a:bodyPr/>
          <a:lstStyle/>
          <a:p>
            <a:r>
              <a:rPr lang="en-US" dirty="0"/>
              <a:t>Recommended actions</a:t>
            </a:r>
          </a:p>
        </p:txBody>
      </p:sp>
      <p:sp>
        <p:nvSpPr>
          <p:cNvPr id="3" name="Content Placeholder 2">
            <a:extLst>
              <a:ext uri="{FF2B5EF4-FFF2-40B4-BE49-F238E27FC236}">
                <a16:creationId xmlns:a16="http://schemas.microsoft.com/office/drawing/2014/main" id="{747AC4C6-A829-1A45-4939-2573719895A6}"/>
              </a:ext>
            </a:extLst>
          </p:cNvPr>
          <p:cNvSpPr>
            <a:spLocks noGrp="1"/>
          </p:cNvSpPr>
          <p:nvPr>
            <p:ph idx="1"/>
          </p:nvPr>
        </p:nvSpPr>
        <p:spPr>
          <a:xfrm>
            <a:off x="1141413" y="1766699"/>
            <a:ext cx="10184679" cy="4172095"/>
          </a:xfrm>
        </p:spPr>
        <p:txBody>
          <a:bodyPr>
            <a:noAutofit/>
          </a:bodyPr>
          <a:lstStyle/>
          <a:p>
            <a:pPr marL="342900" marR="0" lvl="0" indent="-342900">
              <a:spcBef>
                <a:spcPts val="0"/>
              </a:spcBef>
              <a:spcAft>
                <a:spcPts val="0"/>
              </a:spcAft>
              <a:buFont typeface="Symbol" pitchFamily="2" charset="2"/>
              <a:buChar char=""/>
            </a:pPr>
            <a:r>
              <a:rPr lang="en-US" sz="1600" dirty="0">
                <a:effectLst/>
                <a:latin typeface="Verdana" panose="020B0604030504040204" pitchFamily="34" charset="0"/>
                <a:ea typeface="Verdana" panose="020B0604030504040204" pitchFamily="34" charset="0"/>
                <a:cs typeface="Verdana" panose="020B0604030504040204" pitchFamily="34" charset="0"/>
              </a:rPr>
              <a:t>The models did well at predicting term births but not preterm births in relation to maternal characteristics.</a:t>
            </a:r>
          </a:p>
          <a:p>
            <a:pPr marL="0" marR="0" indent="0">
              <a:spcBef>
                <a:spcPts val="0"/>
              </a:spcBef>
              <a:spcAft>
                <a:spcPts val="0"/>
              </a:spcAft>
              <a:buNone/>
            </a:pPr>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1600" dirty="0">
                <a:effectLst/>
                <a:latin typeface="Verdana" panose="020B0604030504040204" pitchFamily="34" charset="0"/>
                <a:ea typeface="Verdana" panose="020B0604030504040204" pitchFamily="34" charset="0"/>
                <a:cs typeface="Verdana" panose="020B0604030504040204" pitchFamily="34" charset="0"/>
              </a:rPr>
              <a:t>It is recommended that model be expanded with more independent variables. </a:t>
            </a:r>
          </a:p>
          <a:p>
            <a:pPr marL="742950" marR="0" lvl="1" indent="-285750">
              <a:spcBef>
                <a:spcPts val="0"/>
              </a:spcBef>
              <a:spcAft>
                <a:spcPts val="0"/>
              </a:spcAft>
              <a:buFont typeface="Courier New" panose="02070309020205020404" pitchFamily="49" charset="0"/>
              <a:buChar char="o"/>
            </a:pPr>
            <a:r>
              <a:rPr lang="en-US" sz="1600" dirty="0">
                <a:effectLst/>
                <a:latin typeface="Verdana" panose="020B0604030504040204" pitchFamily="34" charset="0"/>
                <a:ea typeface="Verdana" panose="020B0604030504040204" pitchFamily="34" charset="0"/>
                <a:cs typeface="Verdana" panose="020B0604030504040204" pitchFamily="34" charset="0"/>
              </a:rPr>
              <a:t>Other possible factors influencing preterm birth that could include race, substance abuse, inadequate prenatal care, healthcare resource availability, or hormonal imbalances. </a:t>
            </a:r>
          </a:p>
          <a:p>
            <a:pPr marL="342900" marR="0" lvl="0" indent="-342900">
              <a:spcBef>
                <a:spcPts val="0"/>
              </a:spcBef>
              <a:spcAft>
                <a:spcPts val="0"/>
              </a:spcAft>
              <a:buFont typeface="Symbol" pitchFamily="2" charset="2"/>
              <a:buChar char=""/>
            </a:pPr>
            <a:r>
              <a:rPr lang="en-US" sz="1600" dirty="0">
                <a:effectLst/>
                <a:latin typeface="Verdana" panose="020B0604030504040204" pitchFamily="34" charset="0"/>
                <a:ea typeface="Verdana" panose="020B0604030504040204" pitchFamily="34" charset="0"/>
                <a:cs typeface="Verdana" panose="020B0604030504040204" pitchFamily="34" charset="0"/>
              </a:rPr>
              <a:t>Further investigation should be conducted to determine maternal characteristics influencing preterm birth to understand specific factors and characteristics that contribute to preterm birth to provide valuable insights on prevention and intervention strategies. </a:t>
            </a:r>
          </a:p>
          <a:p>
            <a:pPr marL="0" marR="0" indent="0">
              <a:spcBef>
                <a:spcPts val="0"/>
              </a:spcBef>
              <a:spcAft>
                <a:spcPts val="0"/>
              </a:spcAft>
              <a:buNone/>
            </a:pPr>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1600" dirty="0">
                <a:effectLst/>
                <a:latin typeface="Verdana" panose="020B0604030504040204" pitchFamily="34" charset="0"/>
                <a:ea typeface="Verdana" panose="020B0604030504040204" pitchFamily="34" charset="0"/>
                <a:cs typeface="Verdana" panose="020B0604030504040204" pitchFamily="34" charset="0"/>
              </a:rPr>
              <a:t>It is recommended there be external validation. Validating the findings and model on another dataset that is similar should be done to assess the generalizability of the results. </a:t>
            </a:r>
          </a:p>
          <a:p>
            <a:pPr marL="0" indent="0">
              <a:buNone/>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5500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3E4E-9239-C2E1-29A2-F4F938DB7D7C}"/>
              </a:ext>
            </a:extLst>
          </p:cNvPr>
          <p:cNvSpPr>
            <a:spLocks noGrp="1"/>
          </p:cNvSpPr>
          <p:nvPr>
            <p:ph type="title"/>
          </p:nvPr>
        </p:nvSpPr>
        <p:spPr/>
        <p:txBody>
          <a:bodyPr/>
          <a:lstStyle/>
          <a:p>
            <a:r>
              <a:rPr lang="en-US" dirty="0"/>
              <a:t>Recommendations continued</a:t>
            </a:r>
          </a:p>
        </p:txBody>
      </p:sp>
      <p:sp>
        <p:nvSpPr>
          <p:cNvPr id="3" name="Content Placeholder 2">
            <a:extLst>
              <a:ext uri="{FF2B5EF4-FFF2-40B4-BE49-F238E27FC236}">
                <a16:creationId xmlns:a16="http://schemas.microsoft.com/office/drawing/2014/main" id="{76357F44-E737-56CC-24FF-7C775D488A2B}"/>
              </a:ext>
            </a:extLst>
          </p:cNvPr>
          <p:cNvSpPr>
            <a:spLocks noGrp="1"/>
          </p:cNvSpPr>
          <p:nvPr>
            <p:ph idx="1"/>
          </p:nvPr>
        </p:nvSpPr>
        <p:spPr>
          <a:xfrm>
            <a:off x="1141413" y="1658143"/>
            <a:ext cx="9905999" cy="3541714"/>
          </a:xfrm>
        </p:spPr>
        <p:txBody>
          <a:bodyPr/>
          <a:lstStyle/>
          <a:p>
            <a:pPr marL="0" marR="0" indent="0">
              <a:spcBef>
                <a:spcPts val="0"/>
              </a:spcBef>
              <a:spcAft>
                <a:spcPts val="0"/>
              </a:spcAft>
              <a:buNone/>
            </a:pPr>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1600" dirty="0">
                <a:effectLst/>
                <a:latin typeface="Verdana" panose="020B0604030504040204" pitchFamily="34" charset="0"/>
                <a:ea typeface="Verdana" panose="020B0604030504040204" pitchFamily="34" charset="0"/>
                <a:cs typeface="Verdana" panose="020B0604030504040204" pitchFamily="34" charset="0"/>
              </a:rPr>
              <a:t>One future approach for further studying would be to complete a longitudinal analysis.</a:t>
            </a:r>
          </a:p>
          <a:p>
            <a:pPr marL="742950" marR="0" lvl="1" indent="-285750">
              <a:spcBef>
                <a:spcPts val="0"/>
              </a:spcBef>
              <a:spcAft>
                <a:spcPts val="0"/>
              </a:spcAft>
              <a:buFont typeface="Courier New" panose="02070309020205020404" pitchFamily="49" charset="0"/>
              <a:buChar char="o"/>
            </a:pPr>
            <a:r>
              <a:rPr lang="en-US" sz="1600" dirty="0">
                <a:effectLst/>
                <a:latin typeface="Verdana" panose="020B0604030504040204" pitchFamily="34" charset="0"/>
                <a:ea typeface="Verdana" panose="020B0604030504040204" pitchFamily="34" charset="0"/>
                <a:cs typeface="Verdana" panose="020B0604030504040204" pitchFamily="34" charset="0"/>
              </a:rPr>
              <a:t>A longitudinal analysis can provide insight into patterns and changes in risk factors associated with preterm birth and offer multiple time points during pregnancy and during postpartum care for a dynamic assessment and investigation into maternal characteristics.</a:t>
            </a:r>
          </a:p>
          <a:p>
            <a:pPr marL="742950" marR="0" lvl="1" indent="-285750">
              <a:spcBef>
                <a:spcPts val="0"/>
              </a:spcBef>
              <a:spcAft>
                <a:spcPts val="0"/>
              </a:spcAft>
              <a:buFont typeface="Courier New" panose="02070309020205020404" pitchFamily="49" charset="0"/>
              <a:buChar char="o"/>
            </a:pPr>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1600" dirty="0">
                <a:effectLst/>
                <a:latin typeface="Verdana" panose="020B0604030504040204" pitchFamily="34" charset="0"/>
                <a:ea typeface="Verdana" panose="020B0604030504040204" pitchFamily="34" charset="0"/>
                <a:cs typeface="Verdana" panose="020B0604030504040204" pitchFamily="34" charset="0"/>
              </a:rPr>
              <a:t>Another approach for future study would be to look further into causal inferences. Using casual inference methods can establish a causal relationship between specific risk factors and preterm birth. </a:t>
            </a:r>
          </a:p>
          <a:p>
            <a:pPr marL="0" indent="0">
              <a:buNone/>
            </a:pPr>
            <a:endParaRPr lang="en-US" dirty="0"/>
          </a:p>
        </p:txBody>
      </p:sp>
    </p:spTree>
    <p:extLst>
      <p:ext uri="{BB962C8B-B14F-4D97-AF65-F5344CB8AC3E}">
        <p14:creationId xmlns:p14="http://schemas.microsoft.com/office/powerpoint/2010/main" val="288751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BBC9-CBDE-723B-52EF-6427727D6F74}"/>
              </a:ext>
            </a:extLst>
          </p:cNvPr>
          <p:cNvSpPr>
            <a:spLocks noGrp="1"/>
          </p:cNvSpPr>
          <p:nvPr>
            <p:ph type="title"/>
          </p:nvPr>
        </p:nvSpPr>
        <p:spPr/>
        <p:txBody>
          <a:bodyPr/>
          <a:lstStyle/>
          <a:p>
            <a:r>
              <a:rPr lang="en-US" dirty="0"/>
              <a:t>Benefits of study</a:t>
            </a:r>
          </a:p>
        </p:txBody>
      </p:sp>
      <p:sp>
        <p:nvSpPr>
          <p:cNvPr id="3" name="Content Placeholder 2">
            <a:extLst>
              <a:ext uri="{FF2B5EF4-FFF2-40B4-BE49-F238E27FC236}">
                <a16:creationId xmlns:a16="http://schemas.microsoft.com/office/drawing/2014/main" id="{EC6C89CD-FDE5-6489-4377-6400B76BB882}"/>
              </a:ext>
            </a:extLst>
          </p:cNvPr>
          <p:cNvSpPr>
            <a:spLocks noGrp="1"/>
          </p:cNvSpPr>
          <p:nvPr>
            <p:ph idx="1"/>
          </p:nvPr>
        </p:nvSpPr>
        <p:spPr>
          <a:xfrm>
            <a:off x="1141412" y="1732651"/>
            <a:ext cx="9905999" cy="4192877"/>
          </a:xfrm>
        </p:spPr>
        <p:txBody>
          <a:bodyPr>
            <a:normAutofit fontScale="92500" lnSpcReduction="10000"/>
          </a:bodyPr>
          <a:lstStyle/>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Through multiple regression and logistic regression modeling the analysis allowed for an objective evaluation of the relationship between maternal characteristics and preterm birth.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study identified serval maternal characteristics that were found to be significant predictors of preterm birth including birthplace, mother's age, mother's education, father's education, tobacco use, delivery weight, use of steroids, and various medical conditions. These findings contribute to the understanding of the factors associated with preterm birth.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By identifying specific maternal factors related to preterm birth, healthcare providers can implement targeted interventions, monitoring, and care plan to mitigate risk and improve patient outcomes. This can help reduce the incidence of preterm birth and improve the health and patient outcomes of both the mother and baby.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41858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6026-C471-0F3A-03D3-FB73FACD665F}"/>
              </a:ext>
            </a:extLst>
          </p:cNvPr>
          <p:cNvSpPr>
            <a:spLocks noGrp="1"/>
          </p:cNvSpPr>
          <p:nvPr>
            <p:ph type="title"/>
          </p:nvPr>
        </p:nvSpPr>
        <p:spPr/>
        <p:txBody>
          <a:bodyPr/>
          <a:lstStyle/>
          <a:p>
            <a:r>
              <a:rPr lang="en-US" dirty="0"/>
              <a:t>Benefits continued</a:t>
            </a:r>
          </a:p>
        </p:txBody>
      </p:sp>
      <p:sp>
        <p:nvSpPr>
          <p:cNvPr id="3" name="Content Placeholder 2">
            <a:extLst>
              <a:ext uri="{FF2B5EF4-FFF2-40B4-BE49-F238E27FC236}">
                <a16:creationId xmlns:a16="http://schemas.microsoft.com/office/drawing/2014/main" id="{BD79A87E-9B80-7AD9-5EE4-54B9B10CF87A}"/>
              </a:ext>
            </a:extLst>
          </p:cNvPr>
          <p:cNvSpPr>
            <a:spLocks noGrp="1"/>
          </p:cNvSpPr>
          <p:nvPr>
            <p:ph idx="1"/>
          </p:nvPr>
        </p:nvSpPr>
        <p:spPr>
          <a:xfrm>
            <a:off x="1141412" y="1812164"/>
            <a:ext cx="9905999" cy="4192877"/>
          </a:xfrm>
        </p:spPr>
        <p:txBody>
          <a:bodyPr>
            <a:noAutofit/>
          </a:bodyPr>
          <a:lstStyle/>
          <a:p>
            <a:pPr marL="342900" marR="0" lvl="0" indent="-342900">
              <a:spcBef>
                <a:spcPts val="0"/>
              </a:spcBef>
              <a:spcAft>
                <a:spcPts val="0"/>
              </a:spcAft>
              <a:buFont typeface="Symbol" pitchFamily="2" charset="2"/>
              <a:buChar char=""/>
            </a:pPr>
            <a:r>
              <a:rPr lang="en-US" sz="1700" dirty="0">
                <a:effectLst/>
                <a:latin typeface="Verdana" panose="020B0604030504040204" pitchFamily="34" charset="0"/>
                <a:ea typeface="Verdana" panose="020B0604030504040204" pitchFamily="34" charset="0"/>
                <a:cs typeface="Verdana" panose="020B0604030504040204" pitchFamily="34" charset="0"/>
              </a:rPr>
              <a:t>This study rejects the null hypothesis that there is no significant association between individual maternal characteristics and the likelihood of preterm birth.</a:t>
            </a:r>
          </a:p>
          <a:p>
            <a:pPr marL="742950" marR="0" lvl="1" indent="-285750">
              <a:spcBef>
                <a:spcPts val="0"/>
              </a:spcBef>
              <a:spcAft>
                <a:spcPts val="0"/>
              </a:spcAft>
              <a:buFont typeface="Courier New" panose="02070309020205020404" pitchFamily="49" charset="0"/>
              <a:buChar char="o"/>
            </a:pPr>
            <a:r>
              <a:rPr lang="en-US" sz="1700" dirty="0">
                <a:effectLst/>
                <a:latin typeface="Verdana" panose="020B0604030504040204" pitchFamily="34" charset="0"/>
                <a:ea typeface="Verdana" panose="020B0604030504040204" pitchFamily="34" charset="0"/>
                <a:cs typeface="Verdana" panose="020B0604030504040204" pitchFamily="34" charset="0"/>
              </a:rPr>
              <a:t>The findings support the alternative hypothesis and provide evidence for the existence of significant relationships between maternal characteristics and preterm birth, prompting further investigation. </a:t>
            </a:r>
          </a:p>
          <a:p>
            <a:pPr marR="0" indent="0">
              <a:spcBef>
                <a:spcPts val="0"/>
              </a:spcBef>
              <a:spcAft>
                <a:spcPts val="0"/>
              </a:spcAft>
              <a:buNone/>
            </a:pPr>
            <a:endParaRPr lang="en-US" sz="17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1700" dirty="0">
                <a:effectLst/>
                <a:latin typeface="Verdana" panose="020B0604030504040204" pitchFamily="34" charset="0"/>
                <a:ea typeface="Verdana" panose="020B0604030504040204" pitchFamily="34" charset="0"/>
                <a:cs typeface="Verdana" panose="020B0604030504040204" pitchFamily="34" charset="0"/>
              </a:rPr>
              <a:t>This analysis emphasizes the complex nature of predicting preterm birth and highlights the need for further research and model improvement. </a:t>
            </a:r>
          </a:p>
          <a:p>
            <a:pPr marL="742950" marR="0" lvl="1" indent="-285750">
              <a:spcBef>
                <a:spcPts val="0"/>
              </a:spcBef>
              <a:spcAft>
                <a:spcPts val="0"/>
              </a:spcAft>
              <a:buFont typeface="Courier New" panose="02070309020205020404" pitchFamily="49" charset="0"/>
              <a:buChar char="o"/>
            </a:pPr>
            <a:r>
              <a:rPr lang="en-US" sz="1700" dirty="0">
                <a:effectLst/>
                <a:latin typeface="Verdana" panose="020B0604030504040204" pitchFamily="34" charset="0"/>
                <a:ea typeface="Verdana" panose="020B0604030504040204" pitchFamily="34" charset="0"/>
                <a:cs typeface="Verdana" panose="020B0604030504040204" pitchFamily="34" charset="0"/>
              </a:rPr>
              <a:t>By recognizing the limitations of this analysis, researchers can refine their methods and explore additional variables that may influence preterm birth such as race, prenatal care, healthcare resource availability, or hormonal imbalances.</a:t>
            </a:r>
          </a:p>
          <a:p>
            <a:pPr marL="457200" marR="0">
              <a:spcBef>
                <a:spcPts val="0"/>
              </a:spcBef>
              <a:spcAft>
                <a:spcPts val="0"/>
              </a:spcAft>
            </a:pPr>
            <a:endParaRPr lang="en-US" sz="17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1700" dirty="0">
                <a:effectLst/>
                <a:latin typeface="Verdana" panose="020B0604030504040204" pitchFamily="34" charset="0"/>
                <a:ea typeface="Verdana" panose="020B0604030504040204" pitchFamily="34" charset="0"/>
                <a:cs typeface="Verdana" panose="020B0604030504040204" pitchFamily="34" charset="0"/>
              </a:rPr>
              <a:t>This analysis contributes to the existing body of knowledge on preterm birth by providing insights into the favors influencing critical health outcomes. </a:t>
            </a:r>
          </a:p>
        </p:txBody>
      </p:sp>
    </p:spTree>
    <p:extLst>
      <p:ext uri="{BB962C8B-B14F-4D97-AF65-F5344CB8AC3E}">
        <p14:creationId xmlns:p14="http://schemas.microsoft.com/office/powerpoint/2010/main" val="41832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4613-D988-5A4E-F5F6-38DD628F4493}"/>
              </a:ext>
            </a:extLst>
          </p:cNvPr>
          <p:cNvSpPr>
            <a:spLocks noGrp="1"/>
          </p:cNvSpPr>
          <p:nvPr>
            <p:ph type="title"/>
          </p:nvPr>
        </p:nvSpPr>
        <p:spPr>
          <a:xfrm>
            <a:off x="1143000" y="-345509"/>
            <a:ext cx="9905998" cy="1478570"/>
          </a:xfrm>
        </p:spPr>
        <p:txBody>
          <a:bodyPr/>
          <a:lstStyle/>
          <a:p>
            <a:r>
              <a:rPr lang="en-US" dirty="0"/>
              <a:t>sources</a:t>
            </a:r>
          </a:p>
        </p:txBody>
      </p:sp>
      <p:sp>
        <p:nvSpPr>
          <p:cNvPr id="3" name="Content Placeholder 2">
            <a:extLst>
              <a:ext uri="{FF2B5EF4-FFF2-40B4-BE49-F238E27FC236}">
                <a16:creationId xmlns:a16="http://schemas.microsoft.com/office/drawing/2014/main" id="{2725775A-DE00-CDCB-3D91-BFE0D395BD2F}"/>
              </a:ext>
            </a:extLst>
          </p:cNvPr>
          <p:cNvSpPr>
            <a:spLocks noGrp="1"/>
          </p:cNvSpPr>
          <p:nvPr>
            <p:ph idx="1"/>
          </p:nvPr>
        </p:nvSpPr>
        <p:spPr>
          <a:xfrm>
            <a:off x="1143000" y="695739"/>
            <a:ext cx="9905999" cy="5029200"/>
          </a:xfrm>
        </p:spPr>
        <p:txBody>
          <a:bodyPr>
            <a:noAutofit/>
          </a:bodyPr>
          <a:lstStyle/>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kern="1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Brittain</a:t>
            </a:r>
            <a:r>
              <a:rPr lang="en-US" sz="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Jim; </a:t>
            </a:r>
            <a:r>
              <a:rPr lang="en-US" sz="800" kern="1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Cendon</a:t>
            </a:r>
            <a:r>
              <a:rPr lang="en-US" sz="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Mariana; Nizzi, Jennifer; and </a:t>
            </a:r>
            <a:r>
              <a:rPr lang="en-US" sz="800" kern="1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Pleis</a:t>
            </a:r>
            <a:r>
              <a:rPr lang="en-US" sz="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John (2018) "Data Scientist’s Analysis Toolbox: 	Comparison of Python, R, and SAS Performance," </a:t>
            </a:r>
            <a:r>
              <a:rPr lang="en-US" sz="800" i="1"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SMU Data Science Review</a:t>
            </a:r>
            <a:r>
              <a:rPr lang="en-US" sz="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Vol. 1: No. 2, Article 7. 	</a:t>
            </a:r>
            <a:r>
              <a:rPr lang="en-US" sz="800" u="sng" kern="100"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2"/>
              </a:rPr>
              <a:t>https://scholar.smu.edu/datasciencereview/vol1/iss2/7</a:t>
            </a:r>
            <a:endParaRPr lang="en-US" sz="800" kern="1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Brownlee, J. (2019a). Use Weight Regularization to Reduce Overfitting of Deep Learning Models. </a:t>
            </a:r>
            <a:r>
              <a:rPr lang="en-US" sz="800" i="1" dirty="0" err="1">
                <a:effectLst/>
                <a:latin typeface="Verdana" panose="020B0604030504040204" pitchFamily="34" charset="0"/>
                <a:ea typeface="Verdana" panose="020B0604030504040204" pitchFamily="34" charset="0"/>
                <a:cs typeface="Verdana" panose="020B0604030504040204" pitchFamily="34" charset="0"/>
              </a:rPr>
              <a:t>MachineLearningMastery.com</a:t>
            </a:r>
            <a:r>
              <a:rPr lang="en-US" sz="800" dirty="0">
                <a:effectLst/>
                <a:latin typeface="Verdana" panose="020B0604030504040204" pitchFamily="34" charset="0"/>
                <a:ea typeface="Verdana" panose="020B0604030504040204" pitchFamily="34" charset="0"/>
                <a:cs typeface="Verdana" panose="020B0604030504040204" pitchFamily="34" charset="0"/>
              </a:rPr>
              <a:t>.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3"/>
              </a:rPr>
              <a:t>https://machinelearningmastery.com/weight-regularization-to-reduce-overfitting-of-deep-learning-models/</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Bruce, P., Bruce, A., &amp; </a:t>
            </a:r>
            <a:r>
              <a:rPr lang="en-US" sz="800" kern="100" dirty="0" err="1">
                <a:effectLst/>
                <a:latin typeface="Verdana" panose="020B0604030504040204" pitchFamily="34" charset="0"/>
                <a:ea typeface="Verdana" panose="020B0604030504040204" pitchFamily="34" charset="0"/>
                <a:cs typeface="Verdana" panose="020B0604030504040204" pitchFamily="34" charset="0"/>
              </a:rPr>
              <a:t>Gedeck</a:t>
            </a:r>
            <a:r>
              <a:rPr lang="en-US" sz="800" kern="100" dirty="0">
                <a:effectLst/>
                <a:latin typeface="Verdana" panose="020B0604030504040204" pitchFamily="34" charset="0"/>
                <a:ea typeface="Verdana" panose="020B0604030504040204" pitchFamily="34" charset="0"/>
                <a:cs typeface="Verdana" panose="020B0604030504040204" pitchFamily="34" charset="0"/>
              </a:rPr>
              <a:t>, P. (2020a). Practical Statistics for Data Scientists: 50+ Essential 	Concepts Using R and Python (2nd ed.). O’Reilly Media.</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Collins, L. M., Schafer, J. A., &amp; Kam, C. (2001). A comparison of inclusive and restrictive strategies in modern missing data procedures. </a:t>
            </a:r>
            <a:r>
              <a:rPr lang="en-US" sz="800" i="1" dirty="0">
                <a:effectLst/>
                <a:latin typeface="Verdana" panose="020B0604030504040204" pitchFamily="34" charset="0"/>
                <a:ea typeface="Verdana" panose="020B0604030504040204" pitchFamily="34" charset="0"/>
                <a:cs typeface="Verdana" panose="020B0604030504040204" pitchFamily="34" charset="0"/>
              </a:rPr>
              <a:t>Psychological Methods</a:t>
            </a:r>
            <a:r>
              <a:rPr lang="en-US" sz="800" dirty="0">
                <a:effectLst/>
                <a:latin typeface="Verdana" panose="020B0604030504040204" pitchFamily="34" charset="0"/>
                <a:ea typeface="Verdana" panose="020B0604030504040204" pitchFamily="34" charset="0"/>
                <a:cs typeface="Verdana" panose="020B0604030504040204" pitchFamily="34" charset="0"/>
              </a:rPr>
              <a:t>, </a:t>
            </a:r>
            <a:r>
              <a:rPr lang="en-US" sz="800" i="1" dirty="0">
                <a:effectLst/>
                <a:latin typeface="Verdana" panose="020B0604030504040204" pitchFamily="34" charset="0"/>
                <a:ea typeface="Verdana" panose="020B0604030504040204" pitchFamily="34" charset="0"/>
                <a:cs typeface="Verdana" panose="020B0604030504040204" pitchFamily="34" charset="0"/>
              </a:rPr>
              <a:t>6</a:t>
            </a:r>
            <a:r>
              <a:rPr lang="en-US" sz="800" dirty="0">
                <a:effectLst/>
                <a:latin typeface="Verdana" panose="020B0604030504040204" pitchFamily="34" charset="0"/>
                <a:ea typeface="Verdana" panose="020B0604030504040204" pitchFamily="34" charset="0"/>
                <a:cs typeface="Verdana" panose="020B0604030504040204" pitchFamily="34" charset="0"/>
              </a:rPr>
              <a:t>(4), 330–351.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4"/>
              </a:rPr>
              <a:t>https://doi.org/10.1037/1082-989x.6.4.330</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Data Access - Vital Statistics Online. (n.d.).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5"/>
              </a:rPr>
              <a:t>https://www.cdc.gov/nchs/data_access/vitalstatsonline.htm#Tools</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Daniel T. Larose, &amp; Chantal D. Larose. (2019). Data Science Using Python and R. Wiley.</a:t>
            </a: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Edgar, T. F., &amp; </a:t>
            </a:r>
            <a:r>
              <a:rPr lang="en-US" sz="800" dirty="0" err="1">
                <a:effectLst/>
                <a:latin typeface="Verdana" panose="020B0604030504040204" pitchFamily="34" charset="0"/>
                <a:ea typeface="Verdana" panose="020B0604030504040204" pitchFamily="34" charset="0"/>
                <a:cs typeface="Verdana" panose="020B0604030504040204" pitchFamily="34" charset="0"/>
              </a:rPr>
              <a:t>Manz</a:t>
            </a:r>
            <a:r>
              <a:rPr lang="en-US" sz="800" dirty="0">
                <a:effectLst/>
                <a:latin typeface="Verdana" panose="020B0604030504040204" pitchFamily="34" charset="0"/>
                <a:ea typeface="Verdana" panose="020B0604030504040204" pitchFamily="34" charset="0"/>
                <a:cs typeface="Verdana" panose="020B0604030504040204" pitchFamily="34" charset="0"/>
              </a:rPr>
              <a:t>, D. O. (2017). Exploratory Study. In Elsevier eBooks (pp. 95–130).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6"/>
              </a:rPr>
              <a:t>https://doi.org/10.1016/b978-0-12-805349-2.00004-2</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Fuchs, F., Monet, B., </a:t>
            </a:r>
            <a:r>
              <a:rPr lang="en-US" sz="800" dirty="0" err="1">
                <a:effectLst/>
                <a:latin typeface="Verdana" panose="020B0604030504040204" pitchFamily="34" charset="0"/>
                <a:ea typeface="Verdana" panose="020B0604030504040204" pitchFamily="34" charset="0"/>
                <a:cs typeface="Verdana" panose="020B0604030504040204" pitchFamily="34" charset="0"/>
              </a:rPr>
              <a:t>Ducruet</a:t>
            </a:r>
            <a:r>
              <a:rPr lang="en-US" sz="800" dirty="0">
                <a:effectLst/>
                <a:latin typeface="Verdana" panose="020B0604030504040204" pitchFamily="34" charset="0"/>
                <a:ea typeface="Verdana" panose="020B0604030504040204" pitchFamily="34" charset="0"/>
                <a:cs typeface="Verdana" panose="020B0604030504040204" pitchFamily="34" charset="0"/>
              </a:rPr>
              <a:t>, T., </a:t>
            </a:r>
            <a:r>
              <a:rPr lang="en-US" sz="800" dirty="0" err="1">
                <a:effectLst/>
                <a:latin typeface="Verdana" panose="020B0604030504040204" pitchFamily="34" charset="0"/>
                <a:ea typeface="Verdana" panose="020B0604030504040204" pitchFamily="34" charset="0"/>
                <a:cs typeface="Verdana" panose="020B0604030504040204" pitchFamily="34" charset="0"/>
              </a:rPr>
              <a:t>Chaillet</a:t>
            </a:r>
            <a:r>
              <a:rPr lang="en-US" sz="800" dirty="0">
                <a:effectLst/>
                <a:latin typeface="Verdana" panose="020B0604030504040204" pitchFamily="34" charset="0"/>
                <a:ea typeface="Verdana" panose="020B0604030504040204" pitchFamily="34" charset="0"/>
                <a:cs typeface="Verdana" panose="020B0604030504040204" pitchFamily="34" charset="0"/>
              </a:rPr>
              <a:t>, N., &amp; </a:t>
            </a:r>
            <a:r>
              <a:rPr lang="en-US" sz="800" dirty="0" err="1">
                <a:effectLst/>
                <a:latin typeface="Verdana" panose="020B0604030504040204" pitchFamily="34" charset="0"/>
                <a:ea typeface="Verdana" panose="020B0604030504040204" pitchFamily="34" charset="0"/>
                <a:cs typeface="Verdana" panose="020B0604030504040204" pitchFamily="34" charset="0"/>
              </a:rPr>
              <a:t>Audibert</a:t>
            </a:r>
            <a:r>
              <a:rPr lang="en-US" sz="800" dirty="0">
                <a:effectLst/>
                <a:latin typeface="Verdana" panose="020B0604030504040204" pitchFamily="34" charset="0"/>
                <a:ea typeface="Verdana" panose="020B0604030504040204" pitchFamily="34" charset="0"/>
                <a:cs typeface="Verdana" panose="020B0604030504040204" pitchFamily="34" charset="0"/>
              </a:rPr>
              <a:t>, F. (2018). Effect of maternal age on the risk of preterm birth: A large cohort study. PLOS ONE, 13(1), e0191002.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7"/>
              </a:rPr>
              <a:t>https://doi.org/10.1371/journal.pone.0191002</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u="none" strike="noStrike" dirty="0">
                <a:solidFill>
                  <a:srgbClr val="0563C1"/>
                </a:solidFill>
                <a:effectLst/>
                <a:latin typeface="Verdana" panose="020B0604030504040204" pitchFamily="34" charset="0"/>
                <a:ea typeface="Verdana" panose="020B0604030504040204" pitchFamily="34" charset="0"/>
                <a:cs typeface="Verdana" panose="020B0604030504040204" pitchFamily="34" charset="0"/>
              </a:rPr>
              <a:t> </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err="1">
                <a:effectLst/>
                <a:latin typeface="Verdana" panose="020B0604030504040204" pitchFamily="34" charset="0"/>
                <a:ea typeface="Verdana" panose="020B0604030504040204" pitchFamily="34" charset="0"/>
                <a:cs typeface="Verdana" panose="020B0604030504040204" pitchFamily="34" charset="0"/>
              </a:rPr>
              <a:t>GeeksforGeeks</a:t>
            </a:r>
            <a:r>
              <a:rPr lang="en-US" sz="800" dirty="0">
                <a:effectLst/>
                <a:latin typeface="Verdana" panose="020B0604030504040204" pitchFamily="34" charset="0"/>
                <a:ea typeface="Verdana" panose="020B0604030504040204" pitchFamily="34" charset="0"/>
                <a:cs typeface="Verdana" panose="020B0604030504040204" pitchFamily="34" charset="0"/>
              </a:rPr>
              <a:t>. (2022). Violin plot using Seaborn in Python. </a:t>
            </a:r>
            <a:r>
              <a:rPr lang="en-US" sz="800" i="1" dirty="0" err="1">
                <a:effectLst/>
                <a:latin typeface="Verdana" panose="020B0604030504040204" pitchFamily="34" charset="0"/>
                <a:ea typeface="Verdana" panose="020B0604030504040204" pitchFamily="34" charset="0"/>
                <a:cs typeface="Verdana" panose="020B0604030504040204" pitchFamily="34" charset="0"/>
              </a:rPr>
              <a:t>GeeksforGeeks</a:t>
            </a:r>
            <a:r>
              <a:rPr lang="en-US" sz="800" dirty="0">
                <a:effectLst/>
                <a:latin typeface="Verdana" panose="020B0604030504040204" pitchFamily="34" charset="0"/>
                <a:ea typeface="Verdana" panose="020B0604030504040204" pitchFamily="34" charset="0"/>
                <a:cs typeface="Verdana" panose="020B0604030504040204" pitchFamily="34" charset="0"/>
              </a:rPr>
              <a:t>.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8"/>
              </a:rPr>
              <a:t>https://www.geeksforgeeks.org/violinplot-using-seaborn-in-python/</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Luna, J. C. (2022, December 28). </a:t>
            </a:r>
            <a:r>
              <a:rPr lang="en-US" sz="800" i="1" dirty="0">
                <a:effectLst/>
                <a:latin typeface="Verdana" panose="020B0604030504040204" pitchFamily="34" charset="0"/>
                <a:ea typeface="Verdana" panose="020B0604030504040204" pitchFamily="34" charset="0"/>
                <a:cs typeface="Verdana" panose="020B0604030504040204" pitchFamily="34" charset="0"/>
              </a:rPr>
              <a:t>Python vs R for Data Science: Which Should You Learn?</a:t>
            </a:r>
            <a:r>
              <a:rPr lang="en-US" sz="800" dirty="0">
                <a:effectLst/>
                <a:latin typeface="Verdana" panose="020B0604030504040204" pitchFamily="34" charset="0"/>
                <a:ea typeface="Verdana" panose="020B0604030504040204" pitchFamily="34" charset="0"/>
                <a:cs typeface="Verdana" panose="020B0604030504040204" pitchFamily="34" charset="0"/>
              </a:rPr>
              <a:t>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9"/>
              </a:rPr>
              <a:t>https://www.datacamp.com/blog/python-vs-r-for-data-science-whats-the-difference</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kern="100" dirty="0" err="1">
                <a:effectLst/>
                <a:latin typeface="Verdana" panose="020B0604030504040204" pitchFamily="34" charset="0"/>
                <a:ea typeface="Verdana" panose="020B0604030504040204" pitchFamily="34" charset="0"/>
                <a:cs typeface="Verdana" panose="020B0604030504040204" pitchFamily="34" charset="0"/>
              </a:rPr>
              <a:t>Massaron</a:t>
            </a:r>
            <a:r>
              <a:rPr lang="en-US" sz="800" kern="100" dirty="0">
                <a:effectLst/>
                <a:latin typeface="Verdana" panose="020B0604030504040204" pitchFamily="34" charset="0"/>
                <a:ea typeface="Verdana" panose="020B0604030504040204" pitchFamily="34" charset="0"/>
                <a:cs typeface="Verdana" panose="020B0604030504040204" pitchFamily="34" charset="0"/>
              </a:rPr>
              <a:t>, L. (2016). </a:t>
            </a:r>
            <a:r>
              <a:rPr lang="en-US" sz="800" i="1" kern="100" dirty="0">
                <a:effectLst/>
                <a:latin typeface="Verdana" panose="020B0604030504040204" pitchFamily="34" charset="0"/>
                <a:ea typeface="Verdana" panose="020B0604030504040204" pitchFamily="34" charset="0"/>
                <a:cs typeface="Verdana" panose="020B0604030504040204" pitchFamily="34" charset="0"/>
              </a:rPr>
              <a:t>Regression analysis with python: Learn the art of regression analysis with python</a:t>
            </a:r>
            <a:r>
              <a:rPr lang="en-US" sz="800" kern="100" dirty="0">
                <a:effectLst/>
                <a:latin typeface="Verdana" panose="020B0604030504040204" pitchFamily="34" charset="0"/>
                <a:ea typeface="Verdana" panose="020B0604030504040204" pitchFamily="34" charset="0"/>
                <a:cs typeface="Verdana" panose="020B0604030504040204" pitchFamily="34" charset="0"/>
              </a:rPr>
              <a:t>. </a:t>
            </a:r>
            <a:r>
              <a:rPr lang="en-US" sz="800" kern="100" dirty="0" err="1">
                <a:effectLst/>
                <a:latin typeface="Verdana" panose="020B0604030504040204" pitchFamily="34" charset="0"/>
                <a:ea typeface="Verdana" panose="020B0604030504040204" pitchFamily="34" charset="0"/>
                <a:cs typeface="Verdana" panose="020B0604030504040204" pitchFamily="34" charset="0"/>
              </a:rPr>
              <a:t>Packt</a:t>
            </a:r>
            <a:r>
              <a:rPr lang="en-US" sz="800" kern="100" dirty="0">
                <a:effectLst/>
                <a:latin typeface="Verdana" panose="020B0604030504040204" pitchFamily="34" charset="0"/>
                <a:ea typeface="Verdana" panose="020B0604030504040204" pitchFamily="34" charset="0"/>
                <a:cs typeface="Verdana" panose="020B0604030504040204" pitchFamily="34" charset="0"/>
              </a:rPr>
              <a:t> Publishing. </a:t>
            </a:r>
          </a:p>
          <a:p>
            <a:pPr marL="0" marR="0" indent="0">
              <a:lnSpc>
                <a:spcPct val="200000"/>
              </a:lnSpc>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Multiple Regression. (n.d.).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0"/>
              </a:rPr>
              <a:t>https://home.csulb.edu/~msaintg/ppa696/696regmx.htm</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err="1">
                <a:effectLst/>
                <a:latin typeface="Verdana" panose="020B0604030504040204" pitchFamily="34" charset="0"/>
                <a:ea typeface="Verdana" panose="020B0604030504040204" pitchFamily="34" charset="0"/>
                <a:cs typeface="Verdana" panose="020B0604030504040204" pitchFamily="34" charset="0"/>
              </a:rPr>
              <a:t>Narkhede</a:t>
            </a:r>
            <a:r>
              <a:rPr lang="en-US" sz="800" dirty="0">
                <a:effectLst/>
                <a:latin typeface="Verdana" panose="020B0604030504040204" pitchFamily="34" charset="0"/>
                <a:ea typeface="Verdana" panose="020B0604030504040204" pitchFamily="34" charset="0"/>
                <a:cs typeface="Verdana" panose="020B0604030504040204" pitchFamily="34" charset="0"/>
              </a:rPr>
              <a:t>, S. (2022, March 5). Understanding AUC - ROC Curve - Towards Data Science. </a:t>
            </a:r>
            <a:r>
              <a:rPr lang="en-US" sz="800" i="1" dirty="0">
                <a:effectLst/>
                <a:latin typeface="Verdana" panose="020B0604030504040204" pitchFamily="34" charset="0"/>
                <a:ea typeface="Verdana" panose="020B0604030504040204" pitchFamily="34" charset="0"/>
                <a:cs typeface="Verdana" panose="020B0604030504040204" pitchFamily="34" charset="0"/>
              </a:rPr>
              <a:t>Medium</a:t>
            </a:r>
            <a:r>
              <a:rPr lang="en-US" sz="800" dirty="0">
                <a:effectLst/>
                <a:latin typeface="Verdana" panose="020B0604030504040204" pitchFamily="34" charset="0"/>
                <a:ea typeface="Verdana" panose="020B0604030504040204" pitchFamily="34" charset="0"/>
                <a:cs typeface="Verdana" panose="020B0604030504040204" pitchFamily="34" charset="0"/>
              </a:rPr>
              <a:t>.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1"/>
              </a:rPr>
              <a:t>https://towardsdatascience.com/understanding-auc-roc-curve-68b2303cc9c5</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National Vital Statistics System (NVSS) - Health, United States. (n.d.).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2"/>
              </a:rPr>
              <a:t>https://www.cdc.gov/nchs/hus/sources-definitions/nvss.htm</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Premature Birth. (2022, November 1). Centers for Disease Control and Prevention.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3"/>
              </a:rPr>
              <a:t>https://www.cdc.gov/reproductivehealth/features/premature-birth/index.html#:~:text=Some%20risk%20factors%20for%20preterm,has%20to%20be%20delivered%20early</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Turvey, B. E. (2013). Multivariate Analysis of Forensic Fraud, 2000–2010. In Elsevier eBooks (pp. 157–182).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4"/>
              </a:rPr>
              <a:t>https://doi.org/10.1016/b978-0-12-408073-7.00009-4</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USA Natality 2020. (2022, April 20). Kaggle.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5"/>
              </a:rPr>
              <a:t>https://www.kaggle.com/datasets/shayta/usa-natality-2020</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 </a:t>
            </a:r>
          </a:p>
          <a:p>
            <a:pPr marL="0" marR="0" indent="0">
              <a:spcBef>
                <a:spcPts val="0"/>
              </a:spcBef>
              <a:spcAft>
                <a:spcPts val="0"/>
              </a:spcAft>
              <a:buNone/>
            </a:pPr>
            <a:r>
              <a:rPr lang="en-US" sz="800" dirty="0">
                <a:effectLst/>
                <a:latin typeface="Verdana" panose="020B0604030504040204" pitchFamily="34" charset="0"/>
                <a:ea typeface="Verdana" panose="020B0604030504040204" pitchFamily="34" charset="0"/>
                <a:cs typeface="Verdana" panose="020B0604030504040204" pitchFamily="34" charset="0"/>
              </a:rPr>
              <a:t>What is Analysis of Variance (ANOVA)? (n.d.). TIBCO Software. </a:t>
            </a:r>
            <a:r>
              <a:rPr lang="en-US" sz="800" u="sng" dirty="0">
                <a:solidFill>
                  <a:srgbClr val="0563C1"/>
                </a:solidFill>
                <a:effectLst/>
                <a:latin typeface="Verdana" panose="020B0604030504040204" pitchFamily="34" charset="0"/>
                <a:ea typeface="Verdana" panose="020B0604030504040204" pitchFamily="34" charset="0"/>
                <a:cs typeface="Verdana" panose="020B0604030504040204" pitchFamily="34" charset="0"/>
                <a:hlinkClick r:id="rId16"/>
              </a:rPr>
              <a:t>https://www.tibco.com/reference-center/what-is-analysis-of-variance-anova#:~:text=Sign%20In-,What%20is%20Analysis%20of%20Variance%20(ANOVA)%3F,the%20means%20of%20different%20groups</a:t>
            </a:r>
            <a:endParaRPr lang="en-US" sz="8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None/>
            </a:pPr>
            <a:r>
              <a:rPr lang="en-US" sz="800" kern="100" dirty="0">
                <a:effectLst/>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800" dirty="0"/>
          </a:p>
        </p:txBody>
      </p:sp>
    </p:spTree>
    <p:extLst>
      <p:ext uri="{BB962C8B-B14F-4D97-AF65-F5344CB8AC3E}">
        <p14:creationId xmlns:p14="http://schemas.microsoft.com/office/powerpoint/2010/main" val="231520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0F4-1B55-156E-6FA9-91CC14FC2F63}"/>
              </a:ext>
            </a:extLst>
          </p:cNvPr>
          <p:cNvSpPr>
            <a:spLocks noGrp="1"/>
          </p:cNvSpPr>
          <p:nvPr>
            <p:ph type="title"/>
          </p:nvPr>
        </p:nvSpPr>
        <p:spPr>
          <a:xfrm>
            <a:off x="1141412" y="270165"/>
            <a:ext cx="9905998" cy="1478570"/>
          </a:xfrm>
        </p:spPr>
        <p:txBody>
          <a:bodyPr>
            <a:normAutofit/>
          </a:bodyPr>
          <a:lstStyle/>
          <a:p>
            <a:r>
              <a:rPr lang="en-US" dirty="0"/>
              <a:t>Problem </a:t>
            </a:r>
          </a:p>
        </p:txBody>
      </p:sp>
      <p:sp>
        <p:nvSpPr>
          <p:cNvPr id="3" name="Content Placeholder 2">
            <a:extLst>
              <a:ext uri="{FF2B5EF4-FFF2-40B4-BE49-F238E27FC236}">
                <a16:creationId xmlns:a16="http://schemas.microsoft.com/office/drawing/2014/main" id="{24ED88D6-6ACC-C2EA-0DFB-6D14A6A4FCB6}"/>
              </a:ext>
            </a:extLst>
          </p:cNvPr>
          <p:cNvSpPr>
            <a:spLocks noGrp="1"/>
          </p:cNvSpPr>
          <p:nvPr>
            <p:ph idx="1"/>
          </p:nvPr>
        </p:nvSpPr>
        <p:spPr>
          <a:xfrm>
            <a:off x="1141412" y="1641764"/>
            <a:ext cx="10475624" cy="4946071"/>
          </a:xfrm>
        </p:spPr>
        <p:txBody>
          <a:bodyPr>
            <a:normAutofit fontScale="92500" lnSpcReduction="10000"/>
          </a:bodyPr>
          <a:lstStyle/>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Research Question: What maternal characteristics (e.g. age, ethnicity, education, socioeconomic status) significantly influence the likelihood of preterm birth?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AppleSystemUIFont"/>
              </a:rPr>
              <a:t>Data analysis through multiple regression and logistic regression modeling will allow for an objective assessment of the relationship between maternal characteristics and preterm birth.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AppleSystemUIFont"/>
              </a:rPr>
              <a:t>There are no definitive reasons for preterm births. However, there are risk factors that can increase the likelihood of women having a preterm birth.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AppleSystemUIFont"/>
              </a:rPr>
              <a:t>Some factors for delivering a preterm baby in the past include being pregnant with multiple fetuses, tobacco and/or substance abuse </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r>
              <a:rPr lang="en-US" sz="1800" i="1" dirty="0">
                <a:effectLst/>
                <a:latin typeface="Verdana" panose="020B0604030504040204" pitchFamily="34" charset="0"/>
                <a:ea typeface="Calibri" panose="020F0502020204030204" pitchFamily="34" charset="0"/>
                <a:cs typeface="Times New Roman" panose="02020603050405020304" pitchFamily="18" charset="0"/>
              </a:rPr>
              <a:t>Premature Birth</a:t>
            </a:r>
            <a:r>
              <a:rPr lang="en-US" sz="1800" dirty="0">
                <a:effectLst/>
                <a:latin typeface="Verdana" panose="020B0604030504040204" pitchFamily="34" charset="0"/>
                <a:ea typeface="Calibri" panose="020F0502020204030204" pitchFamily="34" charset="0"/>
                <a:cs typeface="Times New Roman" panose="02020603050405020304" pitchFamily="18" charset="0"/>
              </a:rPr>
              <a:t>, 2022)</a:t>
            </a:r>
            <a:r>
              <a:rPr lang="en-US" sz="1800" dirty="0">
                <a:effectLst/>
                <a:latin typeface="Verdana" panose="020B0604030504040204" pitchFamily="34" charset="0"/>
                <a:ea typeface="Calibri" panose="020F0502020204030204" pitchFamily="34" charset="0"/>
                <a:cs typeface="AppleSystemUIFon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Verdana" panose="020B0604030504040204" pitchFamily="34" charset="0"/>
                <a:ea typeface="Calibri" panose="020F0502020204030204" pitchFamily="34" charset="0"/>
                <a:cs typeface="AppleSystemUIFont"/>
              </a:rPr>
              <a:t>By identifying specific maternal factors related to preterm birth, healthcare providers can implement targeted interventions, monitoring, and care plans to mitigate the risk and improve patient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83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5245-D37E-5BCE-6F4D-B7E496435CF5}"/>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C9DCC6CF-9E2C-67BE-CDE3-9618787F2420}"/>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Null hypothesis</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a:effectLst/>
                <a:latin typeface="Verdana" panose="020B0604030504040204" pitchFamily="34" charset="0"/>
                <a:ea typeface="Calibri" panose="020F0502020204030204" pitchFamily="34" charset="0"/>
                <a:cs typeface="AppleSystemUIFont"/>
              </a:rPr>
              <a:t>There is no significant association between individual maternal characteristics and the likelihood of preterm birth.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Verdana" panose="020B0604030504040204" pitchFamily="34" charset="0"/>
                <a:ea typeface="Calibri" panose="020F0502020204030204" pitchFamily="34" charset="0"/>
                <a:cs typeface="AppleSystemUIFon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Alternate Hypothesis</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a:effectLst/>
                <a:latin typeface="Verdana" panose="020B0604030504040204" pitchFamily="34" charset="0"/>
                <a:ea typeface="Calibri" panose="020F0502020204030204" pitchFamily="34" charset="0"/>
                <a:cs typeface="AppleSystemUIFont"/>
              </a:rPr>
              <a:t>There is a significant relationship between individual maternal characteristics and the likelihood of preterm birth.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025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662A-1CE1-B0D7-B141-219AC14AFB18}"/>
              </a:ext>
            </a:extLst>
          </p:cNvPr>
          <p:cNvSpPr>
            <a:spLocks noGrp="1"/>
          </p:cNvSpPr>
          <p:nvPr>
            <p:ph type="title"/>
          </p:nvPr>
        </p:nvSpPr>
        <p:spPr/>
        <p:txBody>
          <a:bodyPr/>
          <a:lstStyle/>
          <a:p>
            <a:r>
              <a:rPr lang="en-US" dirty="0"/>
              <a:t>Data analysis process </a:t>
            </a:r>
          </a:p>
        </p:txBody>
      </p:sp>
      <p:sp>
        <p:nvSpPr>
          <p:cNvPr id="3" name="Content Placeholder 2">
            <a:extLst>
              <a:ext uri="{FF2B5EF4-FFF2-40B4-BE49-F238E27FC236}">
                <a16:creationId xmlns:a16="http://schemas.microsoft.com/office/drawing/2014/main" id="{4B45027D-1872-7180-B313-C45B9D870735}"/>
              </a:ext>
            </a:extLst>
          </p:cNvPr>
          <p:cNvSpPr>
            <a:spLocks noGrp="1"/>
          </p:cNvSpPr>
          <p:nvPr>
            <p:ph idx="1"/>
          </p:nvPr>
        </p:nvSpPr>
        <p:spPr>
          <a:xfrm>
            <a:off x="1141412" y="1887394"/>
            <a:ext cx="9905999" cy="3541714"/>
          </a:xfrm>
        </p:spPr>
        <p:txBody>
          <a:bodyPr>
            <a:normAutofit fontScale="25000" lnSpcReduction="20000"/>
          </a:bodyPr>
          <a:lstStyle/>
          <a:p>
            <a:pPr marL="342900" marR="0" lvl="0" indent="-342900">
              <a:spcBef>
                <a:spcPts val="0"/>
              </a:spcBef>
              <a:spcAft>
                <a:spcPts val="0"/>
              </a:spcAft>
              <a:buFont typeface="Symbol" pitchFamily="2" charset="2"/>
              <a:buChar char=""/>
            </a:pPr>
            <a:r>
              <a:rPr lang="en-US" sz="6200" dirty="0">
                <a:effectLst/>
                <a:latin typeface="Verdana" panose="020B0604030504040204" pitchFamily="34" charset="0"/>
                <a:ea typeface="Verdana" panose="020B0604030504040204" pitchFamily="34" charset="0"/>
                <a:cs typeface="Verdana" panose="020B0604030504040204" pitchFamily="34" charset="0"/>
              </a:rPr>
              <a:t>Data collection: Data obtained from NCHS (National Center for Health Statistics) database based on birth certificate regression. Data sourced from an existing database on Kaggle. </a:t>
            </a:r>
          </a:p>
          <a:p>
            <a:pPr marL="0" marR="0" indent="0">
              <a:spcBef>
                <a:spcPts val="0"/>
              </a:spcBef>
              <a:spcAft>
                <a:spcPts val="0"/>
              </a:spcAft>
              <a:buNone/>
            </a:pPr>
            <a:endParaRPr lang="en-US" sz="62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6200" dirty="0">
                <a:effectLst/>
                <a:latin typeface="Verdana" panose="020B0604030504040204" pitchFamily="34" charset="0"/>
                <a:ea typeface="Verdana" panose="020B0604030504040204" pitchFamily="34" charset="0"/>
                <a:cs typeface="Verdana" panose="020B0604030504040204" pitchFamily="34" charset="0"/>
              </a:rPr>
              <a:t>Data extraction: relevant variables related to maternal characteristics and preterm birth were selected from the natality database. </a:t>
            </a:r>
          </a:p>
          <a:p>
            <a:pPr marL="742950" marR="0" lvl="1" indent="-285750">
              <a:spcBef>
                <a:spcPts val="0"/>
              </a:spcBef>
              <a:spcAft>
                <a:spcPts val="0"/>
              </a:spcAft>
              <a:buFont typeface="Courier New" panose="02070309020205020404" pitchFamily="49" charset="0"/>
              <a:buChar char="o"/>
            </a:pPr>
            <a:r>
              <a:rPr lang="en-US" sz="6200" dirty="0">
                <a:effectLst/>
                <a:latin typeface="Verdana" panose="020B0604030504040204" pitchFamily="34" charset="0"/>
                <a:ea typeface="Verdana" panose="020B0604030504040204" pitchFamily="34" charset="0"/>
                <a:cs typeface="Verdana" panose="020B0604030504040204" pitchFamily="34" charset="0"/>
              </a:rPr>
              <a:t>Independent variables: </a:t>
            </a:r>
            <a:r>
              <a:rPr lang="en-US" sz="6200" dirty="0" err="1">
                <a:effectLst/>
                <a:latin typeface="Verdana" panose="020B0604030504040204" pitchFamily="34" charset="0"/>
                <a:ea typeface="Verdana" panose="020B0604030504040204" pitchFamily="34" charset="0"/>
                <a:cs typeface="Verdana" panose="020B0604030504040204" pitchFamily="34" charset="0"/>
              </a:rPr>
              <a:t>birth_year</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birth_month</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birth_time</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birth_place</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father_age</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mother_education</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marital_status</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mother_age</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father_education</a:t>
            </a:r>
            <a:r>
              <a:rPr lang="en-US" sz="6200" dirty="0">
                <a:effectLst/>
                <a:latin typeface="Verdana" panose="020B0604030504040204" pitchFamily="34" charset="0"/>
                <a:ea typeface="Verdana" panose="020B0604030504040204" pitchFamily="34" charset="0"/>
                <a:cs typeface="Verdana" panose="020B0604030504040204" pitchFamily="34" charset="0"/>
              </a:rPr>
              <a:t> , </a:t>
            </a:r>
            <a:r>
              <a:rPr lang="en-US" sz="6200" dirty="0" err="1">
                <a:effectLst/>
                <a:latin typeface="Verdana" panose="020B0604030504040204" pitchFamily="34" charset="0"/>
                <a:ea typeface="Verdana" panose="020B0604030504040204" pitchFamily="34" charset="0"/>
                <a:cs typeface="Verdana" panose="020B0604030504040204" pitchFamily="34" charset="0"/>
              </a:rPr>
              <a:t>interval_llb</a:t>
            </a:r>
            <a:r>
              <a:rPr lang="en-US" sz="6200" dirty="0">
                <a:effectLst/>
                <a:latin typeface="Verdana" panose="020B0604030504040204" pitchFamily="34" charset="0"/>
                <a:ea typeface="Verdana" panose="020B0604030504040204" pitchFamily="34" charset="0"/>
                <a:cs typeface="Verdana" panose="020B0604030504040204" pitchFamily="34" charset="0"/>
              </a:rPr>
              <a:t> , cigarettes, </a:t>
            </a:r>
            <a:r>
              <a:rPr lang="en-US" sz="6200" dirty="0" err="1">
                <a:effectLst/>
                <a:latin typeface="Verdana" panose="020B0604030504040204" pitchFamily="34" charset="0"/>
                <a:ea typeface="Verdana" panose="020B0604030504040204" pitchFamily="34" charset="0"/>
                <a:cs typeface="Verdana" panose="020B0604030504040204" pitchFamily="34" charset="0"/>
              </a:rPr>
              <a:t>mother_height</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mother_bmi</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pre_preg_weight</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pre_preg_diabetes</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gest_diabetes</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pre_preg_hypertension</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gest_hypertension</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infertility_treatment</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prev_cesarian</a:t>
            </a:r>
            <a:r>
              <a:rPr lang="en-US" sz="6200" dirty="0">
                <a:effectLst/>
                <a:latin typeface="Verdana" panose="020B0604030504040204" pitchFamily="34" charset="0"/>
                <a:ea typeface="Verdana" panose="020B0604030504040204" pitchFamily="34" charset="0"/>
                <a:cs typeface="Verdana" panose="020B0604030504040204" pitchFamily="34" charset="0"/>
              </a:rPr>
              <a:t>, gonorrhea, syphilis, chlamydia, </a:t>
            </a:r>
            <a:r>
              <a:rPr lang="en-US" sz="6200" dirty="0" err="1">
                <a:effectLst/>
                <a:latin typeface="Verdana" panose="020B0604030504040204" pitchFamily="34" charset="0"/>
                <a:ea typeface="Verdana" panose="020B0604030504040204" pitchFamily="34" charset="0"/>
                <a:cs typeface="Verdana" panose="020B0604030504040204" pitchFamily="34" charset="0"/>
              </a:rPr>
              <a:t>hepatitis_b</a:t>
            </a:r>
            <a:r>
              <a:rPr lang="en-US" sz="6200" dirty="0">
                <a:effectLst/>
                <a:latin typeface="Verdana" panose="020B0604030504040204" pitchFamily="34" charset="0"/>
                <a:ea typeface="Verdana" panose="020B0604030504040204" pitchFamily="34" charset="0"/>
                <a:cs typeface="Verdana" panose="020B0604030504040204" pitchFamily="34" charset="0"/>
              </a:rPr>
              <a:t> , </a:t>
            </a:r>
            <a:r>
              <a:rPr lang="en-US" sz="6200" dirty="0" err="1">
                <a:effectLst/>
                <a:latin typeface="Verdana" panose="020B0604030504040204" pitchFamily="34" charset="0"/>
                <a:ea typeface="Verdana" panose="020B0604030504040204" pitchFamily="34" charset="0"/>
                <a:cs typeface="Verdana" panose="020B0604030504040204" pitchFamily="34" charset="0"/>
              </a:rPr>
              <a:t>hepatitis_c</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labor_induction</a:t>
            </a:r>
            <a:r>
              <a:rPr lang="en-US" sz="6200" dirty="0">
                <a:effectLst/>
                <a:latin typeface="Verdana" panose="020B0604030504040204" pitchFamily="34" charset="0"/>
                <a:ea typeface="Verdana" panose="020B0604030504040204" pitchFamily="34" charset="0"/>
                <a:cs typeface="Verdana" panose="020B0604030504040204" pitchFamily="34" charset="0"/>
              </a:rPr>
              <a:t>, </a:t>
            </a:r>
            <a:r>
              <a:rPr lang="en-US" sz="6200" dirty="0" err="1">
                <a:effectLst/>
                <a:latin typeface="Verdana" panose="020B0604030504040204" pitchFamily="34" charset="0"/>
                <a:ea typeface="Verdana" panose="020B0604030504040204" pitchFamily="34" charset="0"/>
                <a:cs typeface="Verdana" panose="020B0604030504040204" pitchFamily="34" charset="0"/>
              </a:rPr>
              <a:t>labor_augmentation</a:t>
            </a:r>
            <a:r>
              <a:rPr lang="en-US" sz="6200" dirty="0">
                <a:effectLst/>
                <a:latin typeface="Verdana" panose="020B0604030504040204" pitchFamily="34" charset="0"/>
                <a:ea typeface="Verdana" panose="020B0604030504040204" pitchFamily="34" charset="0"/>
                <a:cs typeface="Verdana" panose="020B0604030504040204" pitchFamily="34" charset="0"/>
              </a:rPr>
              <a:t>, steroids, antibiotics, chorioamnionitis, anesthesia, apgar5, apgar10, plurality, gender, </a:t>
            </a:r>
            <a:r>
              <a:rPr lang="en-US" sz="6200" dirty="0" err="1">
                <a:effectLst/>
                <a:latin typeface="Verdana" panose="020B0604030504040204" pitchFamily="34" charset="0"/>
                <a:ea typeface="Verdana" panose="020B0604030504040204" pitchFamily="34" charset="0"/>
                <a:cs typeface="Verdana" panose="020B0604030504040204" pitchFamily="34" charset="0"/>
              </a:rPr>
              <a:t>infant_weight</a:t>
            </a:r>
            <a:endParaRPr lang="en-US" sz="6200" dirty="0">
              <a:effectLst/>
              <a:latin typeface="Verdana" panose="020B0604030504040204" pitchFamily="34" charset="0"/>
              <a:ea typeface="Verdana" panose="020B0604030504040204" pitchFamily="34" charset="0"/>
              <a:cs typeface="Verdana" panose="020B0604030504040204" pitchFamily="34" charset="0"/>
            </a:endParaRPr>
          </a:p>
          <a:p>
            <a:pPr marL="742950" marR="0" lvl="1" indent="-285750">
              <a:spcBef>
                <a:spcPts val="0"/>
              </a:spcBef>
              <a:spcAft>
                <a:spcPts val="0"/>
              </a:spcAft>
              <a:buFont typeface="Courier New" panose="02070309020205020404" pitchFamily="49" charset="0"/>
              <a:buChar char="o"/>
            </a:pPr>
            <a:r>
              <a:rPr lang="en-US" sz="6200" dirty="0">
                <a:effectLst/>
                <a:latin typeface="Verdana" panose="020B0604030504040204" pitchFamily="34" charset="0"/>
                <a:ea typeface="Verdana" panose="020B0604030504040204" pitchFamily="34" charset="0"/>
                <a:cs typeface="Verdana" panose="020B0604030504040204" pitchFamily="34" charset="0"/>
              </a:rPr>
              <a:t>Dependent variable: </a:t>
            </a:r>
            <a:r>
              <a:rPr lang="en-US" sz="6200" dirty="0" err="1">
                <a:effectLst/>
                <a:latin typeface="Verdana" panose="020B0604030504040204" pitchFamily="34" charset="0"/>
                <a:ea typeface="Verdana" panose="020B0604030504040204" pitchFamily="34" charset="0"/>
                <a:cs typeface="Verdana" panose="020B0604030504040204" pitchFamily="34" charset="0"/>
              </a:rPr>
              <a:t>prev_preterm_birth</a:t>
            </a:r>
            <a:endParaRPr lang="en-US" sz="6200" dirty="0">
              <a:effectLst/>
              <a:latin typeface="Verdana" panose="020B0604030504040204" pitchFamily="34" charset="0"/>
              <a:ea typeface="Verdana" panose="020B0604030504040204" pitchFamily="34" charset="0"/>
              <a:cs typeface="Verdana" panose="020B0604030504040204" pitchFamily="34" charset="0"/>
            </a:endParaRPr>
          </a:p>
          <a:p>
            <a:pPr marR="0" indent="0">
              <a:spcBef>
                <a:spcPts val="0"/>
              </a:spcBef>
              <a:spcAft>
                <a:spcPts val="0"/>
              </a:spcAft>
              <a:buNone/>
            </a:pPr>
            <a:endParaRPr lang="en-US" sz="62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6200" dirty="0">
                <a:effectLst/>
                <a:latin typeface="Verdana" panose="020B0604030504040204" pitchFamily="34" charset="0"/>
                <a:ea typeface="Verdana" panose="020B0604030504040204" pitchFamily="34" charset="0"/>
                <a:cs typeface="Verdana" panose="020B0604030504040204" pitchFamily="34" charset="0"/>
              </a:rPr>
              <a:t>Data Cleaning: the data was collected by examining and cleaning data to remove duplicates, errors, or missing variables. </a:t>
            </a:r>
          </a:p>
          <a:p>
            <a:pPr marL="0" marR="0" indent="0">
              <a:spcBef>
                <a:spcPts val="0"/>
              </a:spcBef>
              <a:spcAft>
                <a:spcPts val="0"/>
              </a:spcAft>
              <a:buNone/>
            </a:pPr>
            <a:endParaRPr lang="en-US" sz="62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Font typeface="Symbol" pitchFamily="2" charset="2"/>
              <a:buChar char=""/>
            </a:pPr>
            <a:r>
              <a:rPr lang="en-US" sz="6200" dirty="0">
                <a:effectLst/>
                <a:latin typeface="Verdana" panose="020B0604030504040204" pitchFamily="34" charset="0"/>
                <a:ea typeface="Verdana" panose="020B0604030504040204" pitchFamily="34" charset="0"/>
                <a:cs typeface="Verdana" panose="020B0604030504040204" pitchFamily="34" charset="0"/>
              </a:rPr>
              <a:t>Data preparation: one-hot encoding, univariate analysis, bivariate analysis, heat maps </a:t>
            </a:r>
          </a:p>
          <a:p>
            <a:pPr marL="0" marR="0" indent="0">
              <a:spcBef>
                <a:spcPts val="0"/>
              </a:spcBef>
              <a:spcAft>
                <a:spcPts val="0"/>
              </a:spcAft>
              <a:buNone/>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ver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599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9AFB-255B-4EFA-DF3B-7E5C35B7EF13}"/>
              </a:ext>
            </a:extLst>
          </p:cNvPr>
          <p:cNvSpPr>
            <a:spLocks noGrp="1"/>
          </p:cNvSpPr>
          <p:nvPr>
            <p:ph type="title"/>
          </p:nvPr>
        </p:nvSpPr>
        <p:spPr/>
        <p:txBody>
          <a:bodyPr/>
          <a:lstStyle/>
          <a:p>
            <a:r>
              <a:rPr lang="en-US" dirty="0"/>
              <a:t>Data analysis process continued</a:t>
            </a:r>
          </a:p>
        </p:txBody>
      </p:sp>
      <p:sp>
        <p:nvSpPr>
          <p:cNvPr id="3" name="Content Placeholder 2">
            <a:extLst>
              <a:ext uri="{FF2B5EF4-FFF2-40B4-BE49-F238E27FC236}">
                <a16:creationId xmlns:a16="http://schemas.microsoft.com/office/drawing/2014/main" id="{F8AAC3A4-81AD-40F7-5599-90A647203157}"/>
              </a:ext>
            </a:extLst>
          </p:cNvPr>
          <p:cNvSpPr>
            <a:spLocks noGrp="1"/>
          </p:cNvSpPr>
          <p:nvPr>
            <p:ph idx="1"/>
          </p:nvPr>
        </p:nvSpPr>
        <p:spPr/>
        <p:txBody>
          <a:bodyPr>
            <a:normAutofit/>
          </a:bodyPr>
          <a:lstStyle/>
          <a:p>
            <a:pPr lvl="1">
              <a:spcBef>
                <a:spcPts val="0"/>
              </a:spcBef>
            </a:pPr>
            <a:r>
              <a:rPr lang="en-US" dirty="0">
                <a:effectLst/>
                <a:latin typeface="Verdana" panose="020B0604030504040204" pitchFamily="34" charset="0"/>
                <a:ea typeface="Verdana" panose="020B0604030504040204" pitchFamily="34" charset="0"/>
                <a:cs typeface="Verdana" panose="020B0604030504040204" pitchFamily="34" charset="0"/>
              </a:rPr>
              <a:t>Normality test completed: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Kolmogorov-Smirnov Test</a:t>
            </a:r>
          </a:p>
          <a:p>
            <a:pPr marL="1600200" marR="0" lvl="3" indent="-228600" fontAlgn="base" latinLnBrk="1">
              <a:spcBef>
                <a:spcPts val="0"/>
              </a:spcBef>
              <a:spcAft>
                <a:spcPts val="0"/>
              </a:spcAft>
              <a:buFont typeface="Symbol"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Verdana" panose="020B0604030504040204" pitchFamily="34" charset="0"/>
                <a:ea typeface="Verdana" panose="020B0604030504040204" pitchFamily="34" charset="0"/>
                <a:cs typeface="Verdana" panose="020B0604030504040204" pitchFamily="34" charset="0"/>
              </a:rPr>
              <a:t>KS statistic: 0.10665330380822602</a:t>
            </a:r>
          </a:p>
          <a:p>
            <a:pPr marL="1600200" marR="0" lvl="3" indent="-228600" fontAlgn="base" latinLnBrk="1">
              <a:spcBef>
                <a:spcPts val="0"/>
              </a:spcBef>
              <a:spcAft>
                <a:spcPts val="0"/>
              </a:spcAft>
              <a:buFont typeface="Symbol"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Verdana" panose="020B0604030504040204" pitchFamily="34" charset="0"/>
                <a:ea typeface="Verdana" panose="020B0604030504040204" pitchFamily="34" charset="0"/>
                <a:cs typeface="Verdana" panose="020B0604030504040204" pitchFamily="34" charset="0"/>
              </a:rPr>
              <a:t>p-value: 0.19116286378085373</a:t>
            </a:r>
          </a:p>
          <a:p>
            <a:pPr marL="1371600" marR="0" lvl="3" indent="0" fontAlgn="base" latinLnBrk="1">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lvl="2"/>
            <a:r>
              <a:rPr lang="en-US" sz="2000" dirty="0">
                <a:latin typeface="Verdana" panose="020B0604030504040204" pitchFamily="34" charset="0"/>
                <a:ea typeface="Verdana" panose="020B0604030504040204" pitchFamily="34" charset="0"/>
                <a:cs typeface="Verdana" panose="020B0604030504040204" pitchFamily="34" charset="0"/>
              </a:rPr>
              <a:t>Shapiro-Wilk Test</a:t>
            </a:r>
          </a:p>
          <a:p>
            <a:pPr lvl="3"/>
            <a:r>
              <a:rPr lang="en-US" sz="2000" dirty="0">
                <a:latin typeface="Verdana" panose="020B0604030504040204" pitchFamily="34" charset="0"/>
                <a:ea typeface="Verdana" panose="020B0604030504040204" pitchFamily="34" charset="0"/>
                <a:cs typeface="Verdana" panose="020B0604030504040204" pitchFamily="34" charset="0"/>
              </a:rPr>
              <a:t>Statistic: 0.173</a:t>
            </a:r>
          </a:p>
          <a:p>
            <a:pPr lvl="3"/>
            <a:r>
              <a:rPr lang="en-US" sz="2000" dirty="0">
                <a:latin typeface="Verdana" panose="020B0604030504040204" pitchFamily="34" charset="0"/>
                <a:ea typeface="Verdana" panose="020B0604030504040204" pitchFamily="34" charset="0"/>
                <a:cs typeface="Verdana" panose="020B0604030504040204" pitchFamily="34" charset="0"/>
              </a:rPr>
              <a:t>P-Value: 0.0</a:t>
            </a:r>
          </a:p>
        </p:txBody>
      </p:sp>
    </p:spTree>
    <p:extLst>
      <p:ext uri="{BB962C8B-B14F-4D97-AF65-F5344CB8AC3E}">
        <p14:creationId xmlns:p14="http://schemas.microsoft.com/office/powerpoint/2010/main" val="189254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BFF3-2F51-6834-9C02-CAAF210E694B}"/>
              </a:ext>
            </a:extLst>
          </p:cNvPr>
          <p:cNvSpPr>
            <a:spLocks noGrp="1"/>
          </p:cNvSpPr>
          <p:nvPr>
            <p:ph type="title"/>
          </p:nvPr>
        </p:nvSpPr>
        <p:spPr/>
        <p:txBody>
          <a:bodyPr/>
          <a:lstStyle/>
          <a:p>
            <a:r>
              <a:rPr lang="en-US" dirty="0"/>
              <a:t>Multiple regression analysis</a:t>
            </a:r>
          </a:p>
        </p:txBody>
      </p:sp>
      <p:sp>
        <p:nvSpPr>
          <p:cNvPr id="3" name="Content Placeholder 2">
            <a:extLst>
              <a:ext uri="{FF2B5EF4-FFF2-40B4-BE49-F238E27FC236}">
                <a16:creationId xmlns:a16="http://schemas.microsoft.com/office/drawing/2014/main" id="{FBDC2A0B-E2D6-860C-4BD6-0B621C0579FB}"/>
              </a:ext>
            </a:extLst>
          </p:cNvPr>
          <p:cNvSpPr>
            <a:spLocks noGrp="1"/>
          </p:cNvSpPr>
          <p:nvPr>
            <p:ph idx="1"/>
          </p:nvPr>
        </p:nvSpPr>
        <p:spPr>
          <a:xfrm>
            <a:off x="892030" y="1774566"/>
            <a:ext cx="9905999" cy="4379913"/>
          </a:xfrm>
        </p:spPr>
        <p:txBody>
          <a:bodyPr>
            <a:noAutofit/>
          </a:bodyPr>
          <a:lstStyle/>
          <a:p>
            <a:pPr marL="742950" marR="0" lvl="1" indent="-285750">
              <a:spcBef>
                <a:spcPts val="0"/>
              </a:spcBef>
              <a:spcAft>
                <a:spcPts val="0"/>
              </a:spcAft>
              <a:buFont typeface="Courier New" panose="02070309020205020404" pitchFamily="49" charset="0"/>
              <a:buChar char="o"/>
            </a:pPr>
            <a:r>
              <a:rPr lang="en-US" dirty="0">
                <a:effectLst/>
                <a:latin typeface="Verdana" panose="020B0604030504040204" pitchFamily="34" charset="0"/>
                <a:ea typeface="Verdana" panose="020B0604030504040204" pitchFamily="34" charset="0"/>
                <a:cs typeface="Verdana" panose="020B0604030504040204" pitchFamily="34" charset="0"/>
              </a:rPr>
              <a:t>used to assess the relationship between individual maternal characteristics and preterm birth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utilized p-values &gt;0.05 and VIF to reduce to the initial model to the final regression model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standardized coefficients</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found coefficients and intercept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created residual plot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cross-validation scores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cook's distance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ANOVA </a:t>
            </a:r>
          </a:p>
          <a:p>
            <a:pPr marL="457200" marR="0">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8945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697B-FC0C-13D2-E574-9186347BD1BF}"/>
              </a:ext>
            </a:extLst>
          </p:cNvPr>
          <p:cNvSpPr>
            <a:spLocks noGrp="1"/>
          </p:cNvSpPr>
          <p:nvPr>
            <p:ph type="title"/>
          </p:nvPr>
        </p:nvSpPr>
        <p:spPr/>
        <p:txBody>
          <a:bodyPr/>
          <a:lstStyle/>
          <a:p>
            <a:r>
              <a:rPr lang="en-US" dirty="0"/>
              <a:t>Logistic regression analysis</a:t>
            </a:r>
          </a:p>
        </p:txBody>
      </p:sp>
      <p:sp>
        <p:nvSpPr>
          <p:cNvPr id="3" name="Content Placeholder 2">
            <a:extLst>
              <a:ext uri="{FF2B5EF4-FFF2-40B4-BE49-F238E27FC236}">
                <a16:creationId xmlns:a16="http://schemas.microsoft.com/office/drawing/2014/main" id="{26715A17-F3E4-B5B2-4999-9C66338F5B9B}"/>
              </a:ext>
            </a:extLst>
          </p:cNvPr>
          <p:cNvSpPr>
            <a:spLocks noGrp="1"/>
          </p:cNvSpPr>
          <p:nvPr>
            <p:ph idx="1"/>
          </p:nvPr>
        </p:nvSpPr>
        <p:spPr/>
        <p:txBody>
          <a:bodyPr>
            <a:normAutofit/>
          </a:bodyPr>
          <a:lstStyle/>
          <a:p>
            <a:pPr marL="742950" marR="0" lvl="1" indent="-285750">
              <a:spcBef>
                <a:spcPts val="0"/>
              </a:spcBef>
              <a:spcAft>
                <a:spcPts val="0"/>
              </a:spcAft>
              <a:buFont typeface="Courier New" panose="02070309020205020404" pitchFamily="49" charset="0"/>
              <a:buChar char="o"/>
            </a:pPr>
            <a:r>
              <a:rPr lang="en-US" dirty="0">
                <a:effectLst/>
                <a:latin typeface="Verdana" panose="020B0604030504040204" pitchFamily="34" charset="0"/>
                <a:ea typeface="Verdana" panose="020B0604030504040204" pitchFamily="34" charset="0"/>
                <a:cs typeface="Verdana" panose="020B0604030504040204" pitchFamily="34" charset="0"/>
              </a:rPr>
              <a:t>coefficients indicated the direction and magnitude of association between the maternal characteristics and preterm birth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AIC of the initial and reduced model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cross-validation of the logistic regression model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confusion matrix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found coefficients and intercept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classification report </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ROC Curve</a:t>
            </a:r>
          </a:p>
          <a:p>
            <a:pPr marL="1143000" marR="0" lvl="2" indent="-228600">
              <a:spcBef>
                <a:spcPts val="0"/>
              </a:spcBef>
              <a:spcAft>
                <a:spcPts val="0"/>
              </a:spcAft>
              <a:buFont typeface="Wingdings" pitchFamily="2" charset="2"/>
              <a:buChar char=""/>
            </a:pPr>
            <a:r>
              <a:rPr lang="en-US" sz="2000" dirty="0">
                <a:effectLst/>
                <a:latin typeface="Verdana" panose="020B0604030504040204" pitchFamily="34" charset="0"/>
                <a:ea typeface="Verdana" panose="020B0604030504040204" pitchFamily="34" charset="0"/>
                <a:cs typeface="Verdana" panose="020B0604030504040204" pitchFamily="34" charset="0"/>
              </a:rPr>
              <a:t>variable importance (permutation importance method)</a:t>
            </a:r>
          </a:p>
          <a:p>
            <a:pPr marL="1143000" marR="0" lvl="2" indent="-228600">
              <a:spcBef>
                <a:spcPts val="0"/>
              </a:spcBef>
              <a:spcAft>
                <a:spcPts val="0"/>
              </a:spcAft>
              <a:buFont typeface="Wingdings" pitchFamily="2" charset="2"/>
              <a:buChar char=""/>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09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0D6-4AF9-31F2-C3B0-8E248A2906A4}"/>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B54FE88C-9FDE-BA12-9067-A71A0A9CA0CF}"/>
              </a:ext>
            </a:extLst>
          </p:cNvPr>
          <p:cNvSpPr>
            <a:spLocks noGrp="1"/>
          </p:cNvSpPr>
          <p:nvPr>
            <p:ph idx="1"/>
          </p:nvPr>
        </p:nvSpPr>
        <p:spPr/>
        <p:txBody>
          <a:bodyPr>
            <a:normAutofit/>
          </a:bodyPr>
          <a:lstStyle/>
          <a:p>
            <a:pPr marL="742950" marR="0" lvl="1" indent="-285750">
              <a:spcBef>
                <a:spcPts val="0"/>
              </a:spcBef>
              <a:spcAft>
                <a:spcPts val="0"/>
              </a:spcAft>
              <a:buFont typeface="Courier New" panose="02070309020205020404" pitchFamily="49" charset="0"/>
              <a:buChar char="o"/>
            </a:pPr>
            <a:r>
              <a:rPr lang="en-US" sz="3000" dirty="0">
                <a:effectLst/>
                <a:latin typeface="Verdana" panose="020B0604030504040204" pitchFamily="34" charset="0"/>
                <a:ea typeface="Verdana" panose="020B0604030504040204" pitchFamily="34" charset="0"/>
                <a:cs typeface="Verdana" panose="020B0604030504040204" pitchFamily="34" charset="0"/>
              </a:rPr>
              <a:t> comparison of logistic regression model and random forest metrics </a:t>
            </a:r>
          </a:p>
          <a:p>
            <a:pPr marL="457200" marR="0" lvl="1" indent="0">
              <a:spcBef>
                <a:spcPts val="0"/>
              </a:spcBef>
              <a:spcAft>
                <a:spcPts val="0"/>
              </a:spcAft>
              <a:buNone/>
            </a:pPr>
            <a:endParaRPr lang="en-US" sz="3000" dirty="0">
              <a:effectLst/>
              <a:latin typeface="Verdana" panose="020B0604030504040204" pitchFamily="34" charset="0"/>
              <a:ea typeface="Verdana" panose="020B0604030504040204" pitchFamily="34" charset="0"/>
              <a:cs typeface="Verdana" panose="020B0604030504040204" pitchFamily="34" charset="0"/>
            </a:endParaRPr>
          </a:p>
          <a:p>
            <a:pPr marL="742950" marR="0" lvl="1" indent="-285750">
              <a:spcBef>
                <a:spcPts val="0"/>
              </a:spcBef>
              <a:spcAft>
                <a:spcPts val="0"/>
              </a:spcAft>
              <a:buFont typeface="Courier New" panose="02070309020205020404" pitchFamily="49" charset="0"/>
              <a:buChar char="o"/>
            </a:pPr>
            <a:r>
              <a:rPr lang="en-US" sz="3000" dirty="0">
                <a:effectLst/>
                <a:latin typeface="Verdana" panose="020B0604030504040204" pitchFamily="34" charset="0"/>
                <a:ea typeface="Verdana" panose="020B0604030504040204" pitchFamily="34" charset="0"/>
                <a:cs typeface="Verdana" panose="020B0604030504040204" pitchFamily="34" charset="0"/>
              </a:rPr>
              <a:t> Regulation technique</a:t>
            </a:r>
          </a:p>
          <a:p>
            <a:endParaRPr lang="en-US" sz="3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396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826C-9E42-54DB-B253-56BBD38599DB}"/>
              </a:ext>
            </a:extLst>
          </p:cNvPr>
          <p:cNvSpPr>
            <a:spLocks noGrp="1"/>
          </p:cNvSpPr>
          <p:nvPr>
            <p:ph type="title"/>
          </p:nvPr>
        </p:nvSpPr>
        <p:spPr/>
        <p:txBody>
          <a:bodyPr/>
          <a:lstStyle/>
          <a:p>
            <a:r>
              <a:rPr lang="en-US" dirty="0"/>
              <a:t>findings</a:t>
            </a:r>
          </a:p>
        </p:txBody>
      </p:sp>
      <p:sp>
        <p:nvSpPr>
          <p:cNvPr id="5" name="Content Placeholder 4">
            <a:extLst>
              <a:ext uri="{FF2B5EF4-FFF2-40B4-BE49-F238E27FC236}">
                <a16:creationId xmlns:a16="http://schemas.microsoft.com/office/drawing/2014/main" id="{CDA8E1AA-4398-3054-09ED-1B7FC59743BE}"/>
              </a:ext>
            </a:extLst>
          </p:cNvPr>
          <p:cNvSpPr>
            <a:spLocks noGrp="1"/>
          </p:cNvSpPr>
          <p:nvPr>
            <p:ph idx="1"/>
          </p:nvPr>
        </p:nvSpPr>
        <p:spPr/>
        <p:txBody>
          <a:bodyPr/>
          <a:lstStyle/>
          <a:p>
            <a:pPr marL="0" indent="0">
              <a:buNone/>
            </a:pPr>
            <a:r>
              <a:rPr lang="en-US" sz="1800" dirty="0">
                <a:effectLst/>
                <a:latin typeface="Verdana" panose="020B0604030504040204" pitchFamily="34" charset="0"/>
                <a:ea typeface="Calibri" panose="020F0502020204030204" pitchFamily="34" charset="0"/>
                <a:cs typeface="Calibri" panose="020F0502020204030204" pitchFamily="34" charset="0"/>
              </a:rPr>
              <a:t>The following maternal characteristics associated with preterm birth that were identified to be statistically significant were birthplace, mother age, mother education, father education, the interval between last live birth, cigarettes use, delivery weight, use of steroids, plurality, infant weight, marital status, pre-pregnancy diabetes, gestational diabetes, pre-pregnancy hypertension, gestational hypertension, infertility treatment, gonorrhea, hepatitis C, labor induction, labor augmentation, antibiotics usage, and gender.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0784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69</TotalTime>
  <Words>2274</Words>
  <Application>Microsoft Macintosh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Courier New</vt:lpstr>
      <vt:lpstr>Symbol</vt:lpstr>
      <vt:lpstr>Tw Cen MT</vt:lpstr>
      <vt:lpstr>Verdana</vt:lpstr>
      <vt:lpstr>Wingdings</vt:lpstr>
      <vt:lpstr>Circuit</vt:lpstr>
      <vt:lpstr>A Deep Dive: Exploring the Impact of Maternal Characteristics on Preterm Birth through Multiple and Logistic Regression Analysis </vt:lpstr>
      <vt:lpstr>Problem </vt:lpstr>
      <vt:lpstr>Hypothesis</vt:lpstr>
      <vt:lpstr>Data analysis process </vt:lpstr>
      <vt:lpstr>Data analysis process continued</vt:lpstr>
      <vt:lpstr>Multiple regression analysis</vt:lpstr>
      <vt:lpstr>Logistic regression analysis</vt:lpstr>
      <vt:lpstr>Model comparison</vt:lpstr>
      <vt:lpstr>findings</vt:lpstr>
      <vt:lpstr>Findings (multiple regression)</vt:lpstr>
      <vt:lpstr>Findings (logistic regression)</vt:lpstr>
      <vt:lpstr>limitations</vt:lpstr>
      <vt:lpstr>Limitations continued</vt:lpstr>
      <vt:lpstr>Recommended actions</vt:lpstr>
      <vt:lpstr>Recommendations continued</vt:lpstr>
      <vt:lpstr>Benefits of study</vt:lpstr>
      <vt:lpstr>Benefits continued</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Dive: Exploring the Impact of Maternal Characteristics on Preterm Birth through Multiple and Logistic Regression Analysis </dc:title>
  <dc:creator>Isiasha Gordon</dc:creator>
  <cp:lastModifiedBy>Isiasha Gordon</cp:lastModifiedBy>
  <cp:revision>4</cp:revision>
  <dcterms:created xsi:type="dcterms:W3CDTF">2023-07-05T16:36:32Z</dcterms:created>
  <dcterms:modified xsi:type="dcterms:W3CDTF">2023-07-05T17:46:22Z</dcterms:modified>
</cp:coreProperties>
</file>