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89" r:id="rId3"/>
    <p:sldId id="290" r:id="rId4"/>
    <p:sldId id="291" r:id="rId5"/>
    <p:sldId id="258" r:id="rId6"/>
    <p:sldId id="293" r:id="rId7"/>
    <p:sldId id="292" r:id="rId8"/>
    <p:sldId id="259" r:id="rId9"/>
    <p:sldId id="260" r:id="rId10"/>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Playfair Display Black" panose="020B0604020202020204" charset="0"/>
      <p:bold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98D140-4961-4532-BD58-4F3D4F08A97D}">
  <a:tblStyle styleId="{B098D140-4961-4532-BD58-4F3D4F08A97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4660"/>
  </p:normalViewPr>
  <p:slideViewPr>
    <p:cSldViewPr snapToGrid="0">
      <p:cViewPr varScale="1">
        <p:scale>
          <a:sx n="54" d="100"/>
          <a:sy n="54" d="100"/>
        </p:scale>
        <p:origin x="120" y="6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70" name="Google Shape;97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047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4365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8" name="Google Shape;89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709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255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6073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juice-studio.com/como-se-utiliza-la-realidad-aumentada-en-las-empresas/" TargetMode="External"/><Relationship Id="rId13" Type="http://schemas.openxmlformats.org/officeDocument/2006/relationships/hyperlink" Target="https://www.esic.edu/rethink/marketing-y-comunicacion/futuro-las-aplicaciones-realidad-aumentada-nos-espera" TargetMode="External"/><Relationship Id="rId3" Type="http://schemas.openxmlformats.org/officeDocument/2006/relationships/hyperlink" Target="https://www.xataka.com/basics/realidad-aumentada-que-que-se-diferencia-realidad-virtual" TargetMode="External"/><Relationship Id="rId7" Type="http://schemas.openxmlformats.org/officeDocument/2006/relationships/hyperlink" Target="https://barrazacarlos.com/es/ventajas-e-inconvenientes-de-la-realidad-aumentada/" TargetMode="External"/><Relationship Id="rId12" Type="http://schemas.openxmlformats.org/officeDocument/2006/relationships/hyperlink" Target="https://seaberyat.com/es/7-ejemplos-de-empresas-que-aplican-la-realidad-aumentada-en-su-negocio/"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significadosweb.com/ejemplos-de-aplicacion-de-realidad-aumentada-que-es-tipos-caracteristicas-para-que-sirve-definicion/" TargetMode="External"/><Relationship Id="rId11" Type="http://schemas.openxmlformats.org/officeDocument/2006/relationships/hyperlink" Target="https://www.bbva.com/es/innovacion/siete-usos-realidad-aumentada-ya-estan-aqui/" TargetMode="External"/><Relationship Id="rId5" Type="http://schemas.openxmlformats.org/officeDocument/2006/relationships/hyperlink" Target="https://blog.hubspot.es/service/ejemplos-realidad-aumentada" TargetMode="External"/><Relationship Id="rId10" Type="http://schemas.openxmlformats.org/officeDocument/2006/relationships/hyperlink" Target="https://www.teknei.com/2022/01/25/aplicaciones-de-la-realidad-aumentada-en-las-empresas/" TargetMode="External"/><Relationship Id="rId4" Type="http://schemas.openxmlformats.org/officeDocument/2006/relationships/hyperlink" Target="https://rockcontent.com/es/blog/realidad-aumentada/" TargetMode="External"/><Relationship Id="rId9" Type="http://schemas.openxmlformats.org/officeDocument/2006/relationships/hyperlink" Target="https://www.puntal.com.ar/inteligencia-artificial/aplicaciones-inteligencia-artificial-y-realidad-aumentada-transformar-tu-hogar-u-oficina-n2024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Shape 83"/>
        <p:cNvGrpSpPr/>
        <p:nvPr/>
      </p:nvGrpSpPr>
      <p:grpSpPr>
        <a:xfrm>
          <a:off x="0" y="0"/>
          <a:ext cx="0" cy="0"/>
          <a:chOff x="0" y="0"/>
          <a:chExt cx="0" cy="0"/>
        </a:xfrm>
      </p:grpSpPr>
      <p:cxnSp>
        <p:nvCxnSpPr>
          <p:cNvPr id="84" name="Google Shape;84;p13"/>
          <p:cNvCxnSpPr/>
          <p:nvPr/>
        </p:nvCxnSpPr>
        <p:spPr>
          <a:xfrm rot="-5400000">
            <a:off x="-4059167" y="4327520"/>
            <a:ext cx="13354541"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3091580" y="4175120"/>
            <a:ext cx="13354541" cy="0"/>
          </a:xfrm>
          <a:prstGeom prst="straightConnector1">
            <a:avLst/>
          </a:prstGeom>
          <a:noFill/>
          <a:ln w="38100" cap="flat" cmpd="sng">
            <a:solidFill>
              <a:srgbClr val="FF9F1C"/>
            </a:solidFill>
            <a:prstDash val="solid"/>
            <a:round/>
            <a:headEnd type="none" w="sm" len="sm"/>
            <a:tailEnd type="none" w="sm" len="sm"/>
          </a:ln>
        </p:spPr>
      </p:cxnSp>
      <p:cxnSp>
        <p:nvCxnSpPr>
          <p:cNvPr id="86" name="Google Shape;86;p13"/>
          <p:cNvCxnSpPr/>
          <p:nvPr/>
        </p:nvCxnSpPr>
        <p:spPr>
          <a:xfrm rot="-5400000">
            <a:off x="-2016971" y="4327520"/>
            <a:ext cx="13354541" cy="0"/>
          </a:xfrm>
          <a:prstGeom prst="straightConnector1">
            <a:avLst/>
          </a:prstGeom>
          <a:noFill/>
          <a:ln w="38100" cap="flat" cmpd="sng">
            <a:solidFill>
              <a:srgbClr val="6874E8"/>
            </a:solidFill>
            <a:prstDash val="solid"/>
            <a:round/>
            <a:headEnd type="none" w="sm" len="sm"/>
            <a:tailEnd type="none" w="sm" len="sm"/>
          </a:ln>
        </p:spPr>
      </p:cxnSp>
      <p:grpSp>
        <p:nvGrpSpPr>
          <p:cNvPr id="87" name="Google Shape;87;p13"/>
          <p:cNvGrpSpPr/>
          <p:nvPr/>
        </p:nvGrpSpPr>
        <p:grpSpPr>
          <a:xfrm>
            <a:off x="1028700" y="884039"/>
            <a:ext cx="16230600" cy="8374261"/>
            <a:chOff x="0" y="-38100"/>
            <a:chExt cx="4274726" cy="2205567"/>
          </a:xfrm>
        </p:grpSpPr>
        <p:sp>
          <p:nvSpPr>
            <p:cNvPr id="88" name="Google Shape;88;p13"/>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F3F6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0" name="Google Shape;90;p13"/>
          <p:cNvSpPr txBox="1"/>
          <p:nvPr/>
        </p:nvSpPr>
        <p:spPr>
          <a:xfrm>
            <a:off x="1592374" y="2628900"/>
            <a:ext cx="13583366" cy="4075859"/>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s-AR" sz="11036" b="0" i="0" u="none" strike="noStrike" cap="none" spc="300" dirty="0">
                <a:solidFill>
                  <a:srgbClr val="0B1320"/>
                </a:solidFill>
                <a:latin typeface="Playfair Display Black"/>
                <a:ea typeface="Playfair Display Black"/>
                <a:cs typeface="Playfair Display Black"/>
                <a:sym typeface="Playfair Display Black"/>
              </a:rPr>
              <a:t>Realidad</a:t>
            </a:r>
          </a:p>
          <a:p>
            <a:pPr marL="0" marR="0" lvl="0" indent="0" algn="l" rtl="0">
              <a:lnSpc>
                <a:spcPct val="119998"/>
              </a:lnSpc>
              <a:spcBef>
                <a:spcPts val="0"/>
              </a:spcBef>
              <a:spcAft>
                <a:spcPts val="0"/>
              </a:spcAft>
              <a:buNone/>
            </a:pPr>
            <a:r>
              <a:rPr lang="en-US" sz="11036" spc="-300" dirty="0">
                <a:solidFill>
                  <a:srgbClr val="0B1320"/>
                </a:solidFill>
                <a:latin typeface="Playfair Display Black"/>
                <a:ea typeface="Playfair Display Black"/>
                <a:cs typeface="Playfair Display Black"/>
                <a:sym typeface="Playfair Display Black"/>
              </a:rPr>
              <a:t>A U M E N T A D A</a:t>
            </a:r>
            <a:r>
              <a:rPr lang="en-US" sz="11036" b="0" i="0" u="none" strike="noStrike" cap="none" spc="600" dirty="0">
                <a:solidFill>
                  <a:srgbClr val="0B1320"/>
                </a:solidFill>
                <a:latin typeface="Playfair Display Black"/>
                <a:ea typeface="Playfair Display Black"/>
                <a:cs typeface="Playfair Display Black"/>
                <a:sym typeface="Playfair Display Black"/>
              </a:rPr>
              <a:t> </a:t>
            </a:r>
            <a:endParaRPr spc="600" dirty="0"/>
          </a:p>
        </p:txBody>
      </p:sp>
      <p:grpSp>
        <p:nvGrpSpPr>
          <p:cNvPr id="91" name="Google Shape;91;p13"/>
          <p:cNvGrpSpPr/>
          <p:nvPr/>
        </p:nvGrpSpPr>
        <p:grpSpPr>
          <a:xfrm>
            <a:off x="12385106" y="6084623"/>
            <a:ext cx="4476247" cy="5509227"/>
            <a:chOff x="0" y="0"/>
            <a:chExt cx="5968330" cy="7345637"/>
          </a:xfrm>
        </p:grpSpPr>
        <p:grpSp>
          <p:nvGrpSpPr>
            <p:cNvPr id="92" name="Google Shape;92;p13"/>
            <p:cNvGrpSpPr/>
            <p:nvPr/>
          </p:nvGrpSpPr>
          <p:grpSpPr>
            <a:xfrm>
              <a:off x="0" y="0"/>
              <a:ext cx="5968330" cy="7345637"/>
              <a:chOff x="0" y="0"/>
              <a:chExt cx="660400" cy="812800"/>
            </a:xfrm>
          </p:grpSpPr>
          <p:sp>
            <p:nvSpPr>
              <p:cNvPr id="93" name="Google Shape;93;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 name="Google Shape;95;p13"/>
            <p:cNvGrpSpPr/>
            <p:nvPr/>
          </p:nvGrpSpPr>
          <p:grpSpPr>
            <a:xfrm>
              <a:off x="348677" y="429141"/>
              <a:ext cx="5270975" cy="6487354"/>
              <a:chOff x="0" y="0"/>
              <a:chExt cx="660400" cy="812800"/>
            </a:xfrm>
          </p:grpSpPr>
          <p:sp>
            <p:nvSpPr>
              <p:cNvPr id="96" name="Google Shape;96;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 name="Google Shape;98;p13"/>
            <p:cNvGrpSpPr/>
            <p:nvPr/>
          </p:nvGrpSpPr>
          <p:grpSpPr>
            <a:xfrm>
              <a:off x="692894" y="852793"/>
              <a:ext cx="4582541" cy="5640050"/>
              <a:chOff x="0" y="0"/>
              <a:chExt cx="660400" cy="812800"/>
            </a:xfrm>
          </p:grpSpPr>
          <p:sp>
            <p:nvSpPr>
              <p:cNvPr id="99" name="Google Shape;99;p13"/>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cxnSp>
        <p:nvCxnSpPr>
          <p:cNvPr id="101" name="Google Shape;101;p13"/>
          <p:cNvCxnSpPr/>
          <p:nvPr/>
        </p:nvCxnSpPr>
        <p:spPr>
          <a:xfrm>
            <a:off x="1592374" y="1883323"/>
            <a:ext cx="13354541" cy="0"/>
          </a:xfrm>
          <a:prstGeom prst="straightConnector1">
            <a:avLst/>
          </a:prstGeom>
          <a:noFill/>
          <a:ln w="38100" cap="flat" cmpd="sng">
            <a:solidFill>
              <a:srgbClr val="0B1320"/>
            </a:solidFill>
            <a:prstDash val="solid"/>
            <a:round/>
            <a:headEnd type="none" w="sm" len="sm"/>
            <a:tailEnd type="none" w="sm" len="sm"/>
          </a:ln>
        </p:spPr>
      </p:cxnSp>
      <p:grpSp>
        <p:nvGrpSpPr>
          <p:cNvPr id="102" name="Google Shape;102;p13"/>
          <p:cNvGrpSpPr/>
          <p:nvPr/>
        </p:nvGrpSpPr>
        <p:grpSpPr>
          <a:xfrm>
            <a:off x="15328896" y="1678999"/>
            <a:ext cx="406823" cy="408647"/>
            <a:chOff x="1813" y="0"/>
            <a:chExt cx="809173" cy="812800"/>
          </a:xfrm>
        </p:grpSpPr>
        <p:sp>
          <p:nvSpPr>
            <p:cNvPr id="103" name="Google Shape;103;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5" name="Google Shape;105;p13"/>
          <p:cNvGrpSpPr/>
          <p:nvPr/>
        </p:nvGrpSpPr>
        <p:grpSpPr>
          <a:xfrm>
            <a:off x="15892570" y="1678999"/>
            <a:ext cx="406823" cy="408647"/>
            <a:chOff x="1813" y="0"/>
            <a:chExt cx="809173" cy="812800"/>
          </a:xfrm>
        </p:grpSpPr>
        <p:sp>
          <p:nvSpPr>
            <p:cNvPr id="106" name="Google Shape;106;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8" name="Google Shape;108;p13"/>
          <p:cNvGrpSpPr/>
          <p:nvPr/>
        </p:nvGrpSpPr>
        <p:grpSpPr>
          <a:xfrm>
            <a:off x="16453618" y="1678999"/>
            <a:ext cx="406823" cy="408647"/>
            <a:chOff x="1813" y="0"/>
            <a:chExt cx="809173" cy="812800"/>
          </a:xfrm>
        </p:grpSpPr>
        <p:sp>
          <p:nvSpPr>
            <p:cNvPr id="109" name="Google Shape;109;p13"/>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0" name="Google Shape;126;p14"/>
          <p:cNvSpPr txBox="1"/>
          <p:nvPr/>
        </p:nvSpPr>
        <p:spPr>
          <a:xfrm>
            <a:off x="1677434" y="7388440"/>
            <a:ext cx="8318695" cy="646331"/>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00" dirty="0">
                <a:solidFill>
                  <a:srgbClr val="0B1320"/>
                </a:solidFill>
                <a:latin typeface="Playfair Display Black"/>
                <a:ea typeface="Playfair Display Black"/>
                <a:cs typeface="Playfair Display Black"/>
                <a:sym typeface="Playfair Display Black"/>
              </a:rPr>
              <a:t>Kowalkiewicz Ivan – Gael </a:t>
            </a:r>
            <a:r>
              <a:rPr lang="en-US" sz="3000" dirty="0" err="1">
                <a:solidFill>
                  <a:srgbClr val="0B1320"/>
                </a:solidFill>
                <a:latin typeface="Playfair Display Black"/>
                <a:ea typeface="Playfair Display Black"/>
                <a:cs typeface="Playfair Display Black"/>
                <a:sym typeface="Playfair Display Black"/>
              </a:rPr>
              <a:t>Pontieri</a:t>
            </a:r>
            <a:endParaRPr sz="3000" dirty="0"/>
          </a:p>
        </p:txBody>
      </p:sp>
      <p:cxnSp>
        <p:nvCxnSpPr>
          <p:cNvPr id="31" name="Google Shape;101;p13"/>
          <p:cNvCxnSpPr/>
          <p:nvPr/>
        </p:nvCxnSpPr>
        <p:spPr>
          <a:xfrm flipV="1">
            <a:off x="1612114" y="7202445"/>
            <a:ext cx="10423942" cy="15537"/>
          </a:xfrm>
          <a:prstGeom prst="straightConnector1">
            <a:avLst/>
          </a:prstGeom>
          <a:noFill/>
          <a:ln w="38100" cap="flat" cmpd="sng">
            <a:solidFill>
              <a:srgbClr val="0B1320"/>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971"/>
        <p:cNvGrpSpPr/>
        <p:nvPr/>
      </p:nvGrpSpPr>
      <p:grpSpPr>
        <a:xfrm>
          <a:off x="0" y="0"/>
          <a:ext cx="0" cy="0"/>
          <a:chOff x="0" y="0"/>
          <a:chExt cx="0" cy="0"/>
        </a:xfrm>
      </p:grpSpPr>
      <p:pic>
        <p:nvPicPr>
          <p:cNvPr id="972" name="Google Shape;972;p38"/>
          <p:cNvPicPr preferRelativeResize="0"/>
          <p:nvPr/>
        </p:nvPicPr>
        <p:blipFill rotWithShape="1">
          <a:blip r:embed="rId3">
            <a:alphaModFix amt="35000"/>
          </a:blip>
          <a:srcRect t="18252" b="2499"/>
          <a:stretch/>
        </p:blipFill>
        <p:spPr>
          <a:xfrm>
            <a:off x="0" y="15368"/>
            <a:ext cx="18288000" cy="10271632"/>
          </a:xfrm>
          <a:prstGeom prst="rect">
            <a:avLst/>
          </a:prstGeom>
          <a:noFill/>
          <a:ln>
            <a:noFill/>
          </a:ln>
        </p:spPr>
      </p:pic>
      <p:sp>
        <p:nvSpPr>
          <p:cNvPr id="974" name="Google Shape;974;p38"/>
          <p:cNvSpPr txBox="1"/>
          <p:nvPr/>
        </p:nvSpPr>
        <p:spPr>
          <a:xfrm>
            <a:off x="7669800" y="3739866"/>
            <a:ext cx="9589500" cy="3921073"/>
          </a:xfrm>
          <a:prstGeom prst="rect">
            <a:avLst/>
          </a:prstGeom>
          <a:noFill/>
          <a:ln>
            <a:noFill/>
          </a:ln>
        </p:spPr>
        <p:txBody>
          <a:bodyPr spcFirstLastPara="1" wrap="square" lIns="0" tIns="0" rIns="0" bIns="0" anchor="t" anchorCtr="0">
            <a:spAutoFit/>
          </a:bodyPr>
          <a:lstStyle/>
          <a:p>
            <a:pPr lvl="0" algn="r">
              <a:lnSpc>
                <a:spcPct val="130000"/>
              </a:lnSpc>
            </a:pPr>
            <a:r>
              <a:rPr lang="es-MX" sz="2800" dirty="0">
                <a:solidFill>
                  <a:srgbClr val="0B1320"/>
                </a:solidFill>
                <a:latin typeface="Roboto"/>
                <a:ea typeface="Roboto"/>
                <a:cs typeface="Roboto"/>
                <a:sym typeface="Roboto"/>
              </a:rPr>
              <a:t>La realidad aumentada es una tecnología que nos permite visualizar objetos virtuales en nuestro entorno real a través de la pantalla de dispositivos móviles o por medio de gafas de realidad aumentada. Esto quiere decir que la realidad aumentada combina elementos físicos con elementos virtuales, mostrando información adicional a la que vemos en el mundo real.</a:t>
            </a:r>
            <a:endParaRPr sz="1100" dirty="0"/>
          </a:p>
        </p:txBody>
      </p:sp>
      <p:sp>
        <p:nvSpPr>
          <p:cNvPr id="976" name="Google Shape;976;p38"/>
          <p:cNvSpPr txBox="1"/>
          <p:nvPr/>
        </p:nvSpPr>
        <p:spPr>
          <a:xfrm>
            <a:off x="7395568" y="842950"/>
            <a:ext cx="9862820" cy="2640723"/>
          </a:xfrm>
          <a:prstGeom prst="rect">
            <a:avLst/>
          </a:prstGeom>
          <a:noFill/>
          <a:ln>
            <a:noFill/>
          </a:ln>
        </p:spPr>
        <p:txBody>
          <a:bodyPr spcFirstLastPara="1" wrap="square" lIns="0" tIns="0" rIns="0" bIns="0" anchor="t" anchorCtr="0">
            <a:spAutoFit/>
          </a:bodyPr>
          <a:lstStyle/>
          <a:p>
            <a:pPr marL="0" marR="0" lvl="0" indent="0" algn="r" rtl="0">
              <a:lnSpc>
                <a:spcPct val="130000"/>
              </a:lnSpc>
              <a:spcBef>
                <a:spcPts val="0"/>
              </a:spcBef>
              <a:spcAft>
                <a:spcPts val="0"/>
              </a:spcAft>
              <a:buNone/>
            </a:pPr>
            <a:r>
              <a:rPr lang="es-AR" sz="6600" b="0" i="0" u="none" strike="noStrike" cap="none" dirty="0">
                <a:solidFill>
                  <a:srgbClr val="0B1320"/>
                </a:solidFill>
                <a:latin typeface="Playfair Display Black"/>
                <a:ea typeface="Playfair Display Black"/>
                <a:cs typeface="Playfair Display Black"/>
                <a:sym typeface="Playfair Display Black"/>
              </a:rPr>
              <a:t>¿Que es la realidad aumentada?</a:t>
            </a:r>
            <a:endParaRPr lang="es-AR" sz="2000" dirty="0"/>
          </a:p>
        </p:txBody>
      </p:sp>
      <p:cxnSp>
        <p:nvCxnSpPr>
          <p:cNvPr id="977" name="Google Shape;977;p38"/>
          <p:cNvCxnSpPr/>
          <p:nvPr/>
        </p:nvCxnSpPr>
        <p:spPr>
          <a:xfrm>
            <a:off x="2397760" y="8900160"/>
            <a:ext cx="12628680" cy="2714"/>
          </a:xfrm>
          <a:prstGeom prst="straightConnector1">
            <a:avLst/>
          </a:prstGeom>
          <a:noFill/>
          <a:ln w="38100" cap="flat" cmpd="sng">
            <a:solidFill>
              <a:srgbClr val="0B1320"/>
            </a:solidFill>
            <a:prstDash val="solid"/>
            <a:round/>
            <a:headEnd type="none" w="sm" len="sm"/>
            <a:tailEnd type="none" w="sm" len="sm"/>
          </a:ln>
        </p:spPr>
      </p:cxnSp>
      <p:grpSp>
        <p:nvGrpSpPr>
          <p:cNvPr id="978" name="Google Shape;978;p38"/>
          <p:cNvGrpSpPr/>
          <p:nvPr/>
        </p:nvGrpSpPr>
        <p:grpSpPr>
          <a:xfrm>
            <a:off x="15726843" y="8717600"/>
            <a:ext cx="406823" cy="408647"/>
            <a:chOff x="1813" y="0"/>
            <a:chExt cx="809173" cy="812800"/>
          </a:xfrm>
        </p:grpSpPr>
        <p:sp>
          <p:nvSpPr>
            <p:cNvPr id="979" name="Google Shape;979;p3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1" name="Google Shape;981;p38"/>
          <p:cNvGrpSpPr/>
          <p:nvPr/>
        </p:nvGrpSpPr>
        <p:grpSpPr>
          <a:xfrm>
            <a:off x="16290517" y="8717600"/>
            <a:ext cx="406823" cy="408647"/>
            <a:chOff x="1813" y="0"/>
            <a:chExt cx="809173" cy="812800"/>
          </a:xfrm>
        </p:grpSpPr>
        <p:sp>
          <p:nvSpPr>
            <p:cNvPr id="982" name="Google Shape;982;p3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4" name="Google Shape;984;p38"/>
          <p:cNvGrpSpPr/>
          <p:nvPr/>
        </p:nvGrpSpPr>
        <p:grpSpPr>
          <a:xfrm>
            <a:off x="16851565" y="8717600"/>
            <a:ext cx="406823" cy="408647"/>
            <a:chOff x="1813" y="0"/>
            <a:chExt cx="809173" cy="812800"/>
          </a:xfrm>
        </p:grpSpPr>
        <p:sp>
          <p:nvSpPr>
            <p:cNvPr id="985" name="Google Shape;985;p3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7" name="Google Shape;987;p38"/>
          <p:cNvGrpSpPr/>
          <p:nvPr/>
        </p:nvGrpSpPr>
        <p:grpSpPr>
          <a:xfrm rot="10800000">
            <a:off x="-2349446" y="-3255996"/>
            <a:ext cx="6694997" cy="8239997"/>
            <a:chOff x="0" y="0"/>
            <a:chExt cx="8926663" cy="10986662"/>
          </a:xfrm>
        </p:grpSpPr>
        <p:grpSp>
          <p:nvGrpSpPr>
            <p:cNvPr id="988" name="Google Shape;988;p38"/>
            <p:cNvGrpSpPr/>
            <p:nvPr/>
          </p:nvGrpSpPr>
          <p:grpSpPr>
            <a:xfrm>
              <a:off x="0" y="0"/>
              <a:ext cx="8926663" cy="10986662"/>
              <a:chOff x="0" y="0"/>
              <a:chExt cx="660400" cy="812800"/>
            </a:xfrm>
          </p:grpSpPr>
          <p:sp>
            <p:nvSpPr>
              <p:cNvPr id="989" name="Google Shape;989;p3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3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991" name="Google Shape;991;p38"/>
            <p:cNvGrpSpPr/>
            <p:nvPr/>
          </p:nvGrpSpPr>
          <p:grpSpPr>
            <a:xfrm>
              <a:off x="521507" y="641854"/>
              <a:ext cx="7883650" cy="9702953"/>
              <a:chOff x="0" y="0"/>
              <a:chExt cx="660400" cy="812800"/>
            </a:xfrm>
          </p:grpSpPr>
          <p:sp>
            <p:nvSpPr>
              <p:cNvPr id="992" name="Google Shape;992;p3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FF9F1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3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994" name="Google Shape;994;p38"/>
            <p:cNvGrpSpPr/>
            <p:nvPr/>
          </p:nvGrpSpPr>
          <p:grpSpPr>
            <a:xfrm>
              <a:off x="1036343" y="1275499"/>
              <a:ext cx="6853978" cy="8435665"/>
              <a:chOff x="0" y="0"/>
              <a:chExt cx="660400" cy="812800"/>
            </a:xfrm>
          </p:grpSpPr>
          <p:sp>
            <p:nvSpPr>
              <p:cNvPr id="995" name="Google Shape;995;p3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4DA1A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3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41100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248"/>
        <p:cNvGrpSpPr/>
        <p:nvPr/>
      </p:nvGrpSpPr>
      <p:grpSpPr>
        <a:xfrm>
          <a:off x="0" y="0"/>
          <a:ext cx="0" cy="0"/>
          <a:chOff x="0" y="0"/>
          <a:chExt cx="0" cy="0"/>
        </a:xfrm>
      </p:grpSpPr>
      <p:sp>
        <p:nvSpPr>
          <p:cNvPr id="249" name="Google Shape;249;p18"/>
          <p:cNvSpPr txBox="1"/>
          <p:nvPr/>
        </p:nvSpPr>
        <p:spPr>
          <a:xfrm>
            <a:off x="821715" y="707761"/>
            <a:ext cx="8527052" cy="1661993"/>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s-MX" sz="9000" b="0" i="0" u="none" strike="noStrike" cap="none" dirty="0">
                <a:solidFill>
                  <a:srgbClr val="0B1320"/>
                </a:solidFill>
                <a:latin typeface="Playfair Display Black"/>
                <a:ea typeface="Playfair Display Black"/>
                <a:cs typeface="Playfair Display Black"/>
                <a:sym typeface="Playfair Display Black"/>
              </a:rPr>
              <a:t>Características</a:t>
            </a:r>
            <a:endParaRPr lang="es-MX" dirty="0"/>
          </a:p>
        </p:txBody>
      </p:sp>
      <p:sp>
        <p:nvSpPr>
          <p:cNvPr id="250" name="Google Shape;250;p18"/>
          <p:cNvSpPr txBox="1"/>
          <p:nvPr/>
        </p:nvSpPr>
        <p:spPr>
          <a:xfrm>
            <a:off x="2518344" y="2628351"/>
            <a:ext cx="12620056" cy="812530"/>
          </a:xfrm>
          <a:prstGeom prst="rect">
            <a:avLst/>
          </a:prstGeom>
          <a:noFill/>
          <a:ln>
            <a:noFill/>
          </a:ln>
        </p:spPr>
        <p:txBody>
          <a:bodyPr spcFirstLastPara="1" wrap="square" lIns="0" tIns="0" rIns="0" bIns="0" anchor="t" anchorCtr="0">
            <a:spAutoFit/>
          </a:bodyPr>
          <a:lstStyle/>
          <a:p>
            <a:pPr lvl="0">
              <a:lnSpc>
                <a:spcPct val="120000"/>
              </a:lnSpc>
            </a:pPr>
            <a:r>
              <a:rPr lang="es-MX" sz="4400" dirty="0">
                <a:solidFill>
                  <a:srgbClr val="0B1320"/>
                </a:solidFill>
                <a:latin typeface="Roboto"/>
                <a:ea typeface="Roboto"/>
                <a:cs typeface="Roboto"/>
                <a:sym typeface="Roboto"/>
              </a:rPr>
              <a:t>Suponer elementos virtuales en el mundo real</a:t>
            </a:r>
          </a:p>
        </p:txBody>
      </p:sp>
      <p:sp>
        <p:nvSpPr>
          <p:cNvPr id="251" name="Google Shape;251;p18"/>
          <p:cNvSpPr txBox="1"/>
          <p:nvPr/>
        </p:nvSpPr>
        <p:spPr>
          <a:xfrm>
            <a:off x="887373" y="2205647"/>
            <a:ext cx="1365284" cy="1085215"/>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6399" b="0" i="0" u="none" strike="noStrike" cap="none" dirty="0">
                <a:solidFill>
                  <a:srgbClr val="0B1320"/>
                </a:solidFill>
                <a:latin typeface="Playfair Display Black"/>
                <a:ea typeface="Playfair Display Black"/>
                <a:cs typeface="Playfair Display Black"/>
                <a:sym typeface="Playfair Display Black"/>
              </a:rPr>
              <a:t>01.</a:t>
            </a:r>
            <a:endParaRPr dirty="0"/>
          </a:p>
        </p:txBody>
      </p:sp>
      <p:sp>
        <p:nvSpPr>
          <p:cNvPr id="252" name="Google Shape;252;p18"/>
          <p:cNvSpPr txBox="1"/>
          <p:nvPr/>
        </p:nvSpPr>
        <p:spPr>
          <a:xfrm>
            <a:off x="989609" y="6215014"/>
            <a:ext cx="1429644" cy="1085215"/>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6399" b="0" i="0" u="none" strike="noStrike" cap="none" dirty="0">
                <a:solidFill>
                  <a:srgbClr val="0B1320"/>
                </a:solidFill>
                <a:latin typeface="Playfair Display Black"/>
                <a:ea typeface="Playfair Display Black"/>
                <a:cs typeface="Playfair Display Black"/>
                <a:sym typeface="Playfair Display Black"/>
              </a:rPr>
              <a:t>04.</a:t>
            </a:r>
            <a:endParaRPr dirty="0"/>
          </a:p>
        </p:txBody>
      </p:sp>
      <p:sp>
        <p:nvSpPr>
          <p:cNvPr id="253" name="Google Shape;253;p18"/>
          <p:cNvSpPr txBox="1"/>
          <p:nvPr/>
        </p:nvSpPr>
        <p:spPr>
          <a:xfrm>
            <a:off x="1090784" y="3435061"/>
            <a:ext cx="1227296" cy="1085215"/>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6399" b="0" i="0" u="none" strike="noStrike" cap="none" dirty="0">
                <a:solidFill>
                  <a:srgbClr val="0B1320"/>
                </a:solidFill>
                <a:latin typeface="Playfair Display Black"/>
                <a:ea typeface="Playfair Display Black"/>
                <a:cs typeface="Playfair Display Black"/>
                <a:sym typeface="Playfair Display Black"/>
              </a:rPr>
              <a:t>02.</a:t>
            </a:r>
            <a:endParaRPr dirty="0"/>
          </a:p>
        </p:txBody>
      </p:sp>
      <p:sp>
        <p:nvSpPr>
          <p:cNvPr id="255" name="Google Shape;255;p18"/>
          <p:cNvSpPr txBox="1"/>
          <p:nvPr/>
        </p:nvSpPr>
        <p:spPr>
          <a:xfrm>
            <a:off x="1107452" y="5033687"/>
            <a:ext cx="1193959" cy="1085215"/>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6399" b="0" i="0" u="none" strike="noStrike" cap="none" dirty="0">
                <a:solidFill>
                  <a:srgbClr val="0B1320"/>
                </a:solidFill>
                <a:latin typeface="Playfair Display Black"/>
                <a:ea typeface="Playfair Display Black"/>
                <a:cs typeface="Playfair Display Black"/>
                <a:sym typeface="Playfair Display Black"/>
              </a:rPr>
              <a:t>03.</a:t>
            </a:r>
            <a:endParaRPr dirty="0"/>
          </a:p>
        </p:txBody>
      </p:sp>
      <p:cxnSp>
        <p:nvCxnSpPr>
          <p:cNvPr id="257" name="Google Shape;257;p18"/>
          <p:cNvCxnSpPr/>
          <p:nvPr/>
        </p:nvCxnSpPr>
        <p:spPr>
          <a:xfrm>
            <a:off x="767096" y="704704"/>
            <a:ext cx="13985351" cy="0"/>
          </a:xfrm>
          <a:prstGeom prst="straightConnector1">
            <a:avLst/>
          </a:prstGeom>
          <a:noFill/>
          <a:ln w="38100" cap="flat" cmpd="sng">
            <a:solidFill>
              <a:srgbClr val="0B1320"/>
            </a:solidFill>
            <a:prstDash val="solid"/>
            <a:round/>
            <a:headEnd type="none" w="sm" len="sm"/>
            <a:tailEnd type="none" w="sm" len="sm"/>
          </a:ln>
        </p:spPr>
      </p:cxnSp>
      <p:grpSp>
        <p:nvGrpSpPr>
          <p:cNvPr id="258" name="Google Shape;258;p18"/>
          <p:cNvGrpSpPr/>
          <p:nvPr/>
        </p:nvGrpSpPr>
        <p:grpSpPr>
          <a:xfrm>
            <a:off x="15364730" y="500380"/>
            <a:ext cx="406823" cy="408647"/>
            <a:chOff x="1813" y="0"/>
            <a:chExt cx="809173" cy="812800"/>
          </a:xfrm>
        </p:grpSpPr>
        <p:sp>
          <p:nvSpPr>
            <p:cNvPr id="259" name="Google Shape;259;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1" name="Google Shape;261;p18"/>
          <p:cNvGrpSpPr/>
          <p:nvPr/>
        </p:nvGrpSpPr>
        <p:grpSpPr>
          <a:xfrm>
            <a:off x="15928404" y="500380"/>
            <a:ext cx="406823" cy="408647"/>
            <a:chOff x="1813" y="0"/>
            <a:chExt cx="809173" cy="812800"/>
          </a:xfrm>
        </p:grpSpPr>
        <p:sp>
          <p:nvSpPr>
            <p:cNvPr id="262" name="Google Shape;262;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18"/>
          <p:cNvGrpSpPr/>
          <p:nvPr/>
        </p:nvGrpSpPr>
        <p:grpSpPr>
          <a:xfrm>
            <a:off x="16489452" y="500380"/>
            <a:ext cx="406823" cy="408647"/>
            <a:chOff x="1813" y="0"/>
            <a:chExt cx="809173" cy="812800"/>
          </a:xfrm>
        </p:grpSpPr>
        <p:sp>
          <p:nvSpPr>
            <p:cNvPr id="265" name="Google Shape;265;p18"/>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8"/>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7" name="Google Shape;267;p18"/>
          <p:cNvSpPr txBox="1"/>
          <p:nvPr/>
        </p:nvSpPr>
        <p:spPr>
          <a:xfrm>
            <a:off x="2518344" y="3814510"/>
            <a:ext cx="12071416" cy="1625060"/>
          </a:xfrm>
          <a:prstGeom prst="rect">
            <a:avLst/>
          </a:prstGeom>
          <a:noFill/>
          <a:ln>
            <a:noFill/>
          </a:ln>
        </p:spPr>
        <p:txBody>
          <a:bodyPr spcFirstLastPara="1" wrap="square" lIns="0" tIns="0" rIns="0" bIns="0" anchor="t" anchorCtr="0">
            <a:spAutoFit/>
          </a:bodyPr>
          <a:lstStyle/>
          <a:p>
            <a:pPr lvl="0">
              <a:lnSpc>
                <a:spcPct val="120000"/>
              </a:lnSpc>
            </a:pPr>
            <a:r>
              <a:rPr lang="es-MX" sz="4400" dirty="0">
                <a:solidFill>
                  <a:srgbClr val="0B1320"/>
                </a:solidFill>
                <a:latin typeface="Roboto"/>
                <a:ea typeface="Roboto"/>
                <a:cs typeface="Roboto"/>
                <a:sym typeface="Roboto"/>
              </a:rPr>
              <a:t>Permitir la interacción en tiempo real con estos elementos</a:t>
            </a:r>
          </a:p>
        </p:txBody>
      </p:sp>
      <p:sp>
        <p:nvSpPr>
          <p:cNvPr id="268" name="Google Shape;268;p18"/>
          <p:cNvSpPr txBox="1"/>
          <p:nvPr/>
        </p:nvSpPr>
        <p:spPr>
          <a:xfrm>
            <a:off x="2518343" y="5402484"/>
            <a:ext cx="10750513" cy="812530"/>
          </a:xfrm>
          <a:prstGeom prst="rect">
            <a:avLst/>
          </a:prstGeom>
          <a:noFill/>
          <a:ln>
            <a:noFill/>
          </a:ln>
        </p:spPr>
        <p:txBody>
          <a:bodyPr spcFirstLastPara="1" wrap="square" lIns="0" tIns="0" rIns="0" bIns="0" anchor="t" anchorCtr="0">
            <a:spAutoFit/>
          </a:bodyPr>
          <a:lstStyle/>
          <a:p>
            <a:pPr lvl="0">
              <a:lnSpc>
                <a:spcPct val="120000"/>
              </a:lnSpc>
            </a:pPr>
            <a:r>
              <a:rPr lang="es-MX" sz="4400" dirty="0">
                <a:solidFill>
                  <a:srgbClr val="0B1320"/>
                </a:solidFill>
                <a:latin typeface="Roboto"/>
                <a:ea typeface="Roboto"/>
                <a:cs typeface="Roboto"/>
                <a:sym typeface="Roboto"/>
              </a:rPr>
              <a:t>Proyectar imágenes en 3D</a:t>
            </a:r>
            <a:endParaRPr lang="es-MX" sz="4400" dirty="0"/>
          </a:p>
        </p:txBody>
      </p:sp>
      <p:sp>
        <p:nvSpPr>
          <p:cNvPr id="269" name="Google Shape;269;p18"/>
          <p:cNvSpPr txBox="1"/>
          <p:nvPr/>
        </p:nvSpPr>
        <p:spPr>
          <a:xfrm>
            <a:off x="2586207" y="6654743"/>
            <a:ext cx="11528897" cy="3250121"/>
          </a:xfrm>
          <a:prstGeom prst="rect">
            <a:avLst/>
          </a:prstGeom>
          <a:noFill/>
          <a:ln>
            <a:noFill/>
          </a:ln>
        </p:spPr>
        <p:txBody>
          <a:bodyPr spcFirstLastPara="1" wrap="square" lIns="0" tIns="0" rIns="0" bIns="0" anchor="t" anchorCtr="0">
            <a:spAutoFit/>
          </a:bodyPr>
          <a:lstStyle/>
          <a:p>
            <a:pPr lvl="0">
              <a:lnSpc>
                <a:spcPct val="120000"/>
              </a:lnSpc>
            </a:pPr>
            <a:r>
              <a:rPr lang="es-MX" sz="4400" dirty="0">
                <a:solidFill>
                  <a:srgbClr val="0B1320"/>
                </a:solidFill>
                <a:latin typeface="Roboto"/>
                <a:ea typeface="Roboto"/>
                <a:cs typeface="Roboto"/>
                <a:sym typeface="Roboto"/>
              </a:rPr>
              <a:t>La información que presenta el dispositivo se relaciona con lo que vemos con nuestros ojos</a:t>
            </a:r>
          </a:p>
          <a:p>
            <a:pPr lvl="0">
              <a:lnSpc>
                <a:spcPct val="120000"/>
              </a:lnSpc>
            </a:pPr>
            <a:endParaRPr lang="es-MX" sz="4400" dirty="0">
              <a:solidFill>
                <a:srgbClr val="0B1320"/>
              </a:solidFill>
              <a:latin typeface="Roboto"/>
              <a:ea typeface="Roboto"/>
              <a:cs typeface="Roboto"/>
              <a:sym typeface="Roboto"/>
            </a:endParaRPr>
          </a:p>
          <a:p>
            <a:pPr lvl="0">
              <a:lnSpc>
                <a:spcPct val="120000"/>
              </a:lnSpc>
            </a:pPr>
            <a:endParaRPr lang="es-MX" sz="4400" dirty="0">
              <a:solidFill>
                <a:srgbClr val="0B1320"/>
              </a:solidFill>
              <a:latin typeface="Roboto"/>
              <a:ea typeface="Roboto"/>
              <a:cs typeface="Roboto"/>
              <a:sym typeface="Roboto"/>
            </a:endParaRPr>
          </a:p>
        </p:txBody>
      </p:sp>
      <p:grpSp>
        <p:nvGrpSpPr>
          <p:cNvPr id="272" name="Google Shape;272;p18"/>
          <p:cNvGrpSpPr/>
          <p:nvPr/>
        </p:nvGrpSpPr>
        <p:grpSpPr>
          <a:xfrm flipV="1">
            <a:off x="14305280" y="5486400"/>
            <a:ext cx="3603054" cy="6542208"/>
            <a:chOff x="0" y="0"/>
            <a:chExt cx="7811213" cy="9613801"/>
          </a:xfrm>
        </p:grpSpPr>
        <p:grpSp>
          <p:nvGrpSpPr>
            <p:cNvPr id="273" name="Google Shape;273;p18"/>
            <p:cNvGrpSpPr/>
            <p:nvPr/>
          </p:nvGrpSpPr>
          <p:grpSpPr>
            <a:xfrm rot="10800000">
              <a:off x="0" y="0"/>
              <a:ext cx="7811213" cy="9613801"/>
              <a:chOff x="0" y="0"/>
              <a:chExt cx="660400" cy="812800"/>
            </a:xfrm>
          </p:grpSpPr>
          <p:sp>
            <p:nvSpPr>
              <p:cNvPr id="274" name="Google Shape;274;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6" name="Google Shape;276;p18"/>
            <p:cNvGrpSpPr/>
            <p:nvPr/>
          </p:nvGrpSpPr>
          <p:grpSpPr>
            <a:xfrm rot="10800000">
              <a:off x="456341" y="561650"/>
              <a:ext cx="6898532" cy="8490500"/>
              <a:chOff x="0" y="0"/>
              <a:chExt cx="660400" cy="812800"/>
            </a:xfrm>
          </p:grpSpPr>
          <p:sp>
            <p:nvSpPr>
              <p:cNvPr id="277" name="Google Shape;277;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9" name="Google Shape;279;p18"/>
            <p:cNvGrpSpPr/>
            <p:nvPr/>
          </p:nvGrpSpPr>
          <p:grpSpPr>
            <a:xfrm rot="10800000">
              <a:off x="906844" y="1116116"/>
              <a:ext cx="5997524" cy="7381569"/>
              <a:chOff x="0" y="0"/>
              <a:chExt cx="660400" cy="812800"/>
            </a:xfrm>
          </p:grpSpPr>
          <p:sp>
            <p:nvSpPr>
              <p:cNvPr id="280" name="Google Shape;280;p18"/>
              <p:cNvSpPr/>
              <p:nvPr/>
            </p:nvSpPr>
            <p:spPr>
              <a:xfrm>
                <a:off x="0" y="0"/>
                <a:ext cx="660400" cy="812800"/>
              </a:xfrm>
              <a:custGeom>
                <a:avLst/>
                <a:gdLst/>
                <a:ahLst/>
                <a:cxnLst/>
                <a:rect l="l" t="t" r="r" b="b"/>
                <a:pathLst>
                  <a:path w="660400" h="812800" extrusionOk="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w="38100" cap="flat" cmpd="sng">
                <a:solidFill>
                  <a:srgbClr val="6874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txBox="1"/>
              <p:nvPr/>
            </p:nvSpPr>
            <p:spPr>
              <a:xfrm>
                <a:off x="0" y="69850"/>
                <a:ext cx="660400" cy="742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93456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899"/>
        <p:cNvGrpSpPr/>
        <p:nvPr/>
      </p:nvGrpSpPr>
      <p:grpSpPr>
        <a:xfrm>
          <a:off x="0" y="0"/>
          <a:ext cx="0" cy="0"/>
          <a:chOff x="0" y="0"/>
          <a:chExt cx="0" cy="0"/>
        </a:xfrm>
      </p:grpSpPr>
      <p:pic>
        <p:nvPicPr>
          <p:cNvPr id="1026" name="Picture 2" descr="icono simple que represente a la medici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869" y="7904208"/>
            <a:ext cx="2429727" cy="23368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gital Marketing Logo Design Template 7978951 Vector Art at Vecteez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90280" y="2942600"/>
            <a:ext cx="2531836" cy="25063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 simple que represente al la industria del entretennimien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6388" y="3298643"/>
            <a:ext cx="2190427" cy="21904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ducation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3556" y="7168535"/>
            <a:ext cx="2645353" cy="2543566"/>
          </a:xfrm>
          <a:prstGeom prst="rect">
            <a:avLst/>
          </a:prstGeom>
          <a:noFill/>
          <a:extLst>
            <a:ext uri="{909E8E84-426E-40DD-AFC4-6F175D3DCCD1}">
              <a14:hiddenFill xmlns:a14="http://schemas.microsoft.com/office/drawing/2010/main">
                <a:solidFill>
                  <a:srgbClr val="FFFFFF"/>
                </a:solidFill>
              </a14:hiddenFill>
            </a:ext>
          </a:extLst>
        </p:spPr>
      </p:pic>
      <p:sp>
        <p:nvSpPr>
          <p:cNvPr id="901" name="Google Shape;901;p36"/>
          <p:cNvSpPr txBox="1"/>
          <p:nvPr/>
        </p:nvSpPr>
        <p:spPr>
          <a:xfrm>
            <a:off x="744622" y="486388"/>
            <a:ext cx="8990671" cy="147732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s-MX" sz="8000" b="0" i="0" u="none" strike="noStrike" cap="none" spc="600" dirty="0">
                <a:solidFill>
                  <a:srgbClr val="0B1320"/>
                </a:solidFill>
                <a:latin typeface="Playfair Display Black"/>
                <a:ea typeface="Playfair Display Black"/>
                <a:cs typeface="Playfair Display Black"/>
                <a:sym typeface="Playfair Display Black"/>
              </a:rPr>
              <a:t>Aplicación</a:t>
            </a:r>
            <a:endParaRPr spc="600" dirty="0"/>
          </a:p>
        </p:txBody>
      </p:sp>
      <p:sp>
        <p:nvSpPr>
          <p:cNvPr id="902" name="Google Shape;902;p36"/>
          <p:cNvSpPr txBox="1"/>
          <p:nvPr/>
        </p:nvSpPr>
        <p:spPr>
          <a:xfrm>
            <a:off x="744622" y="2146684"/>
            <a:ext cx="14292178" cy="1661993"/>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s-MX" sz="3600" dirty="0">
                <a:solidFill>
                  <a:srgbClr val="0B1320"/>
                </a:solidFill>
                <a:latin typeface="Roboto"/>
                <a:ea typeface="Roboto"/>
                <a:cs typeface="Roboto"/>
                <a:sym typeface="Roboto"/>
              </a:rPr>
              <a:t>L</a:t>
            </a:r>
            <a:r>
              <a:rPr lang="es-MX" sz="3600" b="0" i="0" u="none" strike="noStrike" cap="none" dirty="0">
                <a:solidFill>
                  <a:srgbClr val="0B1320"/>
                </a:solidFill>
                <a:latin typeface="Roboto"/>
                <a:ea typeface="Roboto"/>
                <a:cs typeface="Roboto"/>
                <a:sym typeface="Roboto"/>
              </a:rPr>
              <a:t>a </a:t>
            </a:r>
            <a:r>
              <a:rPr lang="es-MX" sz="3600" b="0" i="0" u="none" strike="noStrike" cap="none" spc="300" dirty="0">
                <a:solidFill>
                  <a:srgbClr val="002060"/>
                </a:solidFill>
                <a:latin typeface="Roboto"/>
                <a:ea typeface="Roboto"/>
                <a:cs typeface="Roboto"/>
                <a:sym typeface="Roboto"/>
              </a:rPr>
              <a:t>realidad aumentada </a:t>
            </a:r>
            <a:r>
              <a:rPr lang="es-MX" sz="3600" dirty="0">
                <a:solidFill>
                  <a:srgbClr val="0B1320"/>
                </a:solidFill>
                <a:latin typeface="Roboto"/>
                <a:ea typeface="Roboto"/>
                <a:cs typeface="Roboto"/>
                <a:sym typeface="Roboto"/>
              </a:rPr>
              <a:t>puede ser aplicada en diversas áreas</a:t>
            </a:r>
          </a:p>
          <a:p>
            <a:pPr marL="0" marR="0" lvl="0" indent="0" algn="l" rtl="0">
              <a:lnSpc>
                <a:spcPct val="150000"/>
              </a:lnSpc>
              <a:spcBef>
                <a:spcPts val="0"/>
              </a:spcBef>
              <a:spcAft>
                <a:spcPts val="0"/>
              </a:spcAft>
              <a:buNone/>
            </a:pPr>
            <a:r>
              <a:rPr lang="es-MX" sz="3600" dirty="0">
                <a:solidFill>
                  <a:srgbClr val="0B1320"/>
                </a:solidFill>
                <a:latin typeface="Roboto"/>
                <a:ea typeface="Roboto"/>
                <a:sym typeface="Roboto"/>
              </a:rPr>
              <a:t>Estas son algunas:</a:t>
            </a:r>
            <a:endParaRPr sz="1600" dirty="0"/>
          </a:p>
        </p:txBody>
      </p:sp>
      <p:grpSp>
        <p:nvGrpSpPr>
          <p:cNvPr id="903" name="Google Shape;903;p36"/>
          <p:cNvGrpSpPr/>
          <p:nvPr/>
        </p:nvGrpSpPr>
        <p:grpSpPr>
          <a:xfrm>
            <a:off x="609447" y="3808677"/>
            <a:ext cx="3773570" cy="1847908"/>
            <a:chOff x="0" y="-38100"/>
            <a:chExt cx="1737603" cy="850900"/>
          </a:xfrm>
        </p:grpSpPr>
        <p:sp>
          <p:nvSpPr>
            <p:cNvPr id="904" name="Google Shape;904;p36"/>
            <p:cNvSpPr/>
            <p:nvPr/>
          </p:nvSpPr>
          <p:spPr>
            <a:xfrm>
              <a:off x="0" y="0"/>
              <a:ext cx="1737603" cy="628605"/>
            </a:xfrm>
            <a:custGeom>
              <a:avLst/>
              <a:gdLst/>
              <a:ahLst/>
              <a:cxnLst/>
              <a:rect l="l" t="t" r="r" b="b"/>
              <a:pathLst>
                <a:path w="1737603" h="628605" extrusionOk="0">
                  <a:moveTo>
                    <a:pt x="98478" y="0"/>
                  </a:moveTo>
                  <a:lnTo>
                    <a:pt x="1639126" y="0"/>
                  </a:lnTo>
                  <a:cubicBezTo>
                    <a:pt x="1665244" y="0"/>
                    <a:pt x="1690292" y="10375"/>
                    <a:pt x="1708760" y="28843"/>
                  </a:cubicBezTo>
                  <a:cubicBezTo>
                    <a:pt x="1727228" y="47312"/>
                    <a:pt x="1737603" y="72360"/>
                    <a:pt x="1737603" y="98478"/>
                  </a:cubicBezTo>
                  <a:lnTo>
                    <a:pt x="1737603" y="530127"/>
                  </a:lnTo>
                  <a:cubicBezTo>
                    <a:pt x="1737603" y="556245"/>
                    <a:pt x="1727228" y="581293"/>
                    <a:pt x="1708760" y="599762"/>
                  </a:cubicBezTo>
                  <a:cubicBezTo>
                    <a:pt x="1690292" y="618230"/>
                    <a:pt x="1665244" y="628605"/>
                    <a:pt x="1639126" y="628605"/>
                  </a:cubicBezTo>
                  <a:lnTo>
                    <a:pt x="98478" y="628605"/>
                  </a:lnTo>
                  <a:cubicBezTo>
                    <a:pt x="72360" y="628605"/>
                    <a:pt x="47312" y="618230"/>
                    <a:pt x="28843" y="599762"/>
                  </a:cubicBezTo>
                  <a:cubicBezTo>
                    <a:pt x="10375" y="581293"/>
                    <a:pt x="0" y="556245"/>
                    <a:pt x="0" y="530127"/>
                  </a:cubicBezTo>
                  <a:lnTo>
                    <a:pt x="0" y="98478"/>
                  </a:lnTo>
                  <a:cubicBezTo>
                    <a:pt x="0" y="72360"/>
                    <a:pt x="10375" y="47312"/>
                    <a:pt x="28843" y="28843"/>
                  </a:cubicBezTo>
                  <a:cubicBezTo>
                    <a:pt x="47312" y="10375"/>
                    <a:pt x="72360" y="0"/>
                    <a:pt x="98478"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07" name="Google Shape;907;p36"/>
          <p:cNvSpPr txBox="1"/>
          <p:nvPr/>
        </p:nvSpPr>
        <p:spPr>
          <a:xfrm>
            <a:off x="1173556" y="4266292"/>
            <a:ext cx="2429727" cy="590931"/>
          </a:xfrm>
          <a:prstGeom prst="rect">
            <a:avLst/>
          </a:prstGeom>
          <a:noFill/>
          <a:ln>
            <a:noFill/>
          </a:ln>
        </p:spPr>
        <p:txBody>
          <a:bodyPr spcFirstLastPara="1" wrap="square" lIns="0" tIns="0" rIns="0" bIns="0" anchor="t" anchorCtr="0">
            <a:spAutoFit/>
          </a:bodyPr>
          <a:lstStyle/>
          <a:p>
            <a:pPr marL="0" marR="0" lvl="0" indent="0" algn="ctr" rtl="0">
              <a:lnSpc>
                <a:spcPct val="120007"/>
              </a:lnSpc>
              <a:spcBef>
                <a:spcPts val="0"/>
              </a:spcBef>
              <a:spcAft>
                <a:spcPts val="0"/>
              </a:spcAft>
              <a:buNone/>
            </a:pPr>
            <a:r>
              <a:rPr lang="en-US" sz="3200" b="1" i="0" u="none" strike="noStrike" cap="none" dirty="0">
                <a:solidFill>
                  <a:srgbClr val="191919"/>
                </a:solidFill>
                <a:latin typeface="Roboto"/>
                <a:ea typeface="Roboto"/>
                <a:cs typeface="Roboto"/>
                <a:sym typeface="Roboto"/>
              </a:rPr>
              <a:t> </a:t>
            </a:r>
            <a:r>
              <a:rPr lang="es-MX" sz="3200" b="1" i="0" u="none" strike="noStrike" cap="none" dirty="0">
                <a:solidFill>
                  <a:srgbClr val="191919"/>
                </a:solidFill>
                <a:latin typeface="Roboto"/>
                <a:ea typeface="Roboto"/>
                <a:cs typeface="Roboto"/>
                <a:sym typeface="Roboto"/>
              </a:rPr>
              <a:t>Educación</a:t>
            </a:r>
            <a:endParaRPr lang="es-MX" sz="1800" dirty="0"/>
          </a:p>
        </p:txBody>
      </p:sp>
      <p:grpSp>
        <p:nvGrpSpPr>
          <p:cNvPr id="910" name="Google Shape;910;p36"/>
          <p:cNvGrpSpPr/>
          <p:nvPr/>
        </p:nvGrpSpPr>
        <p:grpSpPr>
          <a:xfrm>
            <a:off x="5178482" y="5212106"/>
            <a:ext cx="3773570" cy="1847908"/>
            <a:chOff x="0" y="-38100"/>
            <a:chExt cx="1737603" cy="850900"/>
          </a:xfrm>
        </p:grpSpPr>
        <p:sp>
          <p:nvSpPr>
            <p:cNvPr id="911" name="Google Shape;911;p36"/>
            <p:cNvSpPr/>
            <p:nvPr/>
          </p:nvSpPr>
          <p:spPr>
            <a:xfrm>
              <a:off x="0" y="0"/>
              <a:ext cx="1737603" cy="628605"/>
            </a:xfrm>
            <a:custGeom>
              <a:avLst/>
              <a:gdLst/>
              <a:ahLst/>
              <a:cxnLst/>
              <a:rect l="l" t="t" r="r" b="b"/>
              <a:pathLst>
                <a:path w="1737603" h="628605" extrusionOk="0">
                  <a:moveTo>
                    <a:pt x="98478" y="0"/>
                  </a:moveTo>
                  <a:lnTo>
                    <a:pt x="1639126" y="0"/>
                  </a:lnTo>
                  <a:cubicBezTo>
                    <a:pt x="1665244" y="0"/>
                    <a:pt x="1690292" y="10375"/>
                    <a:pt x="1708760" y="28843"/>
                  </a:cubicBezTo>
                  <a:cubicBezTo>
                    <a:pt x="1727228" y="47312"/>
                    <a:pt x="1737603" y="72360"/>
                    <a:pt x="1737603" y="98478"/>
                  </a:cubicBezTo>
                  <a:lnTo>
                    <a:pt x="1737603" y="530127"/>
                  </a:lnTo>
                  <a:cubicBezTo>
                    <a:pt x="1737603" y="556245"/>
                    <a:pt x="1727228" y="581293"/>
                    <a:pt x="1708760" y="599762"/>
                  </a:cubicBezTo>
                  <a:cubicBezTo>
                    <a:pt x="1690292" y="618230"/>
                    <a:pt x="1665244" y="628605"/>
                    <a:pt x="1639126" y="628605"/>
                  </a:cubicBezTo>
                  <a:lnTo>
                    <a:pt x="98478" y="628605"/>
                  </a:lnTo>
                  <a:cubicBezTo>
                    <a:pt x="72360" y="628605"/>
                    <a:pt x="47312" y="618230"/>
                    <a:pt x="28843" y="599762"/>
                  </a:cubicBezTo>
                  <a:cubicBezTo>
                    <a:pt x="10375" y="581293"/>
                    <a:pt x="0" y="556245"/>
                    <a:pt x="0" y="530127"/>
                  </a:cubicBezTo>
                  <a:lnTo>
                    <a:pt x="0" y="98478"/>
                  </a:lnTo>
                  <a:cubicBezTo>
                    <a:pt x="0" y="72360"/>
                    <a:pt x="10375" y="47312"/>
                    <a:pt x="28843" y="28843"/>
                  </a:cubicBezTo>
                  <a:cubicBezTo>
                    <a:pt x="47312" y="10375"/>
                    <a:pt x="72360" y="0"/>
                    <a:pt x="98478"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14" name="Google Shape;914;p36"/>
          <p:cNvSpPr txBox="1"/>
          <p:nvPr/>
        </p:nvSpPr>
        <p:spPr>
          <a:xfrm>
            <a:off x="5574280" y="5123329"/>
            <a:ext cx="2989778" cy="1181862"/>
          </a:xfrm>
          <a:prstGeom prst="rect">
            <a:avLst/>
          </a:prstGeom>
          <a:noFill/>
          <a:ln>
            <a:noFill/>
          </a:ln>
        </p:spPr>
        <p:txBody>
          <a:bodyPr spcFirstLastPara="1" wrap="square" lIns="0" tIns="0" rIns="0" bIns="0" anchor="t" anchorCtr="0">
            <a:spAutoFit/>
          </a:bodyPr>
          <a:lstStyle/>
          <a:p>
            <a:pPr marL="0" marR="0" lvl="0" indent="0" algn="ctr" rtl="0">
              <a:lnSpc>
                <a:spcPct val="120007"/>
              </a:lnSpc>
              <a:spcBef>
                <a:spcPts val="0"/>
              </a:spcBef>
              <a:spcAft>
                <a:spcPts val="0"/>
              </a:spcAft>
              <a:buNone/>
            </a:pPr>
            <a:r>
              <a:rPr lang="en-US" sz="3200" b="1" i="0" u="none" strike="noStrike" cap="none" dirty="0">
                <a:solidFill>
                  <a:srgbClr val="191919"/>
                </a:solidFill>
                <a:latin typeface="Roboto"/>
                <a:ea typeface="Roboto"/>
                <a:cs typeface="Roboto"/>
                <a:sym typeface="Roboto"/>
              </a:rPr>
              <a:t> </a:t>
            </a:r>
            <a:r>
              <a:rPr lang="es-MX" sz="3200" b="1" i="0" u="none" strike="noStrike" cap="none" dirty="0">
                <a:solidFill>
                  <a:srgbClr val="191919"/>
                </a:solidFill>
                <a:latin typeface="Roboto"/>
                <a:ea typeface="Roboto"/>
                <a:cs typeface="Roboto"/>
                <a:sym typeface="Roboto"/>
              </a:rPr>
              <a:t>Entretenimiento</a:t>
            </a:r>
            <a:endParaRPr lang="es-MX" sz="1800" dirty="0"/>
          </a:p>
        </p:txBody>
      </p:sp>
      <p:grpSp>
        <p:nvGrpSpPr>
          <p:cNvPr id="917" name="Google Shape;917;p36"/>
          <p:cNvGrpSpPr/>
          <p:nvPr/>
        </p:nvGrpSpPr>
        <p:grpSpPr>
          <a:xfrm>
            <a:off x="9612273" y="3535225"/>
            <a:ext cx="3717937" cy="1847908"/>
            <a:chOff x="0" y="-38100"/>
            <a:chExt cx="1737603" cy="850900"/>
          </a:xfrm>
        </p:grpSpPr>
        <p:sp>
          <p:nvSpPr>
            <p:cNvPr id="918" name="Google Shape;918;p36"/>
            <p:cNvSpPr/>
            <p:nvPr/>
          </p:nvSpPr>
          <p:spPr>
            <a:xfrm>
              <a:off x="0" y="0"/>
              <a:ext cx="1737603" cy="628605"/>
            </a:xfrm>
            <a:custGeom>
              <a:avLst/>
              <a:gdLst/>
              <a:ahLst/>
              <a:cxnLst/>
              <a:rect l="l" t="t" r="r" b="b"/>
              <a:pathLst>
                <a:path w="1737603" h="628605" extrusionOk="0">
                  <a:moveTo>
                    <a:pt x="98478" y="0"/>
                  </a:moveTo>
                  <a:lnTo>
                    <a:pt x="1639126" y="0"/>
                  </a:lnTo>
                  <a:cubicBezTo>
                    <a:pt x="1665244" y="0"/>
                    <a:pt x="1690292" y="10375"/>
                    <a:pt x="1708760" y="28843"/>
                  </a:cubicBezTo>
                  <a:cubicBezTo>
                    <a:pt x="1727228" y="47312"/>
                    <a:pt x="1737603" y="72360"/>
                    <a:pt x="1737603" y="98478"/>
                  </a:cubicBezTo>
                  <a:lnTo>
                    <a:pt x="1737603" y="530127"/>
                  </a:lnTo>
                  <a:cubicBezTo>
                    <a:pt x="1737603" y="556245"/>
                    <a:pt x="1727228" y="581293"/>
                    <a:pt x="1708760" y="599762"/>
                  </a:cubicBezTo>
                  <a:cubicBezTo>
                    <a:pt x="1690292" y="618230"/>
                    <a:pt x="1665244" y="628605"/>
                    <a:pt x="1639126" y="628605"/>
                  </a:cubicBezTo>
                  <a:lnTo>
                    <a:pt x="98478" y="628605"/>
                  </a:lnTo>
                  <a:cubicBezTo>
                    <a:pt x="72360" y="628605"/>
                    <a:pt x="47312" y="618230"/>
                    <a:pt x="28843" y="599762"/>
                  </a:cubicBezTo>
                  <a:cubicBezTo>
                    <a:pt x="10375" y="581293"/>
                    <a:pt x="0" y="556245"/>
                    <a:pt x="0" y="530127"/>
                  </a:cubicBezTo>
                  <a:lnTo>
                    <a:pt x="0" y="98478"/>
                  </a:lnTo>
                  <a:cubicBezTo>
                    <a:pt x="0" y="72360"/>
                    <a:pt x="10375" y="47312"/>
                    <a:pt x="28843" y="28843"/>
                  </a:cubicBezTo>
                  <a:cubicBezTo>
                    <a:pt x="47312" y="10375"/>
                    <a:pt x="72360" y="0"/>
                    <a:pt x="98478"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21" name="Google Shape;921;p36"/>
          <p:cNvSpPr txBox="1"/>
          <p:nvPr/>
        </p:nvSpPr>
        <p:spPr>
          <a:xfrm>
            <a:off x="10162575" y="3974634"/>
            <a:ext cx="2429727" cy="590931"/>
          </a:xfrm>
          <a:prstGeom prst="rect">
            <a:avLst/>
          </a:prstGeom>
          <a:noFill/>
          <a:ln>
            <a:noFill/>
          </a:ln>
        </p:spPr>
        <p:txBody>
          <a:bodyPr spcFirstLastPara="1" wrap="square" lIns="0" tIns="0" rIns="0" bIns="0" anchor="t" anchorCtr="0">
            <a:spAutoFit/>
          </a:bodyPr>
          <a:lstStyle/>
          <a:p>
            <a:pPr marL="0" marR="0" lvl="0" indent="0" algn="ctr" rtl="0">
              <a:lnSpc>
                <a:spcPct val="120007"/>
              </a:lnSpc>
              <a:spcBef>
                <a:spcPts val="0"/>
              </a:spcBef>
              <a:spcAft>
                <a:spcPts val="0"/>
              </a:spcAft>
              <a:buNone/>
            </a:pPr>
            <a:r>
              <a:rPr lang="es-MX" sz="3200" b="1" i="0" u="none" strike="noStrike" cap="none" dirty="0">
                <a:solidFill>
                  <a:srgbClr val="191919"/>
                </a:solidFill>
                <a:latin typeface="Roboto"/>
                <a:ea typeface="Roboto"/>
                <a:cs typeface="Roboto"/>
                <a:sym typeface="Roboto"/>
              </a:rPr>
              <a:t>Medicina</a:t>
            </a:r>
            <a:endParaRPr lang="es-MX" dirty="0"/>
          </a:p>
        </p:txBody>
      </p:sp>
      <p:grpSp>
        <p:nvGrpSpPr>
          <p:cNvPr id="924" name="Google Shape;924;p36"/>
          <p:cNvGrpSpPr/>
          <p:nvPr/>
        </p:nvGrpSpPr>
        <p:grpSpPr>
          <a:xfrm>
            <a:off x="13873355" y="7537641"/>
            <a:ext cx="3773570" cy="1847908"/>
            <a:chOff x="0" y="-38100"/>
            <a:chExt cx="1737603" cy="850900"/>
          </a:xfrm>
        </p:grpSpPr>
        <p:sp>
          <p:nvSpPr>
            <p:cNvPr id="925" name="Google Shape;925;p36"/>
            <p:cNvSpPr/>
            <p:nvPr/>
          </p:nvSpPr>
          <p:spPr>
            <a:xfrm>
              <a:off x="0" y="0"/>
              <a:ext cx="1737603" cy="628605"/>
            </a:xfrm>
            <a:custGeom>
              <a:avLst/>
              <a:gdLst/>
              <a:ahLst/>
              <a:cxnLst/>
              <a:rect l="l" t="t" r="r" b="b"/>
              <a:pathLst>
                <a:path w="1737603" h="628605" extrusionOk="0">
                  <a:moveTo>
                    <a:pt x="98478" y="0"/>
                  </a:moveTo>
                  <a:lnTo>
                    <a:pt x="1639126" y="0"/>
                  </a:lnTo>
                  <a:cubicBezTo>
                    <a:pt x="1665244" y="0"/>
                    <a:pt x="1690292" y="10375"/>
                    <a:pt x="1708760" y="28843"/>
                  </a:cubicBezTo>
                  <a:cubicBezTo>
                    <a:pt x="1727228" y="47312"/>
                    <a:pt x="1737603" y="72360"/>
                    <a:pt x="1737603" y="98478"/>
                  </a:cubicBezTo>
                  <a:lnTo>
                    <a:pt x="1737603" y="530127"/>
                  </a:lnTo>
                  <a:cubicBezTo>
                    <a:pt x="1737603" y="556245"/>
                    <a:pt x="1727228" y="581293"/>
                    <a:pt x="1708760" y="599762"/>
                  </a:cubicBezTo>
                  <a:cubicBezTo>
                    <a:pt x="1690292" y="618230"/>
                    <a:pt x="1665244" y="628605"/>
                    <a:pt x="1639126" y="628605"/>
                  </a:cubicBezTo>
                  <a:lnTo>
                    <a:pt x="98478" y="628605"/>
                  </a:lnTo>
                  <a:cubicBezTo>
                    <a:pt x="72360" y="628605"/>
                    <a:pt x="47312" y="618230"/>
                    <a:pt x="28843" y="599762"/>
                  </a:cubicBezTo>
                  <a:cubicBezTo>
                    <a:pt x="10375" y="581293"/>
                    <a:pt x="0" y="556245"/>
                    <a:pt x="0" y="530127"/>
                  </a:cubicBezTo>
                  <a:lnTo>
                    <a:pt x="0" y="98478"/>
                  </a:lnTo>
                  <a:cubicBezTo>
                    <a:pt x="0" y="72360"/>
                    <a:pt x="10375" y="47312"/>
                    <a:pt x="28843" y="28843"/>
                  </a:cubicBezTo>
                  <a:cubicBezTo>
                    <a:pt x="47312" y="10375"/>
                    <a:pt x="72360" y="0"/>
                    <a:pt x="98478"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28" name="Google Shape;928;p36"/>
          <p:cNvSpPr txBox="1"/>
          <p:nvPr/>
        </p:nvSpPr>
        <p:spPr>
          <a:xfrm>
            <a:off x="14575547" y="8007491"/>
            <a:ext cx="2429727" cy="590931"/>
          </a:xfrm>
          <a:prstGeom prst="rect">
            <a:avLst/>
          </a:prstGeom>
          <a:noFill/>
          <a:ln>
            <a:noFill/>
          </a:ln>
        </p:spPr>
        <p:txBody>
          <a:bodyPr spcFirstLastPara="1" wrap="square" lIns="0" tIns="0" rIns="0" bIns="0" anchor="t" anchorCtr="0">
            <a:spAutoFit/>
          </a:bodyPr>
          <a:lstStyle/>
          <a:p>
            <a:pPr marL="0" marR="0" lvl="0" indent="0" algn="ctr" rtl="0">
              <a:lnSpc>
                <a:spcPct val="120007"/>
              </a:lnSpc>
              <a:spcBef>
                <a:spcPts val="0"/>
              </a:spcBef>
              <a:spcAft>
                <a:spcPts val="0"/>
              </a:spcAft>
              <a:buNone/>
            </a:pPr>
            <a:r>
              <a:rPr lang="en-US" sz="3200" b="1" i="0" u="none" strike="noStrike" cap="none" dirty="0">
                <a:solidFill>
                  <a:srgbClr val="191919"/>
                </a:solidFill>
                <a:latin typeface="Roboto"/>
                <a:ea typeface="Roboto"/>
                <a:cs typeface="Roboto"/>
                <a:sym typeface="Roboto"/>
              </a:rPr>
              <a:t> </a:t>
            </a:r>
            <a:r>
              <a:rPr lang="es-MX" sz="3200" b="1" i="0" u="none" strike="noStrike" cap="none" dirty="0">
                <a:solidFill>
                  <a:srgbClr val="191919"/>
                </a:solidFill>
                <a:latin typeface="Roboto"/>
                <a:ea typeface="Roboto"/>
                <a:cs typeface="Roboto"/>
                <a:sym typeface="Roboto"/>
              </a:rPr>
              <a:t>Publicidad</a:t>
            </a:r>
            <a:endParaRPr lang="es-MX" sz="1800" dirty="0"/>
          </a:p>
        </p:txBody>
      </p:sp>
      <p:cxnSp>
        <p:nvCxnSpPr>
          <p:cNvPr id="930" name="Google Shape;930;p36"/>
          <p:cNvCxnSpPr/>
          <p:nvPr/>
        </p:nvCxnSpPr>
        <p:spPr>
          <a:xfrm>
            <a:off x="7164525" y="1233024"/>
            <a:ext cx="8289292" cy="0"/>
          </a:xfrm>
          <a:prstGeom prst="straightConnector1">
            <a:avLst/>
          </a:prstGeom>
          <a:noFill/>
          <a:ln w="38100" cap="flat" cmpd="sng">
            <a:solidFill>
              <a:srgbClr val="0B1320"/>
            </a:solidFill>
            <a:prstDash val="solid"/>
            <a:round/>
            <a:headEnd type="none" w="sm" len="sm"/>
            <a:tailEnd type="none" w="sm" len="sm"/>
          </a:ln>
        </p:spPr>
      </p:cxnSp>
      <p:grpSp>
        <p:nvGrpSpPr>
          <p:cNvPr id="931" name="Google Shape;931;p36"/>
          <p:cNvGrpSpPr/>
          <p:nvPr/>
        </p:nvGrpSpPr>
        <p:grpSpPr>
          <a:xfrm>
            <a:off x="15956198" y="1028700"/>
            <a:ext cx="406823" cy="408647"/>
            <a:chOff x="1813" y="0"/>
            <a:chExt cx="809173" cy="812800"/>
          </a:xfrm>
        </p:grpSpPr>
        <p:sp>
          <p:nvSpPr>
            <p:cNvPr id="932" name="Google Shape;932;p3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4" name="Google Shape;934;p36"/>
          <p:cNvGrpSpPr/>
          <p:nvPr/>
        </p:nvGrpSpPr>
        <p:grpSpPr>
          <a:xfrm>
            <a:off x="16519873" y="1028700"/>
            <a:ext cx="406823" cy="408647"/>
            <a:chOff x="1813" y="0"/>
            <a:chExt cx="809173" cy="812800"/>
          </a:xfrm>
        </p:grpSpPr>
        <p:sp>
          <p:nvSpPr>
            <p:cNvPr id="935" name="Google Shape;935;p3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7" name="Google Shape;937;p36"/>
          <p:cNvGrpSpPr/>
          <p:nvPr/>
        </p:nvGrpSpPr>
        <p:grpSpPr>
          <a:xfrm>
            <a:off x="17080920" y="1028700"/>
            <a:ext cx="406823" cy="408647"/>
            <a:chOff x="1813" y="0"/>
            <a:chExt cx="809173" cy="812800"/>
          </a:xfrm>
        </p:grpSpPr>
        <p:sp>
          <p:nvSpPr>
            <p:cNvPr id="938" name="Google Shape;938;p3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CuadroTexto 1">
            <a:extLst>
              <a:ext uri="{FF2B5EF4-FFF2-40B4-BE49-F238E27FC236}">
                <a16:creationId xmlns:a16="http://schemas.microsoft.com/office/drawing/2014/main" id="{158F4325-82E8-4A6D-A88D-FE7AE4FF7D6E}"/>
              </a:ext>
            </a:extLst>
          </p:cNvPr>
          <p:cNvSpPr txBox="1"/>
          <p:nvPr/>
        </p:nvSpPr>
        <p:spPr>
          <a:xfrm>
            <a:off x="472236" y="5484218"/>
            <a:ext cx="4055780" cy="1569660"/>
          </a:xfrm>
          <a:prstGeom prst="rect">
            <a:avLst/>
          </a:prstGeom>
          <a:noFill/>
        </p:spPr>
        <p:txBody>
          <a:bodyPr wrap="square" rtlCol="0">
            <a:spAutoFit/>
          </a:bodyPr>
          <a:lstStyle/>
          <a:p>
            <a:pPr algn="ctr"/>
            <a:r>
              <a:rPr lang="es-MX" sz="2400" dirty="0"/>
              <a:t>Superponiendo información relevante en tiempo real sobre elementos físicos o entornos educativos.</a:t>
            </a:r>
            <a:endParaRPr lang="es-AR" sz="2400" dirty="0"/>
          </a:p>
        </p:txBody>
      </p:sp>
      <p:sp>
        <p:nvSpPr>
          <p:cNvPr id="3" name="CuadroTexto 2">
            <a:extLst>
              <a:ext uri="{FF2B5EF4-FFF2-40B4-BE49-F238E27FC236}">
                <a16:creationId xmlns:a16="http://schemas.microsoft.com/office/drawing/2014/main" id="{B0FE018D-1515-4DBA-BB01-B9AACE2A98A1}"/>
              </a:ext>
            </a:extLst>
          </p:cNvPr>
          <p:cNvSpPr txBox="1"/>
          <p:nvPr/>
        </p:nvSpPr>
        <p:spPr>
          <a:xfrm>
            <a:off x="5151009" y="6742738"/>
            <a:ext cx="3681438" cy="3262432"/>
          </a:xfrm>
          <a:prstGeom prst="rect">
            <a:avLst/>
          </a:prstGeom>
          <a:noFill/>
        </p:spPr>
        <p:txBody>
          <a:bodyPr wrap="square" rtlCol="0">
            <a:spAutoFit/>
          </a:bodyPr>
          <a:lstStyle/>
          <a:p>
            <a:pPr algn="ctr"/>
            <a:r>
              <a:rPr lang="es-MX" sz="2400" dirty="0"/>
              <a:t>Se puede presenciar la realidad aumentada en juegos, un ejemplo popular de estos es “Pokémon GO”. También se utilizan en recorridos virtuales y experiencias interactivas.</a:t>
            </a:r>
          </a:p>
          <a:p>
            <a:endParaRPr lang="es-AR" dirty="0"/>
          </a:p>
        </p:txBody>
      </p:sp>
      <p:sp>
        <p:nvSpPr>
          <p:cNvPr id="4" name="CuadroTexto 3">
            <a:extLst>
              <a:ext uri="{FF2B5EF4-FFF2-40B4-BE49-F238E27FC236}">
                <a16:creationId xmlns:a16="http://schemas.microsoft.com/office/drawing/2014/main" id="{4D5905DD-B626-4D6F-80E4-5075CD34031A}"/>
              </a:ext>
            </a:extLst>
          </p:cNvPr>
          <p:cNvSpPr txBox="1"/>
          <p:nvPr/>
        </p:nvSpPr>
        <p:spPr>
          <a:xfrm>
            <a:off x="9735293" y="5212106"/>
            <a:ext cx="3438880" cy="2893100"/>
          </a:xfrm>
          <a:prstGeom prst="rect">
            <a:avLst/>
          </a:prstGeom>
          <a:noFill/>
        </p:spPr>
        <p:txBody>
          <a:bodyPr wrap="square" rtlCol="0">
            <a:spAutoFit/>
          </a:bodyPr>
          <a:lstStyle/>
          <a:p>
            <a:pPr algn="ctr"/>
            <a:r>
              <a:rPr lang="es-MX" sz="2400" dirty="0"/>
              <a:t>Se puede utilizar la realidad aumentada para la simulación de procedimientos médicos y la visualización de datos médicos.</a:t>
            </a:r>
          </a:p>
          <a:p>
            <a:endParaRPr lang="es-AR" dirty="0"/>
          </a:p>
        </p:txBody>
      </p:sp>
      <p:sp>
        <p:nvSpPr>
          <p:cNvPr id="5" name="CuadroTexto 4">
            <a:extLst>
              <a:ext uri="{FF2B5EF4-FFF2-40B4-BE49-F238E27FC236}">
                <a16:creationId xmlns:a16="http://schemas.microsoft.com/office/drawing/2014/main" id="{DE1A8E55-9312-4F67-A530-F17E59A60420}"/>
              </a:ext>
            </a:extLst>
          </p:cNvPr>
          <p:cNvSpPr txBox="1"/>
          <p:nvPr/>
        </p:nvSpPr>
        <p:spPr>
          <a:xfrm>
            <a:off x="13903626" y="5714260"/>
            <a:ext cx="3773570" cy="1569660"/>
          </a:xfrm>
          <a:prstGeom prst="rect">
            <a:avLst/>
          </a:prstGeom>
          <a:noFill/>
        </p:spPr>
        <p:txBody>
          <a:bodyPr wrap="square" rtlCol="0">
            <a:spAutoFit/>
          </a:bodyPr>
          <a:lstStyle/>
          <a:p>
            <a:pPr algn="ctr"/>
            <a:r>
              <a:rPr lang="es-MX" sz="2400" dirty="0"/>
              <a:t>utilizan la realidad aumentada para diseñar experiencias de prueba y asesoramiento</a:t>
            </a:r>
            <a:endParaRPr lang="es-AR" sz="2400" dirty="0"/>
          </a:p>
        </p:txBody>
      </p:sp>
    </p:spTree>
    <p:extLst>
      <p:ext uri="{BB962C8B-B14F-4D97-AF65-F5344CB8AC3E}">
        <p14:creationId xmlns:p14="http://schemas.microsoft.com/office/powerpoint/2010/main" val="427032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151"/>
        <p:cNvGrpSpPr/>
        <p:nvPr/>
      </p:nvGrpSpPr>
      <p:grpSpPr>
        <a:xfrm>
          <a:off x="0" y="0"/>
          <a:ext cx="0" cy="0"/>
          <a:chOff x="0" y="0"/>
          <a:chExt cx="0" cy="0"/>
        </a:xfrm>
      </p:grpSpPr>
      <p:sp>
        <p:nvSpPr>
          <p:cNvPr id="41" name="Google Shape;157;p15"/>
          <p:cNvSpPr/>
          <p:nvPr/>
        </p:nvSpPr>
        <p:spPr>
          <a:xfrm>
            <a:off x="12166668" y="2582396"/>
            <a:ext cx="4287561" cy="1618282"/>
          </a:xfrm>
          <a:custGeom>
            <a:avLst/>
            <a:gdLst/>
            <a:ahLst/>
            <a:cxnLst/>
            <a:rect l="l" t="t" r="r" b="b"/>
            <a:pathLst>
              <a:path w="1129234" h="282729" extrusionOk="0">
                <a:moveTo>
                  <a:pt x="86672" y="0"/>
                </a:moveTo>
                <a:lnTo>
                  <a:pt x="1042562" y="0"/>
                </a:lnTo>
                <a:cubicBezTo>
                  <a:pt x="1065549" y="0"/>
                  <a:pt x="1087594" y="9132"/>
                  <a:pt x="1103849" y="25386"/>
                </a:cubicBezTo>
                <a:cubicBezTo>
                  <a:pt x="1120103" y="41640"/>
                  <a:pt x="1129234" y="63685"/>
                  <a:pt x="1129234" y="86672"/>
                </a:cubicBezTo>
                <a:lnTo>
                  <a:pt x="1129234" y="196057"/>
                </a:lnTo>
                <a:cubicBezTo>
                  <a:pt x="1129234" y="243925"/>
                  <a:pt x="1090430" y="282729"/>
                  <a:pt x="1042562" y="282729"/>
                </a:cubicBezTo>
                <a:lnTo>
                  <a:pt x="86672" y="282729"/>
                </a:lnTo>
                <a:cubicBezTo>
                  <a:pt x="63685" y="282729"/>
                  <a:pt x="41640" y="273598"/>
                  <a:pt x="25386" y="257344"/>
                </a:cubicBezTo>
                <a:cubicBezTo>
                  <a:pt x="9132" y="241090"/>
                  <a:pt x="0" y="219044"/>
                  <a:pt x="0" y="196057"/>
                </a:cubicBezTo>
                <a:lnTo>
                  <a:pt x="0" y="86672"/>
                </a:lnTo>
                <a:cubicBezTo>
                  <a:pt x="0" y="63685"/>
                  <a:pt x="9132" y="41640"/>
                  <a:pt x="25386" y="25386"/>
                </a:cubicBezTo>
                <a:cubicBezTo>
                  <a:pt x="41640" y="9132"/>
                  <a:pt x="63685" y="0"/>
                  <a:pt x="8667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57;p15"/>
          <p:cNvSpPr/>
          <p:nvPr/>
        </p:nvSpPr>
        <p:spPr>
          <a:xfrm>
            <a:off x="6313858" y="2532165"/>
            <a:ext cx="4287561" cy="1618282"/>
          </a:xfrm>
          <a:custGeom>
            <a:avLst/>
            <a:gdLst/>
            <a:ahLst/>
            <a:cxnLst/>
            <a:rect l="l" t="t" r="r" b="b"/>
            <a:pathLst>
              <a:path w="1129234" h="282729" extrusionOk="0">
                <a:moveTo>
                  <a:pt x="86672" y="0"/>
                </a:moveTo>
                <a:lnTo>
                  <a:pt x="1042562" y="0"/>
                </a:lnTo>
                <a:cubicBezTo>
                  <a:pt x="1065549" y="0"/>
                  <a:pt x="1087594" y="9132"/>
                  <a:pt x="1103849" y="25386"/>
                </a:cubicBezTo>
                <a:cubicBezTo>
                  <a:pt x="1120103" y="41640"/>
                  <a:pt x="1129234" y="63685"/>
                  <a:pt x="1129234" y="86672"/>
                </a:cubicBezTo>
                <a:lnTo>
                  <a:pt x="1129234" y="196057"/>
                </a:lnTo>
                <a:cubicBezTo>
                  <a:pt x="1129234" y="243925"/>
                  <a:pt x="1090430" y="282729"/>
                  <a:pt x="1042562" y="282729"/>
                </a:cubicBezTo>
                <a:lnTo>
                  <a:pt x="86672" y="282729"/>
                </a:lnTo>
                <a:cubicBezTo>
                  <a:pt x="63685" y="282729"/>
                  <a:pt x="41640" y="273598"/>
                  <a:pt x="25386" y="257344"/>
                </a:cubicBezTo>
                <a:cubicBezTo>
                  <a:pt x="9132" y="241090"/>
                  <a:pt x="0" y="219044"/>
                  <a:pt x="0" y="196057"/>
                </a:cubicBezTo>
                <a:lnTo>
                  <a:pt x="0" y="86672"/>
                </a:lnTo>
                <a:cubicBezTo>
                  <a:pt x="0" y="63685"/>
                  <a:pt x="9132" y="41640"/>
                  <a:pt x="25386" y="25386"/>
                </a:cubicBezTo>
                <a:cubicBezTo>
                  <a:pt x="41640" y="9132"/>
                  <a:pt x="63685" y="0"/>
                  <a:pt x="8667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15"/>
          <p:cNvSpPr txBox="1"/>
          <p:nvPr/>
        </p:nvSpPr>
        <p:spPr>
          <a:xfrm>
            <a:off x="720538" y="556932"/>
            <a:ext cx="9386237"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s-MX" sz="9000" spc="-300" dirty="0">
                <a:solidFill>
                  <a:srgbClr val="0B1320"/>
                </a:solidFill>
                <a:latin typeface="Playfair Display Black"/>
                <a:sym typeface="Playfair Display Black"/>
              </a:rPr>
              <a:t>V e n t a j a s</a:t>
            </a:r>
            <a:endParaRPr spc="-300" dirty="0"/>
          </a:p>
        </p:txBody>
      </p:sp>
      <p:grpSp>
        <p:nvGrpSpPr>
          <p:cNvPr id="153" name="Google Shape;153;p15"/>
          <p:cNvGrpSpPr/>
          <p:nvPr/>
        </p:nvGrpSpPr>
        <p:grpSpPr>
          <a:xfrm>
            <a:off x="461048" y="4562681"/>
            <a:ext cx="5660281" cy="5292710"/>
            <a:chOff x="0" y="-38100"/>
            <a:chExt cx="1490774" cy="1194732"/>
          </a:xfrm>
        </p:grpSpPr>
        <p:sp>
          <p:nvSpPr>
            <p:cNvPr id="154" name="Google Shape;154;p15"/>
            <p:cNvSpPr/>
            <p:nvPr/>
          </p:nvSpPr>
          <p:spPr>
            <a:xfrm>
              <a:off x="0" y="0"/>
              <a:ext cx="1490774" cy="1156632"/>
            </a:xfrm>
            <a:custGeom>
              <a:avLst/>
              <a:gdLst/>
              <a:ahLst/>
              <a:cxnLst/>
              <a:rect l="l" t="t" r="r" b="b"/>
              <a:pathLst>
                <a:path w="1490774" h="1156632" extrusionOk="0">
                  <a:moveTo>
                    <a:pt x="65653" y="0"/>
                  </a:moveTo>
                  <a:lnTo>
                    <a:pt x="1425121" y="0"/>
                  </a:lnTo>
                  <a:cubicBezTo>
                    <a:pt x="1461380" y="0"/>
                    <a:pt x="1490774" y="29394"/>
                    <a:pt x="1490774" y="65653"/>
                  </a:cubicBezTo>
                  <a:lnTo>
                    <a:pt x="1490774" y="1090979"/>
                  </a:lnTo>
                  <a:cubicBezTo>
                    <a:pt x="1490774" y="1127238"/>
                    <a:pt x="1461380" y="1156632"/>
                    <a:pt x="1425121" y="1156632"/>
                  </a:cubicBezTo>
                  <a:lnTo>
                    <a:pt x="65653" y="1156632"/>
                  </a:lnTo>
                  <a:cubicBezTo>
                    <a:pt x="29394" y="1156632"/>
                    <a:pt x="0" y="1127238"/>
                    <a:pt x="0" y="1090979"/>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156" name="Google Shape;156;p15"/>
          <p:cNvGrpSpPr/>
          <p:nvPr/>
        </p:nvGrpSpPr>
        <p:grpSpPr>
          <a:xfrm>
            <a:off x="461048" y="2363586"/>
            <a:ext cx="4287561" cy="4870375"/>
            <a:chOff x="0" y="-38100"/>
            <a:chExt cx="1129234" cy="850900"/>
          </a:xfrm>
        </p:grpSpPr>
        <p:sp>
          <p:nvSpPr>
            <p:cNvPr id="157" name="Google Shape;157;p15"/>
            <p:cNvSpPr/>
            <p:nvPr/>
          </p:nvSpPr>
          <p:spPr>
            <a:xfrm>
              <a:off x="0" y="0"/>
              <a:ext cx="1129234" cy="282729"/>
            </a:xfrm>
            <a:custGeom>
              <a:avLst/>
              <a:gdLst/>
              <a:ahLst/>
              <a:cxnLst/>
              <a:rect l="l" t="t" r="r" b="b"/>
              <a:pathLst>
                <a:path w="1129234" h="282729" extrusionOk="0">
                  <a:moveTo>
                    <a:pt x="86672" y="0"/>
                  </a:moveTo>
                  <a:lnTo>
                    <a:pt x="1042562" y="0"/>
                  </a:lnTo>
                  <a:cubicBezTo>
                    <a:pt x="1065549" y="0"/>
                    <a:pt x="1087594" y="9132"/>
                    <a:pt x="1103849" y="25386"/>
                  </a:cubicBezTo>
                  <a:cubicBezTo>
                    <a:pt x="1120103" y="41640"/>
                    <a:pt x="1129234" y="63685"/>
                    <a:pt x="1129234" y="86672"/>
                  </a:cubicBezTo>
                  <a:lnTo>
                    <a:pt x="1129234" y="196057"/>
                  </a:lnTo>
                  <a:cubicBezTo>
                    <a:pt x="1129234" y="243925"/>
                    <a:pt x="1090430" y="282729"/>
                    <a:pt x="1042562" y="282729"/>
                  </a:cubicBezTo>
                  <a:lnTo>
                    <a:pt x="86672" y="282729"/>
                  </a:lnTo>
                  <a:cubicBezTo>
                    <a:pt x="63685" y="282729"/>
                    <a:pt x="41640" y="273598"/>
                    <a:pt x="25386" y="257344"/>
                  </a:cubicBezTo>
                  <a:cubicBezTo>
                    <a:pt x="9132" y="241090"/>
                    <a:pt x="0" y="219044"/>
                    <a:pt x="0" y="196057"/>
                  </a:cubicBezTo>
                  <a:lnTo>
                    <a:pt x="0" y="86672"/>
                  </a:lnTo>
                  <a:cubicBezTo>
                    <a:pt x="0" y="63685"/>
                    <a:pt x="9132" y="41640"/>
                    <a:pt x="25386" y="25386"/>
                  </a:cubicBezTo>
                  <a:cubicBezTo>
                    <a:pt x="41640" y="9132"/>
                    <a:pt x="63685" y="0"/>
                    <a:pt x="8667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59" name="Google Shape;159;p15"/>
          <p:cNvSpPr txBox="1"/>
          <p:nvPr/>
        </p:nvSpPr>
        <p:spPr>
          <a:xfrm>
            <a:off x="720537" y="4905699"/>
            <a:ext cx="5141301" cy="2692084"/>
          </a:xfrm>
          <a:prstGeom prst="rect">
            <a:avLst/>
          </a:prstGeom>
          <a:noFill/>
          <a:ln>
            <a:noFill/>
          </a:ln>
        </p:spPr>
        <p:txBody>
          <a:bodyPr spcFirstLastPara="1" wrap="square" lIns="0" tIns="0" rIns="0" bIns="0" anchor="t" anchorCtr="0">
            <a:spAutoFit/>
          </a:bodyPr>
          <a:lstStyle/>
          <a:p>
            <a:pPr marL="269875" lvl="1">
              <a:lnSpc>
                <a:spcPct val="140016"/>
              </a:lnSpc>
              <a:buClr>
                <a:srgbClr val="0B1320"/>
              </a:buClr>
              <a:buSzPts val="2499"/>
            </a:pPr>
            <a:r>
              <a:rPr lang="es-MX" sz="2499" dirty="0">
                <a:solidFill>
                  <a:srgbClr val="0B1320"/>
                </a:solidFill>
                <a:latin typeface="Roboto"/>
                <a:ea typeface="Roboto"/>
                <a:cs typeface="Roboto"/>
                <a:sym typeface="Roboto"/>
              </a:rPr>
              <a:t> La realidad aumentada mejora las experiencias del usuario proporcionando información adicional y contenidos interactivos en tiempo real.</a:t>
            </a:r>
          </a:p>
        </p:txBody>
      </p:sp>
      <p:sp>
        <p:nvSpPr>
          <p:cNvPr id="160" name="Google Shape;160;p15"/>
          <p:cNvSpPr txBox="1"/>
          <p:nvPr/>
        </p:nvSpPr>
        <p:spPr>
          <a:xfrm>
            <a:off x="832321" y="2637930"/>
            <a:ext cx="3484765" cy="1400383"/>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s-MX" sz="3500" b="0" i="0" u="none" strike="noStrike" cap="none" dirty="0">
                <a:solidFill>
                  <a:srgbClr val="F3F6FA"/>
                </a:solidFill>
                <a:latin typeface="Playfair Display Black"/>
                <a:ea typeface="Playfair Display Black"/>
                <a:cs typeface="Playfair Display Black"/>
                <a:sym typeface="Playfair Display Black"/>
              </a:rPr>
              <a:t>Mejora la experiencia</a:t>
            </a:r>
            <a:endParaRPr lang="es-MX" dirty="0"/>
          </a:p>
        </p:txBody>
      </p:sp>
      <p:grpSp>
        <p:nvGrpSpPr>
          <p:cNvPr id="161" name="Google Shape;161;p15"/>
          <p:cNvGrpSpPr/>
          <p:nvPr/>
        </p:nvGrpSpPr>
        <p:grpSpPr>
          <a:xfrm>
            <a:off x="6313859" y="4562682"/>
            <a:ext cx="5660281" cy="5292710"/>
            <a:chOff x="0" y="-38100"/>
            <a:chExt cx="1490774" cy="1194732"/>
          </a:xfrm>
        </p:grpSpPr>
        <p:sp>
          <p:nvSpPr>
            <p:cNvPr id="162" name="Google Shape;162;p15"/>
            <p:cNvSpPr/>
            <p:nvPr/>
          </p:nvSpPr>
          <p:spPr>
            <a:xfrm>
              <a:off x="0" y="0"/>
              <a:ext cx="1490774" cy="1156632"/>
            </a:xfrm>
            <a:custGeom>
              <a:avLst/>
              <a:gdLst/>
              <a:ahLst/>
              <a:cxnLst/>
              <a:rect l="l" t="t" r="r" b="b"/>
              <a:pathLst>
                <a:path w="1490774" h="1156632" extrusionOk="0">
                  <a:moveTo>
                    <a:pt x="65653" y="0"/>
                  </a:moveTo>
                  <a:lnTo>
                    <a:pt x="1425121" y="0"/>
                  </a:lnTo>
                  <a:cubicBezTo>
                    <a:pt x="1461380" y="0"/>
                    <a:pt x="1490774" y="29394"/>
                    <a:pt x="1490774" y="65653"/>
                  </a:cubicBezTo>
                  <a:lnTo>
                    <a:pt x="1490774" y="1090979"/>
                  </a:lnTo>
                  <a:cubicBezTo>
                    <a:pt x="1490774" y="1127238"/>
                    <a:pt x="1461380" y="1156632"/>
                    <a:pt x="1425121" y="1156632"/>
                  </a:cubicBezTo>
                  <a:lnTo>
                    <a:pt x="65653" y="1156632"/>
                  </a:lnTo>
                  <a:cubicBezTo>
                    <a:pt x="29394" y="1156632"/>
                    <a:pt x="0" y="1127238"/>
                    <a:pt x="0" y="1090979"/>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167" name="Google Shape;167;p15"/>
          <p:cNvGrpSpPr/>
          <p:nvPr/>
        </p:nvGrpSpPr>
        <p:grpSpPr>
          <a:xfrm>
            <a:off x="12166670" y="4562682"/>
            <a:ext cx="5660281" cy="5292710"/>
            <a:chOff x="0" y="-38100"/>
            <a:chExt cx="1490774" cy="1194732"/>
          </a:xfrm>
        </p:grpSpPr>
        <p:sp>
          <p:nvSpPr>
            <p:cNvPr id="168" name="Google Shape;168;p15"/>
            <p:cNvSpPr/>
            <p:nvPr/>
          </p:nvSpPr>
          <p:spPr>
            <a:xfrm>
              <a:off x="0" y="0"/>
              <a:ext cx="1490774" cy="1156632"/>
            </a:xfrm>
            <a:custGeom>
              <a:avLst/>
              <a:gdLst/>
              <a:ahLst/>
              <a:cxnLst/>
              <a:rect l="l" t="t" r="r" b="b"/>
              <a:pathLst>
                <a:path w="1490774" h="1156632" extrusionOk="0">
                  <a:moveTo>
                    <a:pt x="65653" y="0"/>
                  </a:moveTo>
                  <a:lnTo>
                    <a:pt x="1425121" y="0"/>
                  </a:lnTo>
                  <a:cubicBezTo>
                    <a:pt x="1461380" y="0"/>
                    <a:pt x="1490774" y="29394"/>
                    <a:pt x="1490774" y="65653"/>
                  </a:cubicBezTo>
                  <a:lnTo>
                    <a:pt x="1490774" y="1090979"/>
                  </a:lnTo>
                  <a:cubicBezTo>
                    <a:pt x="1490774" y="1127238"/>
                    <a:pt x="1461380" y="1156632"/>
                    <a:pt x="1425121" y="1156632"/>
                  </a:cubicBezTo>
                  <a:lnTo>
                    <a:pt x="65653" y="1156632"/>
                  </a:lnTo>
                  <a:cubicBezTo>
                    <a:pt x="29394" y="1156632"/>
                    <a:pt x="0" y="1127238"/>
                    <a:pt x="0" y="1090979"/>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73" name="Google Shape;173;p15"/>
          <p:cNvSpPr txBox="1"/>
          <p:nvPr/>
        </p:nvSpPr>
        <p:spPr>
          <a:xfrm>
            <a:off x="6573348" y="4905699"/>
            <a:ext cx="5141301" cy="4308872"/>
          </a:xfrm>
          <a:prstGeom prst="rect">
            <a:avLst/>
          </a:prstGeom>
          <a:noFill/>
          <a:ln>
            <a:noFill/>
          </a:ln>
        </p:spPr>
        <p:txBody>
          <a:bodyPr spcFirstLastPara="1" wrap="square" lIns="0" tIns="0" rIns="0" bIns="0" anchor="t" anchorCtr="0">
            <a:spAutoFit/>
          </a:bodyPr>
          <a:lstStyle/>
          <a:p>
            <a:pPr marL="269875" lvl="1">
              <a:lnSpc>
                <a:spcPct val="140000"/>
              </a:lnSpc>
              <a:buClr>
                <a:srgbClr val="0B1320"/>
              </a:buClr>
              <a:buSzPts val="2500"/>
            </a:pPr>
            <a:r>
              <a:rPr lang="es-MX" sz="2500" dirty="0">
                <a:solidFill>
                  <a:srgbClr val="0B1320"/>
                </a:solidFill>
                <a:latin typeface="Roboto"/>
                <a:ea typeface="Roboto"/>
                <a:cs typeface="Roboto"/>
                <a:sym typeface="Roboto"/>
              </a:rPr>
              <a:t>La realidad aumentada puede superponer información digital sobre la vista del usuario, proporcionando contexto y datos valiosos. Por ejemplo, estas pueden mostrar datos como GPS, direcciones o puntos de interés en tiempo real.</a:t>
            </a:r>
            <a:endParaRPr dirty="0"/>
          </a:p>
        </p:txBody>
      </p:sp>
      <p:sp>
        <p:nvSpPr>
          <p:cNvPr id="174" name="Google Shape;174;p15"/>
          <p:cNvSpPr txBox="1"/>
          <p:nvPr/>
        </p:nvSpPr>
        <p:spPr>
          <a:xfrm>
            <a:off x="6666589" y="2668490"/>
            <a:ext cx="3582098" cy="1400383"/>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s-MX" sz="3500" b="0" i="0" u="none" strike="noStrike" cap="none" dirty="0">
                <a:solidFill>
                  <a:srgbClr val="F3F6FA"/>
                </a:solidFill>
                <a:latin typeface="Playfair Display Black"/>
                <a:ea typeface="Playfair Display Black"/>
                <a:cs typeface="Playfair Display Black"/>
                <a:sym typeface="Playfair Display Black"/>
              </a:rPr>
              <a:t>Integración</a:t>
            </a:r>
            <a:r>
              <a:rPr lang="en-US" sz="3500" b="0" i="0" u="none" strike="noStrike" cap="none" dirty="0">
                <a:solidFill>
                  <a:srgbClr val="F3F6FA"/>
                </a:solidFill>
                <a:latin typeface="Playfair Display Black"/>
                <a:ea typeface="Playfair Display Black"/>
                <a:cs typeface="Playfair Display Black"/>
                <a:sym typeface="Playfair Display Black"/>
              </a:rPr>
              <a:t> al </a:t>
            </a:r>
            <a:r>
              <a:rPr lang="es-MX" sz="3500" b="0" i="0" u="none" strike="noStrike" cap="none" dirty="0">
                <a:solidFill>
                  <a:srgbClr val="F3F6FA"/>
                </a:solidFill>
                <a:latin typeface="Playfair Display Black"/>
                <a:ea typeface="Playfair Display Black"/>
                <a:cs typeface="Playfair Display Black"/>
                <a:sym typeface="Playfair Display Black"/>
              </a:rPr>
              <a:t>mundo</a:t>
            </a:r>
            <a:r>
              <a:rPr lang="en-US" sz="3500" b="0" i="0" u="none" strike="noStrike" cap="none" dirty="0">
                <a:solidFill>
                  <a:srgbClr val="F3F6FA"/>
                </a:solidFill>
                <a:latin typeface="Playfair Display Black"/>
                <a:ea typeface="Playfair Display Black"/>
                <a:cs typeface="Playfair Display Black"/>
                <a:sym typeface="Playfair Display Black"/>
              </a:rPr>
              <a:t> real</a:t>
            </a:r>
            <a:endParaRPr dirty="0"/>
          </a:p>
        </p:txBody>
      </p:sp>
      <p:sp>
        <p:nvSpPr>
          <p:cNvPr id="175" name="Google Shape;175;p15"/>
          <p:cNvSpPr txBox="1"/>
          <p:nvPr/>
        </p:nvSpPr>
        <p:spPr>
          <a:xfrm>
            <a:off x="12426159" y="4905699"/>
            <a:ext cx="5141301" cy="4845750"/>
          </a:xfrm>
          <a:prstGeom prst="rect">
            <a:avLst/>
          </a:prstGeom>
          <a:noFill/>
          <a:ln>
            <a:noFill/>
          </a:ln>
        </p:spPr>
        <p:txBody>
          <a:bodyPr spcFirstLastPara="1" wrap="square" lIns="0" tIns="0" rIns="0" bIns="0" anchor="t" anchorCtr="0">
            <a:spAutoFit/>
          </a:bodyPr>
          <a:lstStyle/>
          <a:p>
            <a:pPr marL="269875" lvl="1">
              <a:lnSpc>
                <a:spcPct val="140016"/>
              </a:lnSpc>
              <a:buClr>
                <a:srgbClr val="0B1320"/>
              </a:buClr>
              <a:buSzPts val="2499"/>
            </a:pPr>
            <a:r>
              <a:rPr lang="es-MX" sz="2499" dirty="0">
                <a:solidFill>
                  <a:srgbClr val="0B1320"/>
                </a:solidFill>
                <a:latin typeface="Roboto"/>
                <a:ea typeface="Roboto"/>
                <a:cs typeface="Roboto"/>
                <a:sym typeface="Roboto"/>
              </a:rPr>
              <a:t>Al proporcionar información en tiempo real, la realidad aumentada puede mejorar la eficiencia y productividad en diversas tareas. Por ejemplo, pueden ayudar a trabajadores en procesos de montaje complejos, reduciendo errores y acelerando el flujo laboral.</a:t>
            </a:r>
          </a:p>
        </p:txBody>
      </p:sp>
      <p:sp>
        <p:nvSpPr>
          <p:cNvPr id="176" name="Google Shape;176;p15"/>
          <p:cNvSpPr txBox="1"/>
          <p:nvPr/>
        </p:nvSpPr>
        <p:spPr>
          <a:xfrm>
            <a:off x="12552224" y="2641114"/>
            <a:ext cx="3516448" cy="1400383"/>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s-MX" sz="3500" b="0" i="0" u="none" strike="noStrike" cap="none" dirty="0">
                <a:solidFill>
                  <a:srgbClr val="F3F6FA"/>
                </a:solidFill>
                <a:latin typeface="Playfair Display Black"/>
                <a:ea typeface="Playfair Display Black"/>
                <a:cs typeface="Playfair Display Black"/>
                <a:sym typeface="Playfair Display Black"/>
              </a:rPr>
              <a:t>Aumento de la productividad</a:t>
            </a:r>
            <a:endParaRPr lang="es-MX" dirty="0"/>
          </a:p>
        </p:txBody>
      </p:sp>
      <p:cxnSp>
        <p:nvCxnSpPr>
          <p:cNvPr id="177" name="Google Shape;177;p15"/>
          <p:cNvCxnSpPr/>
          <p:nvPr/>
        </p:nvCxnSpPr>
        <p:spPr>
          <a:xfrm>
            <a:off x="7010400" y="1399247"/>
            <a:ext cx="8781714" cy="0"/>
          </a:xfrm>
          <a:prstGeom prst="straightConnector1">
            <a:avLst/>
          </a:prstGeom>
          <a:noFill/>
          <a:ln w="38100" cap="flat" cmpd="sng">
            <a:solidFill>
              <a:srgbClr val="0B1320"/>
            </a:solidFill>
            <a:prstDash val="solid"/>
            <a:round/>
            <a:headEnd type="none" w="sm" len="sm"/>
            <a:tailEnd type="none" w="sm" len="sm"/>
          </a:ln>
        </p:spPr>
      </p:cxnSp>
      <p:grpSp>
        <p:nvGrpSpPr>
          <p:cNvPr id="178" name="Google Shape;178;p15"/>
          <p:cNvGrpSpPr/>
          <p:nvPr/>
        </p:nvGrpSpPr>
        <p:grpSpPr>
          <a:xfrm>
            <a:off x="16294495" y="1194924"/>
            <a:ext cx="406823" cy="408647"/>
            <a:chOff x="1813" y="0"/>
            <a:chExt cx="809173" cy="812800"/>
          </a:xfrm>
        </p:grpSpPr>
        <p:sp>
          <p:nvSpPr>
            <p:cNvPr id="179" name="Google Shape;179;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1" name="Google Shape;181;p15"/>
          <p:cNvGrpSpPr/>
          <p:nvPr/>
        </p:nvGrpSpPr>
        <p:grpSpPr>
          <a:xfrm>
            <a:off x="16858169" y="1194924"/>
            <a:ext cx="406823" cy="408647"/>
            <a:chOff x="1813" y="0"/>
            <a:chExt cx="809173" cy="812800"/>
          </a:xfrm>
        </p:grpSpPr>
        <p:sp>
          <p:nvSpPr>
            <p:cNvPr id="182" name="Google Shape;182;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4" name="Google Shape;184;p15"/>
          <p:cNvGrpSpPr/>
          <p:nvPr/>
        </p:nvGrpSpPr>
        <p:grpSpPr>
          <a:xfrm>
            <a:off x="17419216" y="1194924"/>
            <a:ext cx="406823" cy="408647"/>
            <a:chOff x="1813" y="0"/>
            <a:chExt cx="809173" cy="812800"/>
          </a:xfrm>
        </p:grpSpPr>
        <p:sp>
          <p:nvSpPr>
            <p:cNvPr id="185" name="Google Shape;185;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151"/>
        <p:cNvGrpSpPr/>
        <p:nvPr/>
      </p:nvGrpSpPr>
      <p:grpSpPr>
        <a:xfrm>
          <a:off x="0" y="0"/>
          <a:ext cx="0" cy="0"/>
          <a:chOff x="0" y="0"/>
          <a:chExt cx="0" cy="0"/>
        </a:xfrm>
      </p:grpSpPr>
      <p:sp>
        <p:nvSpPr>
          <p:cNvPr id="41" name="Google Shape;157;p15"/>
          <p:cNvSpPr/>
          <p:nvPr/>
        </p:nvSpPr>
        <p:spPr>
          <a:xfrm>
            <a:off x="12166668" y="2582396"/>
            <a:ext cx="4287561" cy="1618282"/>
          </a:xfrm>
          <a:custGeom>
            <a:avLst/>
            <a:gdLst/>
            <a:ahLst/>
            <a:cxnLst/>
            <a:rect l="l" t="t" r="r" b="b"/>
            <a:pathLst>
              <a:path w="1129234" h="282729" extrusionOk="0">
                <a:moveTo>
                  <a:pt x="86672" y="0"/>
                </a:moveTo>
                <a:lnTo>
                  <a:pt x="1042562" y="0"/>
                </a:lnTo>
                <a:cubicBezTo>
                  <a:pt x="1065549" y="0"/>
                  <a:pt x="1087594" y="9132"/>
                  <a:pt x="1103849" y="25386"/>
                </a:cubicBezTo>
                <a:cubicBezTo>
                  <a:pt x="1120103" y="41640"/>
                  <a:pt x="1129234" y="63685"/>
                  <a:pt x="1129234" y="86672"/>
                </a:cubicBezTo>
                <a:lnTo>
                  <a:pt x="1129234" y="196057"/>
                </a:lnTo>
                <a:cubicBezTo>
                  <a:pt x="1129234" y="243925"/>
                  <a:pt x="1090430" y="282729"/>
                  <a:pt x="1042562" y="282729"/>
                </a:cubicBezTo>
                <a:lnTo>
                  <a:pt x="86672" y="282729"/>
                </a:lnTo>
                <a:cubicBezTo>
                  <a:pt x="63685" y="282729"/>
                  <a:pt x="41640" y="273598"/>
                  <a:pt x="25386" y="257344"/>
                </a:cubicBezTo>
                <a:cubicBezTo>
                  <a:pt x="9132" y="241090"/>
                  <a:pt x="0" y="219044"/>
                  <a:pt x="0" y="196057"/>
                </a:cubicBezTo>
                <a:lnTo>
                  <a:pt x="0" y="86672"/>
                </a:lnTo>
                <a:cubicBezTo>
                  <a:pt x="0" y="63685"/>
                  <a:pt x="9132" y="41640"/>
                  <a:pt x="25386" y="25386"/>
                </a:cubicBezTo>
                <a:cubicBezTo>
                  <a:pt x="41640" y="9132"/>
                  <a:pt x="63685" y="0"/>
                  <a:pt x="8667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57;p15"/>
          <p:cNvSpPr/>
          <p:nvPr/>
        </p:nvSpPr>
        <p:spPr>
          <a:xfrm>
            <a:off x="6313858" y="2532165"/>
            <a:ext cx="4287561" cy="1618282"/>
          </a:xfrm>
          <a:custGeom>
            <a:avLst/>
            <a:gdLst/>
            <a:ahLst/>
            <a:cxnLst/>
            <a:rect l="l" t="t" r="r" b="b"/>
            <a:pathLst>
              <a:path w="1129234" h="282729" extrusionOk="0">
                <a:moveTo>
                  <a:pt x="86672" y="0"/>
                </a:moveTo>
                <a:lnTo>
                  <a:pt x="1042562" y="0"/>
                </a:lnTo>
                <a:cubicBezTo>
                  <a:pt x="1065549" y="0"/>
                  <a:pt x="1087594" y="9132"/>
                  <a:pt x="1103849" y="25386"/>
                </a:cubicBezTo>
                <a:cubicBezTo>
                  <a:pt x="1120103" y="41640"/>
                  <a:pt x="1129234" y="63685"/>
                  <a:pt x="1129234" y="86672"/>
                </a:cubicBezTo>
                <a:lnTo>
                  <a:pt x="1129234" y="196057"/>
                </a:lnTo>
                <a:cubicBezTo>
                  <a:pt x="1129234" y="243925"/>
                  <a:pt x="1090430" y="282729"/>
                  <a:pt x="1042562" y="282729"/>
                </a:cubicBezTo>
                <a:lnTo>
                  <a:pt x="86672" y="282729"/>
                </a:lnTo>
                <a:cubicBezTo>
                  <a:pt x="63685" y="282729"/>
                  <a:pt x="41640" y="273598"/>
                  <a:pt x="25386" y="257344"/>
                </a:cubicBezTo>
                <a:cubicBezTo>
                  <a:pt x="9132" y="241090"/>
                  <a:pt x="0" y="219044"/>
                  <a:pt x="0" y="196057"/>
                </a:cubicBezTo>
                <a:lnTo>
                  <a:pt x="0" y="86672"/>
                </a:lnTo>
                <a:cubicBezTo>
                  <a:pt x="0" y="63685"/>
                  <a:pt x="9132" y="41640"/>
                  <a:pt x="25386" y="25386"/>
                </a:cubicBezTo>
                <a:cubicBezTo>
                  <a:pt x="41640" y="9132"/>
                  <a:pt x="63685" y="0"/>
                  <a:pt x="8667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15"/>
          <p:cNvSpPr txBox="1"/>
          <p:nvPr/>
        </p:nvSpPr>
        <p:spPr>
          <a:xfrm>
            <a:off x="720538" y="556932"/>
            <a:ext cx="9386237"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s-MX" sz="9000" spc="-300" dirty="0">
                <a:solidFill>
                  <a:srgbClr val="0B1320"/>
                </a:solidFill>
                <a:latin typeface="Playfair Display Black"/>
                <a:sym typeface="Playfair Display Black"/>
              </a:rPr>
              <a:t>D e s v e n t a j a s</a:t>
            </a:r>
            <a:endParaRPr spc="-300" dirty="0"/>
          </a:p>
        </p:txBody>
      </p:sp>
      <p:grpSp>
        <p:nvGrpSpPr>
          <p:cNvPr id="153" name="Google Shape;153;p15"/>
          <p:cNvGrpSpPr/>
          <p:nvPr/>
        </p:nvGrpSpPr>
        <p:grpSpPr>
          <a:xfrm>
            <a:off x="461048" y="4562681"/>
            <a:ext cx="5660281" cy="5292710"/>
            <a:chOff x="0" y="-38100"/>
            <a:chExt cx="1490774" cy="1194732"/>
          </a:xfrm>
        </p:grpSpPr>
        <p:sp>
          <p:nvSpPr>
            <p:cNvPr id="154" name="Google Shape;154;p15"/>
            <p:cNvSpPr/>
            <p:nvPr/>
          </p:nvSpPr>
          <p:spPr>
            <a:xfrm>
              <a:off x="0" y="0"/>
              <a:ext cx="1490774" cy="1156632"/>
            </a:xfrm>
            <a:custGeom>
              <a:avLst/>
              <a:gdLst/>
              <a:ahLst/>
              <a:cxnLst/>
              <a:rect l="l" t="t" r="r" b="b"/>
              <a:pathLst>
                <a:path w="1490774" h="1156632" extrusionOk="0">
                  <a:moveTo>
                    <a:pt x="65653" y="0"/>
                  </a:moveTo>
                  <a:lnTo>
                    <a:pt x="1425121" y="0"/>
                  </a:lnTo>
                  <a:cubicBezTo>
                    <a:pt x="1461380" y="0"/>
                    <a:pt x="1490774" y="29394"/>
                    <a:pt x="1490774" y="65653"/>
                  </a:cubicBezTo>
                  <a:lnTo>
                    <a:pt x="1490774" y="1090979"/>
                  </a:lnTo>
                  <a:cubicBezTo>
                    <a:pt x="1490774" y="1127238"/>
                    <a:pt x="1461380" y="1156632"/>
                    <a:pt x="1425121" y="1156632"/>
                  </a:cubicBezTo>
                  <a:lnTo>
                    <a:pt x="65653" y="1156632"/>
                  </a:lnTo>
                  <a:cubicBezTo>
                    <a:pt x="29394" y="1156632"/>
                    <a:pt x="0" y="1127238"/>
                    <a:pt x="0" y="1090979"/>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156" name="Google Shape;156;p15"/>
          <p:cNvGrpSpPr/>
          <p:nvPr/>
        </p:nvGrpSpPr>
        <p:grpSpPr>
          <a:xfrm>
            <a:off x="461048" y="2363586"/>
            <a:ext cx="4287561" cy="4870375"/>
            <a:chOff x="0" y="-38100"/>
            <a:chExt cx="1129234" cy="850900"/>
          </a:xfrm>
        </p:grpSpPr>
        <p:sp>
          <p:nvSpPr>
            <p:cNvPr id="157" name="Google Shape;157;p15"/>
            <p:cNvSpPr/>
            <p:nvPr/>
          </p:nvSpPr>
          <p:spPr>
            <a:xfrm>
              <a:off x="0" y="0"/>
              <a:ext cx="1129234" cy="282729"/>
            </a:xfrm>
            <a:custGeom>
              <a:avLst/>
              <a:gdLst/>
              <a:ahLst/>
              <a:cxnLst/>
              <a:rect l="l" t="t" r="r" b="b"/>
              <a:pathLst>
                <a:path w="1129234" h="282729" extrusionOk="0">
                  <a:moveTo>
                    <a:pt x="86672" y="0"/>
                  </a:moveTo>
                  <a:lnTo>
                    <a:pt x="1042562" y="0"/>
                  </a:lnTo>
                  <a:cubicBezTo>
                    <a:pt x="1065549" y="0"/>
                    <a:pt x="1087594" y="9132"/>
                    <a:pt x="1103849" y="25386"/>
                  </a:cubicBezTo>
                  <a:cubicBezTo>
                    <a:pt x="1120103" y="41640"/>
                    <a:pt x="1129234" y="63685"/>
                    <a:pt x="1129234" y="86672"/>
                  </a:cubicBezTo>
                  <a:lnTo>
                    <a:pt x="1129234" y="196057"/>
                  </a:lnTo>
                  <a:cubicBezTo>
                    <a:pt x="1129234" y="243925"/>
                    <a:pt x="1090430" y="282729"/>
                    <a:pt x="1042562" y="282729"/>
                  </a:cubicBezTo>
                  <a:lnTo>
                    <a:pt x="86672" y="282729"/>
                  </a:lnTo>
                  <a:cubicBezTo>
                    <a:pt x="63685" y="282729"/>
                    <a:pt x="41640" y="273598"/>
                    <a:pt x="25386" y="257344"/>
                  </a:cubicBezTo>
                  <a:cubicBezTo>
                    <a:pt x="9132" y="241090"/>
                    <a:pt x="0" y="219044"/>
                    <a:pt x="0" y="196057"/>
                  </a:cubicBezTo>
                  <a:lnTo>
                    <a:pt x="0" y="86672"/>
                  </a:lnTo>
                  <a:cubicBezTo>
                    <a:pt x="0" y="63685"/>
                    <a:pt x="9132" y="41640"/>
                    <a:pt x="25386" y="25386"/>
                  </a:cubicBezTo>
                  <a:cubicBezTo>
                    <a:pt x="41640" y="9132"/>
                    <a:pt x="63685" y="0"/>
                    <a:pt x="86672" y="0"/>
                  </a:cubicBezTo>
                  <a:close/>
                </a:path>
              </a:pathLst>
            </a:custGeom>
            <a:solidFill>
              <a:srgbClr val="0B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59" name="Google Shape;159;p15"/>
          <p:cNvSpPr txBox="1"/>
          <p:nvPr/>
        </p:nvSpPr>
        <p:spPr>
          <a:xfrm>
            <a:off x="720537" y="4905699"/>
            <a:ext cx="5141301" cy="3770263"/>
          </a:xfrm>
          <a:prstGeom prst="rect">
            <a:avLst/>
          </a:prstGeom>
          <a:noFill/>
          <a:ln>
            <a:noFill/>
          </a:ln>
        </p:spPr>
        <p:txBody>
          <a:bodyPr spcFirstLastPara="1" wrap="square" lIns="0" tIns="0" rIns="0" bIns="0" anchor="t" anchorCtr="0">
            <a:spAutoFit/>
          </a:bodyPr>
          <a:lstStyle/>
          <a:p>
            <a:pPr marL="269875" lvl="1">
              <a:lnSpc>
                <a:spcPct val="140016"/>
              </a:lnSpc>
              <a:buClr>
                <a:srgbClr val="0B1320"/>
              </a:buClr>
              <a:buSzPts val="2499"/>
            </a:pPr>
            <a:r>
              <a:rPr lang="es-MX" sz="3500" dirty="0">
                <a:solidFill>
                  <a:srgbClr val="0B1320"/>
                </a:solidFill>
                <a:latin typeface="Roboto"/>
                <a:ea typeface="Roboto"/>
                <a:cs typeface="Roboto"/>
                <a:sym typeface="Roboto"/>
              </a:rPr>
              <a:t>La inmersión de la realidad aumentada puede ocultar señales del mundo real a los ojos del usuario.</a:t>
            </a:r>
          </a:p>
        </p:txBody>
      </p:sp>
      <p:sp>
        <p:nvSpPr>
          <p:cNvPr id="160" name="Google Shape;160;p15"/>
          <p:cNvSpPr txBox="1"/>
          <p:nvPr/>
        </p:nvSpPr>
        <p:spPr>
          <a:xfrm>
            <a:off x="832321" y="2637930"/>
            <a:ext cx="3484765" cy="1400383"/>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s-MX" sz="3500" b="0" i="0" u="none" strike="noStrike" cap="none" dirty="0">
                <a:solidFill>
                  <a:srgbClr val="F3F6FA"/>
                </a:solidFill>
                <a:latin typeface="Playfair Display Black"/>
                <a:ea typeface="Playfair Display Black"/>
                <a:cs typeface="Playfair Display Black"/>
                <a:sym typeface="Playfair Display Black"/>
              </a:rPr>
              <a:t>Puede causar accidentes</a:t>
            </a:r>
            <a:endParaRPr lang="es-MX" dirty="0"/>
          </a:p>
        </p:txBody>
      </p:sp>
      <p:grpSp>
        <p:nvGrpSpPr>
          <p:cNvPr id="161" name="Google Shape;161;p15"/>
          <p:cNvGrpSpPr/>
          <p:nvPr/>
        </p:nvGrpSpPr>
        <p:grpSpPr>
          <a:xfrm>
            <a:off x="6313859" y="4562682"/>
            <a:ext cx="5660281" cy="5292710"/>
            <a:chOff x="0" y="-38100"/>
            <a:chExt cx="1490774" cy="1194732"/>
          </a:xfrm>
        </p:grpSpPr>
        <p:sp>
          <p:nvSpPr>
            <p:cNvPr id="162" name="Google Shape;162;p15"/>
            <p:cNvSpPr/>
            <p:nvPr/>
          </p:nvSpPr>
          <p:spPr>
            <a:xfrm>
              <a:off x="0" y="0"/>
              <a:ext cx="1490774" cy="1156632"/>
            </a:xfrm>
            <a:custGeom>
              <a:avLst/>
              <a:gdLst/>
              <a:ahLst/>
              <a:cxnLst/>
              <a:rect l="l" t="t" r="r" b="b"/>
              <a:pathLst>
                <a:path w="1490774" h="1156632" extrusionOk="0">
                  <a:moveTo>
                    <a:pt x="65653" y="0"/>
                  </a:moveTo>
                  <a:lnTo>
                    <a:pt x="1425121" y="0"/>
                  </a:lnTo>
                  <a:cubicBezTo>
                    <a:pt x="1461380" y="0"/>
                    <a:pt x="1490774" y="29394"/>
                    <a:pt x="1490774" y="65653"/>
                  </a:cubicBezTo>
                  <a:lnTo>
                    <a:pt x="1490774" y="1090979"/>
                  </a:lnTo>
                  <a:cubicBezTo>
                    <a:pt x="1490774" y="1127238"/>
                    <a:pt x="1461380" y="1156632"/>
                    <a:pt x="1425121" y="1156632"/>
                  </a:cubicBezTo>
                  <a:lnTo>
                    <a:pt x="65653" y="1156632"/>
                  </a:lnTo>
                  <a:cubicBezTo>
                    <a:pt x="29394" y="1156632"/>
                    <a:pt x="0" y="1127238"/>
                    <a:pt x="0" y="1090979"/>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167" name="Google Shape;167;p15"/>
          <p:cNvGrpSpPr/>
          <p:nvPr/>
        </p:nvGrpSpPr>
        <p:grpSpPr>
          <a:xfrm>
            <a:off x="12166670" y="4562682"/>
            <a:ext cx="5660281" cy="5292710"/>
            <a:chOff x="0" y="-38100"/>
            <a:chExt cx="1490774" cy="1194732"/>
          </a:xfrm>
        </p:grpSpPr>
        <p:sp>
          <p:nvSpPr>
            <p:cNvPr id="168" name="Google Shape;168;p15"/>
            <p:cNvSpPr/>
            <p:nvPr/>
          </p:nvSpPr>
          <p:spPr>
            <a:xfrm>
              <a:off x="0" y="0"/>
              <a:ext cx="1490774" cy="1156632"/>
            </a:xfrm>
            <a:custGeom>
              <a:avLst/>
              <a:gdLst/>
              <a:ahLst/>
              <a:cxnLst/>
              <a:rect l="l" t="t" r="r" b="b"/>
              <a:pathLst>
                <a:path w="1490774" h="1156632" extrusionOk="0">
                  <a:moveTo>
                    <a:pt x="65653" y="0"/>
                  </a:moveTo>
                  <a:lnTo>
                    <a:pt x="1425121" y="0"/>
                  </a:lnTo>
                  <a:cubicBezTo>
                    <a:pt x="1461380" y="0"/>
                    <a:pt x="1490774" y="29394"/>
                    <a:pt x="1490774" y="65653"/>
                  </a:cubicBezTo>
                  <a:lnTo>
                    <a:pt x="1490774" y="1090979"/>
                  </a:lnTo>
                  <a:cubicBezTo>
                    <a:pt x="1490774" y="1127238"/>
                    <a:pt x="1461380" y="1156632"/>
                    <a:pt x="1425121" y="1156632"/>
                  </a:cubicBezTo>
                  <a:lnTo>
                    <a:pt x="65653" y="1156632"/>
                  </a:lnTo>
                  <a:cubicBezTo>
                    <a:pt x="29394" y="1156632"/>
                    <a:pt x="0" y="1127238"/>
                    <a:pt x="0" y="1090979"/>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73" name="Google Shape;173;p15"/>
          <p:cNvSpPr txBox="1"/>
          <p:nvPr/>
        </p:nvSpPr>
        <p:spPr>
          <a:xfrm>
            <a:off x="6573348" y="4905699"/>
            <a:ext cx="5141301" cy="4524315"/>
          </a:xfrm>
          <a:prstGeom prst="rect">
            <a:avLst/>
          </a:prstGeom>
          <a:noFill/>
          <a:ln>
            <a:noFill/>
          </a:ln>
        </p:spPr>
        <p:txBody>
          <a:bodyPr spcFirstLastPara="1" wrap="square" lIns="0" tIns="0" rIns="0" bIns="0" anchor="t" anchorCtr="0">
            <a:spAutoFit/>
          </a:bodyPr>
          <a:lstStyle/>
          <a:p>
            <a:pPr marL="269875" lvl="1">
              <a:lnSpc>
                <a:spcPct val="140000"/>
              </a:lnSpc>
              <a:buClr>
                <a:srgbClr val="0B1320"/>
              </a:buClr>
              <a:buSzPts val="2500"/>
            </a:pPr>
            <a:r>
              <a:rPr lang="es-MX" sz="3000" dirty="0">
                <a:solidFill>
                  <a:srgbClr val="0B1320"/>
                </a:solidFill>
                <a:latin typeface="Roboto"/>
                <a:ea typeface="Roboto"/>
                <a:cs typeface="Roboto"/>
                <a:sym typeface="Roboto"/>
              </a:rPr>
              <a:t>Aunque la realidad aumentada ofrece experiencias inversivas, la interacción con los elementos virtuales puede ser limitada en comparación a otras tecnologías.</a:t>
            </a:r>
          </a:p>
        </p:txBody>
      </p:sp>
      <p:sp>
        <p:nvSpPr>
          <p:cNvPr id="174" name="Google Shape;174;p15"/>
          <p:cNvSpPr txBox="1"/>
          <p:nvPr/>
        </p:nvSpPr>
        <p:spPr>
          <a:xfrm>
            <a:off x="6666589" y="2668490"/>
            <a:ext cx="3582098" cy="1400383"/>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s-MX" sz="3500" b="0" i="0" u="none" strike="noStrike" cap="none" dirty="0">
                <a:solidFill>
                  <a:srgbClr val="F3F6FA"/>
                </a:solidFill>
                <a:latin typeface="Playfair Display Black"/>
                <a:ea typeface="Playfair Display Black"/>
                <a:cs typeface="Playfair Display Black"/>
                <a:sym typeface="Playfair Display Black"/>
              </a:rPr>
              <a:t>Limitada interacción</a:t>
            </a:r>
            <a:endParaRPr dirty="0"/>
          </a:p>
        </p:txBody>
      </p:sp>
      <p:sp>
        <p:nvSpPr>
          <p:cNvPr id="175" name="Google Shape;175;p15"/>
          <p:cNvSpPr txBox="1"/>
          <p:nvPr/>
        </p:nvSpPr>
        <p:spPr>
          <a:xfrm>
            <a:off x="12426159" y="4905699"/>
            <a:ext cx="5141301" cy="4524315"/>
          </a:xfrm>
          <a:prstGeom prst="rect">
            <a:avLst/>
          </a:prstGeom>
          <a:noFill/>
          <a:ln>
            <a:noFill/>
          </a:ln>
        </p:spPr>
        <p:txBody>
          <a:bodyPr spcFirstLastPara="1" wrap="square" lIns="0" tIns="0" rIns="0" bIns="0" anchor="t" anchorCtr="0">
            <a:spAutoFit/>
          </a:bodyPr>
          <a:lstStyle/>
          <a:p>
            <a:pPr marL="269875" lvl="1">
              <a:lnSpc>
                <a:spcPct val="140016"/>
              </a:lnSpc>
              <a:buClr>
                <a:srgbClr val="0B1320"/>
              </a:buClr>
              <a:buSzPts val="2499"/>
            </a:pPr>
            <a:r>
              <a:rPr lang="es-MX" sz="3500" dirty="0">
                <a:solidFill>
                  <a:srgbClr val="0B1320"/>
                </a:solidFill>
                <a:latin typeface="Roboto"/>
                <a:ea typeface="Roboto"/>
                <a:cs typeface="Roboto"/>
                <a:sym typeface="Roboto"/>
              </a:rPr>
              <a:t>La alta exposición a la realidad aumentada puede causar problemas como fatiga visual, cansancio y desorientación.</a:t>
            </a:r>
          </a:p>
        </p:txBody>
      </p:sp>
      <p:sp>
        <p:nvSpPr>
          <p:cNvPr id="176" name="Google Shape;176;p15"/>
          <p:cNvSpPr txBox="1"/>
          <p:nvPr/>
        </p:nvSpPr>
        <p:spPr>
          <a:xfrm>
            <a:off x="12552224" y="2641114"/>
            <a:ext cx="3516448" cy="1400383"/>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s-MX" sz="3500" b="0" i="0" u="none" strike="noStrike" cap="none" dirty="0">
                <a:solidFill>
                  <a:srgbClr val="F3F6FA"/>
                </a:solidFill>
                <a:latin typeface="Playfair Display Black"/>
                <a:ea typeface="Playfair Display Black"/>
                <a:cs typeface="Playfair Display Black"/>
                <a:sym typeface="Playfair Display Black"/>
              </a:rPr>
              <a:t>Problemas de salud</a:t>
            </a:r>
            <a:endParaRPr lang="es-MX" dirty="0"/>
          </a:p>
        </p:txBody>
      </p:sp>
      <p:cxnSp>
        <p:nvCxnSpPr>
          <p:cNvPr id="177" name="Google Shape;177;p15"/>
          <p:cNvCxnSpPr/>
          <p:nvPr/>
        </p:nvCxnSpPr>
        <p:spPr>
          <a:xfrm flipV="1">
            <a:off x="9245600" y="1399247"/>
            <a:ext cx="6546514" cy="2833"/>
          </a:xfrm>
          <a:prstGeom prst="straightConnector1">
            <a:avLst/>
          </a:prstGeom>
          <a:noFill/>
          <a:ln w="38100" cap="flat" cmpd="sng">
            <a:solidFill>
              <a:srgbClr val="0B1320"/>
            </a:solidFill>
            <a:prstDash val="solid"/>
            <a:round/>
            <a:headEnd type="none" w="sm" len="sm"/>
            <a:tailEnd type="none" w="sm" len="sm"/>
          </a:ln>
        </p:spPr>
      </p:cxnSp>
      <p:grpSp>
        <p:nvGrpSpPr>
          <p:cNvPr id="178" name="Google Shape;178;p15"/>
          <p:cNvGrpSpPr/>
          <p:nvPr/>
        </p:nvGrpSpPr>
        <p:grpSpPr>
          <a:xfrm>
            <a:off x="16294495" y="1194924"/>
            <a:ext cx="406823" cy="408647"/>
            <a:chOff x="1813" y="0"/>
            <a:chExt cx="809173" cy="812800"/>
          </a:xfrm>
        </p:grpSpPr>
        <p:sp>
          <p:nvSpPr>
            <p:cNvPr id="179" name="Google Shape;179;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1" name="Google Shape;181;p15"/>
          <p:cNvGrpSpPr/>
          <p:nvPr/>
        </p:nvGrpSpPr>
        <p:grpSpPr>
          <a:xfrm>
            <a:off x="16858169" y="1194924"/>
            <a:ext cx="406823" cy="408647"/>
            <a:chOff x="1813" y="0"/>
            <a:chExt cx="809173" cy="812800"/>
          </a:xfrm>
        </p:grpSpPr>
        <p:sp>
          <p:nvSpPr>
            <p:cNvPr id="182" name="Google Shape;182;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4" name="Google Shape;184;p15"/>
          <p:cNvGrpSpPr/>
          <p:nvPr/>
        </p:nvGrpSpPr>
        <p:grpSpPr>
          <a:xfrm>
            <a:off x="17419216" y="1194924"/>
            <a:ext cx="406823" cy="408647"/>
            <a:chOff x="1813" y="0"/>
            <a:chExt cx="809173" cy="812800"/>
          </a:xfrm>
        </p:grpSpPr>
        <p:sp>
          <p:nvSpPr>
            <p:cNvPr id="185" name="Google Shape;185;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79107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151"/>
        <p:cNvGrpSpPr/>
        <p:nvPr/>
      </p:nvGrpSpPr>
      <p:grpSpPr>
        <a:xfrm>
          <a:off x="0" y="0"/>
          <a:ext cx="0" cy="0"/>
          <a:chOff x="0" y="0"/>
          <a:chExt cx="0" cy="0"/>
        </a:xfrm>
      </p:grpSpPr>
      <p:sp>
        <p:nvSpPr>
          <p:cNvPr id="152" name="Google Shape;152;p15"/>
          <p:cNvSpPr txBox="1"/>
          <p:nvPr/>
        </p:nvSpPr>
        <p:spPr>
          <a:xfrm>
            <a:off x="611261" y="174290"/>
            <a:ext cx="9386237"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dirty="0">
                <a:solidFill>
                  <a:srgbClr val="0B1320"/>
                </a:solidFill>
                <a:latin typeface="Playfair Display Black"/>
                <a:sym typeface="Playfair Display Black"/>
              </a:rPr>
              <a:t>Mercado </a:t>
            </a:r>
            <a:r>
              <a:rPr lang="en-US" sz="9000" dirty="0" err="1">
                <a:solidFill>
                  <a:srgbClr val="0B1320"/>
                </a:solidFill>
                <a:latin typeface="Playfair Display Black"/>
                <a:sym typeface="Playfair Display Black"/>
              </a:rPr>
              <a:t>laboral</a:t>
            </a:r>
            <a:endParaRPr dirty="0"/>
          </a:p>
        </p:txBody>
      </p:sp>
      <p:grpSp>
        <p:nvGrpSpPr>
          <p:cNvPr id="153" name="Google Shape;153;p15"/>
          <p:cNvGrpSpPr/>
          <p:nvPr/>
        </p:nvGrpSpPr>
        <p:grpSpPr>
          <a:xfrm>
            <a:off x="201558" y="1548495"/>
            <a:ext cx="15181877" cy="3595005"/>
            <a:chOff x="0" y="-38100"/>
            <a:chExt cx="1490774" cy="1194732"/>
          </a:xfrm>
        </p:grpSpPr>
        <p:sp>
          <p:nvSpPr>
            <p:cNvPr id="154" name="Google Shape;154;p15"/>
            <p:cNvSpPr/>
            <p:nvPr/>
          </p:nvSpPr>
          <p:spPr>
            <a:xfrm>
              <a:off x="0" y="0"/>
              <a:ext cx="1490774" cy="1156632"/>
            </a:xfrm>
            <a:custGeom>
              <a:avLst/>
              <a:gdLst/>
              <a:ahLst/>
              <a:cxnLst/>
              <a:rect l="l" t="t" r="r" b="b"/>
              <a:pathLst>
                <a:path w="1490774" h="1156632" extrusionOk="0">
                  <a:moveTo>
                    <a:pt x="65653" y="0"/>
                  </a:moveTo>
                  <a:lnTo>
                    <a:pt x="1425121" y="0"/>
                  </a:lnTo>
                  <a:cubicBezTo>
                    <a:pt x="1461380" y="0"/>
                    <a:pt x="1490774" y="29394"/>
                    <a:pt x="1490774" y="65653"/>
                  </a:cubicBezTo>
                  <a:lnTo>
                    <a:pt x="1490774" y="1090979"/>
                  </a:lnTo>
                  <a:cubicBezTo>
                    <a:pt x="1490774" y="1127238"/>
                    <a:pt x="1461380" y="1156632"/>
                    <a:pt x="1425121" y="1156632"/>
                  </a:cubicBezTo>
                  <a:lnTo>
                    <a:pt x="65653" y="1156632"/>
                  </a:lnTo>
                  <a:cubicBezTo>
                    <a:pt x="29394" y="1156632"/>
                    <a:pt x="0" y="1127238"/>
                    <a:pt x="0" y="1090979"/>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59" name="Google Shape;159;p15"/>
          <p:cNvSpPr txBox="1"/>
          <p:nvPr/>
        </p:nvSpPr>
        <p:spPr>
          <a:xfrm>
            <a:off x="262853" y="1684900"/>
            <a:ext cx="14546841" cy="3145285"/>
          </a:xfrm>
          <a:prstGeom prst="rect">
            <a:avLst/>
          </a:prstGeom>
          <a:noFill/>
          <a:ln>
            <a:noFill/>
          </a:ln>
        </p:spPr>
        <p:txBody>
          <a:bodyPr spcFirstLastPara="1" wrap="square" lIns="0" tIns="0" rIns="0" bIns="0" anchor="t" anchorCtr="0">
            <a:spAutoFit/>
          </a:bodyPr>
          <a:lstStyle/>
          <a:p>
            <a:pPr marL="539749" lvl="1" indent="-269874">
              <a:lnSpc>
                <a:spcPct val="140016"/>
              </a:lnSpc>
              <a:buClr>
                <a:srgbClr val="0B1320"/>
              </a:buClr>
              <a:buSzPts val="2499"/>
              <a:buFont typeface="Arial"/>
              <a:buChar char="•"/>
            </a:pPr>
            <a:r>
              <a:rPr lang="es-MX" sz="2400" dirty="0">
                <a:latin typeface="Roboto" panose="020B0604020202020204" charset="0"/>
                <a:ea typeface="Roboto" panose="020B0604020202020204" charset="0"/>
              </a:rPr>
              <a:t>En la fabricación: en la incorporación puede ayudar a instruir a los empleados con el uso de las maquinarias.</a:t>
            </a:r>
            <a:r>
              <a:rPr lang="en-US" sz="2400" b="0" i="0" u="none" strike="noStrike" cap="none" dirty="0">
                <a:solidFill>
                  <a:srgbClr val="0B1320"/>
                </a:solidFill>
                <a:latin typeface="Roboto" panose="020B0604020202020204" charset="0"/>
                <a:ea typeface="Roboto" panose="020B0604020202020204" charset="0"/>
                <a:cs typeface="Roboto"/>
                <a:sym typeface="Roboto"/>
              </a:rPr>
              <a:t> </a:t>
            </a:r>
            <a:endParaRPr sz="2400" dirty="0">
              <a:latin typeface="Roboto" panose="020B0604020202020204" charset="0"/>
              <a:ea typeface="Roboto" panose="020B0604020202020204" charset="0"/>
            </a:endParaRPr>
          </a:p>
          <a:p>
            <a:pPr marL="539749" lvl="1" indent="-269874">
              <a:lnSpc>
                <a:spcPct val="140016"/>
              </a:lnSpc>
              <a:buClr>
                <a:srgbClr val="0B1320"/>
              </a:buClr>
              <a:buSzPts val="2499"/>
              <a:buFont typeface="Arial"/>
              <a:buChar char="•"/>
            </a:pPr>
            <a:r>
              <a:rPr lang="es-MX" sz="2400" dirty="0">
                <a:latin typeface="Roboto" panose="020B0604020202020204" charset="0"/>
                <a:ea typeface="Roboto" panose="020B0604020202020204" charset="0"/>
              </a:rPr>
              <a:t>En la automoción: En la asistencia remota los nuevos empleados podrían realizar en tiempo real el mantenimiento de las reparaciones complejas de los vehículos.</a:t>
            </a:r>
            <a:endParaRPr sz="2400" dirty="0">
              <a:latin typeface="Roboto" panose="020B0604020202020204" charset="0"/>
              <a:ea typeface="Roboto" panose="020B0604020202020204" charset="0"/>
            </a:endParaRPr>
          </a:p>
          <a:p>
            <a:pPr marL="539749" marR="0" lvl="1" indent="-269874" algn="l" rtl="0">
              <a:lnSpc>
                <a:spcPct val="140016"/>
              </a:lnSpc>
              <a:spcBef>
                <a:spcPts val="0"/>
              </a:spcBef>
              <a:spcAft>
                <a:spcPts val="0"/>
              </a:spcAft>
              <a:buClr>
                <a:srgbClr val="0B1320"/>
              </a:buClr>
              <a:buSzPts val="2499"/>
              <a:buFont typeface="Arial"/>
              <a:buChar char="•"/>
            </a:pPr>
            <a:r>
              <a:rPr lang="en-US" sz="2499" b="0" i="0" u="none" strike="noStrike" cap="none" dirty="0">
                <a:solidFill>
                  <a:srgbClr val="0B1320"/>
                </a:solidFill>
                <a:latin typeface="Roboto"/>
                <a:ea typeface="Roboto"/>
                <a:cs typeface="Roboto"/>
                <a:sym typeface="Roboto"/>
              </a:rPr>
              <a:t>Start editing your presentation.</a:t>
            </a:r>
            <a:endParaRPr dirty="0"/>
          </a:p>
          <a:p>
            <a:pPr marL="539750" marR="0" lvl="1" indent="-269875" algn="l" rtl="0">
              <a:lnSpc>
                <a:spcPct val="140000"/>
              </a:lnSpc>
              <a:spcBef>
                <a:spcPts val="0"/>
              </a:spcBef>
              <a:spcAft>
                <a:spcPts val="0"/>
              </a:spcAft>
              <a:buClr>
                <a:srgbClr val="0B1320"/>
              </a:buClr>
              <a:buSzPts val="2500"/>
              <a:buFont typeface="Arial"/>
              <a:buChar char="•"/>
            </a:pPr>
            <a:r>
              <a:rPr lang="en-US" sz="2500" b="0" i="0" u="none" strike="noStrike" cap="none" dirty="0">
                <a:solidFill>
                  <a:srgbClr val="0B1320"/>
                </a:solidFill>
                <a:latin typeface="Roboto"/>
                <a:ea typeface="Roboto"/>
                <a:cs typeface="Roboto"/>
                <a:sym typeface="Roboto"/>
              </a:rPr>
              <a:t>You need to sign in to your Google account.</a:t>
            </a:r>
            <a:endParaRPr dirty="0"/>
          </a:p>
        </p:txBody>
      </p:sp>
      <p:grpSp>
        <p:nvGrpSpPr>
          <p:cNvPr id="161" name="Google Shape;161;p15"/>
          <p:cNvGrpSpPr/>
          <p:nvPr/>
        </p:nvGrpSpPr>
        <p:grpSpPr>
          <a:xfrm>
            <a:off x="201558" y="6257365"/>
            <a:ext cx="8682952" cy="3924226"/>
            <a:chOff x="0" y="-38100"/>
            <a:chExt cx="1490774" cy="1194732"/>
          </a:xfrm>
        </p:grpSpPr>
        <p:sp>
          <p:nvSpPr>
            <p:cNvPr id="162" name="Google Shape;162;p15"/>
            <p:cNvSpPr/>
            <p:nvPr/>
          </p:nvSpPr>
          <p:spPr>
            <a:xfrm>
              <a:off x="0" y="0"/>
              <a:ext cx="1490774" cy="1156632"/>
            </a:xfrm>
            <a:custGeom>
              <a:avLst/>
              <a:gdLst/>
              <a:ahLst/>
              <a:cxnLst/>
              <a:rect l="l" t="t" r="r" b="b"/>
              <a:pathLst>
                <a:path w="1490774" h="1156632" extrusionOk="0">
                  <a:moveTo>
                    <a:pt x="65653" y="0"/>
                  </a:moveTo>
                  <a:lnTo>
                    <a:pt x="1425121" y="0"/>
                  </a:lnTo>
                  <a:cubicBezTo>
                    <a:pt x="1461380" y="0"/>
                    <a:pt x="1490774" y="29394"/>
                    <a:pt x="1490774" y="65653"/>
                  </a:cubicBezTo>
                  <a:lnTo>
                    <a:pt x="1490774" y="1090979"/>
                  </a:lnTo>
                  <a:cubicBezTo>
                    <a:pt x="1490774" y="1127238"/>
                    <a:pt x="1461380" y="1156632"/>
                    <a:pt x="1425121" y="1156632"/>
                  </a:cubicBezTo>
                  <a:lnTo>
                    <a:pt x="65653" y="1156632"/>
                  </a:lnTo>
                  <a:cubicBezTo>
                    <a:pt x="29394" y="1156632"/>
                    <a:pt x="0" y="1127238"/>
                    <a:pt x="0" y="1090979"/>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167" name="Google Shape;167;p15"/>
          <p:cNvGrpSpPr/>
          <p:nvPr/>
        </p:nvGrpSpPr>
        <p:grpSpPr>
          <a:xfrm>
            <a:off x="9403491" y="6327724"/>
            <a:ext cx="8385149" cy="3799083"/>
            <a:chOff x="0" y="-38100"/>
            <a:chExt cx="1490774" cy="1194732"/>
          </a:xfrm>
        </p:grpSpPr>
        <p:sp>
          <p:nvSpPr>
            <p:cNvPr id="168" name="Google Shape;168;p15"/>
            <p:cNvSpPr/>
            <p:nvPr/>
          </p:nvSpPr>
          <p:spPr>
            <a:xfrm>
              <a:off x="0" y="0"/>
              <a:ext cx="1490774" cy="1156632"/>
            </a:xfrm>
            <a:custGeom>
              <a:avLst/>
              <a:gdLst/>
              <a:ahLst/>
              <a:cxnLst/>
              <a:rect l="l" t="t" r="r" b="b"/>
              <a:pathLst>
                <a:path w="1490774" h="1156632" extrusionOk="0">
                  <a:moveTo>
                    <a:pt x="65653" y="0"/>
                  </a:moveTo>
                  <a:lnTo>
                    <a:pt x="1425121" y="0"/>
                  </a:lnTo>
                  <a:cubicBezTo>
                    <a:pt x="1461380" y="0"/>
                    <a:pt x="1490774" y="29394"/>
                    <a:pt x="1490774" y="65653"/>
                  </a:cubicBezTo>
                  <a:lnTo>
                    <a:pt x="1490774" y="1090979"/>
                  </a:lnTo>
                  <a:cubicBezTo>
                    <a:pt x="1490774" y="1127238"/>
                    <a:pt x="1461380" y="1156632"/>
                    <a:pt x="1425121" y="1156632"/>
                  </a:cubicBezTo>
                  <a:lnTo>
                    <a:pt x="65653" y="1156632"/>
                  </a:lnTo>
                  <a:cubicBezTo>
                    <a:pt x="29394" y="1156632"/>
                    <a:pt x="0" y="1127238"/>
                    <a:pt x="0" y="1090979"/>
                  </a:cubicBezTo>
                  <a:lnTo>
                    <a:pt x="0" y="65653"/>
                  </a:lnTo>
                  <a:cubicBezTo>
                    <a:pt x="0" y="29394"/>
                    <a:pt x="29394" y="0"/>
                    <a:pt x="65653" y="0"/>
                  </a:cubicBezTo>
                  <a:close/>
                </a:path>
              </a:pathLst>
            </a:custGeom>
            <a:solidFill>
              <a:srgbClr val="000000">
                <a:alpha val="0"/>
              </a:srgbClr>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15"/>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75" name="Google Shape;175;p15"/>
          <p:cNvSpPr txBox="1"/>
          <p:nvPr/>
        </p:nvSpPr>
        <p:spPr>
          <a:xfrm>
            <a:off x="9668393" y="6765279"/>
            <a:ext cx="7788222" cy="2068259"/>
          </a:xfrm>
          <a:prstGeom prst="rect">
            <a:avLst/>
          </a:prstGeom>
          <a:noFill/>
          <a:ln>
            <a:noFill/>
          </a:ln>
        </p:spPr>
        <p:txBody>
          <a:bodyPr spcFirstLastPara="1" wrap="square" lIns="0" tIns="0" rIns="0" bIns="0" anchor="t" anchorCtr="0">
            <a:spAutoFit/>
          </a:bodyPr>
          <a:lstStyle/>
          <a:p>
            <a:pPr marL="539749" lvl="1" indent="-269874">
              <a:lnSpc>
                <a:spcPct val="140016"/>
              </a:lnSpc>
              <a:buClr>
                <a:srgbClr val="0B1320"/>
              </a:buClr>
              <a:buSzPts val="2499"/>
              <a:buFont typeface="Arial"/>
              <a:buChar char="•"/>
            </a:pPr>
            <a:r>
              <a:rPr lang="es-MX" sz="2400" dirty="0">
                <a:latin typeface="Roboto" panose="020B0604020202020204" charset="0"/>
                <a:ea typeface="Roboto" panose="020B0604020202020204" charset="0"/>
              </a:rPr>
              <a:t>Investigaciones y seguridad en el ámbito de la policía. </a:t>
            </a:r>
            <a:endParaRPr sz="2400" dirty="0">
              <a:latin typeface="Roboto" panose="020B0604020202020204" charset="0"/>
              <a:ea typeface="Roboto" panose="020B0604020202020204" charset="0"/>
            </a:endParaRPr>
          </a:p>
          <a:p>
            <a:pPr marL="539749" lvl="1" indent="-269874">
              <a:lnSpc>
                <a:spcPct val="140016"/>
              </a:lnSpc>
              <a:buClr>
                <a:srgbClr val="0B1320"/>
              </a:buClr>
              <a:buSzPts val="2499"/>
              <a:buFont typeface="Arial"/>
              <a:buChar char="•"/>
            </a:pPr>
            <a:r>
              <a:rPr lang="es-MX" sz="2400" dirty="0">
                <a:solidFill>
                  <a:srgbClr val="0B1320"/>
                </a:solidFill>
                <a:latin typeface="Roboto" panose="020B0604020202020204" charset="0"/>
                <a:ea typeface="Roboto" panose="020B0604020202020204" charset="0"/>
                <a:cs typeface="Roboto"/>
                <a:sym typeface="Roboto"/>
              </a:rPr>
              <a:t>En el desarrollo del marketing empresarial</a:t>
            </a:r>
            <a:endParaRPr sz="2400" dirty="0">
              <a:latin typeface="Roboto" panose="020B0604020202020204" charset="0"/>
              <a:ea typeface="Roboto" panose="020B0604020202020204" charset="0"/>
            </a:endParaRPr>
          </a:p>
          <a:p>
            <a:pPr marL="539750" lvl="1" indent="-269875">
              <a:lnSpc>
                <a:spcPct val="140000"/>
              </a:lnSpc>
              <a:buClr>
                <a:srgbClr val="0B1320"/>
              </a:buClr>
              <a:buSzPts val="2500"/>
              <a:buFont typeface="Arial"/>
              <a:buChar char="•"/>
            </a:pPr>
            <a:r>
              <a:rPr lang="es-MX" sz="2400" dirty="0">
                <a:latin typeface="Roboto" panose="020B0604020202020204" charset="0"/>
                <a:ea typeface="Roboto" panose="020B0604020202020204" charset="0"/>
              </a:rPr>
              <a:t>Mejoras en la formación de empleados.</a:t>
            </a:r>
            <a:endParaRPr sz="2400" dirty="0">
              <a:latin typeface="Roboto" panose="020B0604020202020204" charset="0"/>
              <a:ea typeface="Roboto" panose="020B0604020202020204" charset="0"/>
            </a:endParaRPr>
          </a:p>
        </p:txBody>
      </p:sp>
      <p:cxnSp>
        <p:nvCxnSpPr>
          <p:cNvPr id="177" name="Google Shape;177;p15"/>
          <p:cNvCxnSpPr/>
          <p:nvPr/>
        </p:nvCxnSpPr>
        <p:spPr>
          <a:xfrm>
            <a:off x="10248689" y="1399247"/>
            <a:ext cx="5543425" cy="0"/>
          </a:xfrm>
          <a:prstGeom prst="straightConnector1">
            <a:avLst/>
          </a:prstGeom>
          <a:noFill/>
          <a:ln w="38100" cap="flat" cmpd="sng">
            <a:solidFill>
              <a:srgbClr val="0B1320"/>
            </a:solidFill>
            <a:prstDash val="solid"/>
            <a:round/>
            <a:headEnd type="none" w="sm" len="sm"/>
            <a:tailEnd type="none" w="sm" len="sm"/>
          </a:ln>
        </p:spPr>
      </p:cxnSp>
      <p:grpSp>
        <p:nvGrpSpPr>
          <p:cNvPr id="178" name="Google Shape;178;p15"/>
          <p:cNvGrpSpPr/>
          <p:nvPr/>
        </p:nvGrpSpPr>
        <p:grpSpPr>
          <a:xfrm>
            <a:off x="16294495" y="1194924"/>
            <a:ext cx="406823" cy="408647"/>
            <a:chOff x="1813" y="0"/>
            <a:chExt cx="809173" cy="812800"/>
          </a:xfrm>
        </p:grpSpPr>
        <p:sp>
          <p:nvSpPr>
            <p:cNvPr id="179" name="Google Shape;179;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1" name="Google Shape;181;p15"/>
          <p:cNvGrpSpPr/>
          <p:nvPr/>
        </p:nvGrpSpPr>
        <p:grpSpPr>
          <a:xfrm>
            <a:off x="16858169" y="1194924"/>
            <a:ext cx="406823" cy="408647"/>
            <a:chOff x="1813" y="0"/>
            <a:chExt cx="809173" cy="812800"/>
          </a:xfrm>
        </p:grpSpPr>
        <p:sp>
          <p:nvSpPr>
            <p:cNvPr id="182" name="Google Shape;182;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4" name="Google Shape;184;p15"/>
          <p:cNvGrpSpPr/>
          <p:nvPr/>
        </p:nvGrpSpPr>
        <p:grpSpPr>
          <a:xfrm>
            <a:off x="17419216" y="1194924"/>
            <a:ext cx="406823" cy="408647"/>
            <a:chOff x="1813" y="0"/>
            <a:chExt cx="809173" cy="812800"/>
          </a:xfrm>
        </p:grpSpPr>
        <p:sp>
          <p:nvSpPr>
            <p:cNvPr id="185" name="Google Shape;185;p15"/>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7" name="Google Shape;152;p15">
            <a:extLst>
              <a:ext uri="{FF2B5EF4-FFF2-40B4-BE49-F238E27FC236}">
                <a16:creationId xmlns:a16="http://schemas.microsoft.com/office/drawing/2014/main" id="{7ECD861A-142D-4C8A-8513-FF68B7D8A1D0}"/>
              </a:ext>
            </a:extLst>
          </p:cNvPr>
          <p:cNvSpPr txBox="1"/>
          <p:nvPr/>
        </p:nvSpPr>
        <p:spPr>
          <a:xfrm>
            <a:off x="171619" y="5165260"/>
            <a:ext cx="9386237" cy="110799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6000" dirty="0" err="1">
                <a:solidFill>
                  <a:srgbClr val="0B1320"/>
                </a:solidFill>
                <a:latin typeface="Playfair Display Black"/>
                <a:sym typeface="Playfair Display Black"/>
              </a:rPr>
              <a:t>Hogar</a:t>
            </a:r>
            <a:endParaRPr sz="6000" dirty="0"/>
          </a:p>
        </p:txBody>
      </p:sp>
      <p:sp>
        <p:nvSpPr>
          <p:cNvPr id="2" name="Rectángulo 1">
            <a:extLst>
              <a:ext uri="{FF2B5EF4-FFF2-40B4-BE49-F238E27FC236}">
                <a16:creationId xmlns:a16="http://schemas.microsoft.com/office/drawing/2014/main" id="{9C322AF4-807A-4641-926D-A0571B9EDAC3}"/>
              </a:ext>
            </a:extLst>
          </p:cNvPr>
          <p:cNvSpPr/>
          <p:nvPr/>
        </p:nvSpPr>
        <p:spPr>
          <a:xfrm>
            <a:off x="201558" y="6803380"/>
            <a:ext cx="9144000" cy="1384995"/>
          </a:xfrm>
          <a:prstGeom prst="rect">
            <a:avLst/>
          </a:prstGeom>
        </p:spPr>
        <p:txBody>
          <a:bodyPr>
            <a:spAutoFit/>
          </a:bodyPr>
          <a:lstStyle/>
          <a:p>
            <a:r>
              <a:rPr lang="es-MX" sz="2800" dirty="0">
                <a:latin typeface="Roboto" panose="020B0604020202020204" charset="0"/>
                <a:ea typeface="Roboto" panose="020B0604020202020204" charset="0"/>
              </a:rPr>
              <a:t>La realidad aumentada se puede aplicar en el hogar para poder visualizar diseños y de esta manera poder renovar los ambiente de la casa</a:t>
            </a:r>
            <a:endParaRPr lang="es-AR" sz="2800" dirty="0">
              <a:latin typeface="Roboto" panose="020B0604020202020204" charset="0"/>
              <a:ea typeface="Roboto" panose="020B0604020202020204" charset="0"/>
            </a:endParaRPr>
          </a:p>
        </p:txBody>
      </p:sp>
      <p:sp>
        <p:nvSpPr>
          <p:cNvPr id="39" name="Google Shape;152;p15">
            <a:extLst>
              <a:ext uri="{FF2B5EF4-FFF2-40B4-BE49-F238E27FC236}">
                <a16:creationId xmlns:a16="http://schemas.microsoft.com/office/drawing/2014/main" id="{9EBC4259-7399-47CD-9E68-E1DD70138F2B}"/>
              </a:ext>
            </a:extLst>
          </p:cNvPr>
          <p:cNvSpPr txBox="1"/>
          <p:nvPr/>
        </p:nvSpPr>
        <p:spPr>
          <a:xfrm>
            <a:off x="8902947" y="5157931"/>
            <a:ext cx="8885694" cy="110799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6000" dirty="0" err="1">
                <a:solidFill>
                  <a:srgbClr val="0B1320"/>
                </a:solidFill>
                <a:latin typeface="Playfair Display Black"/>
                <a:sym typeface="Playfair Display Black"/>
              </a:rPr>
              <a:t>Empresa</a:t>
            </a:r>
            <a:endParaRPr sz="6000" dirty="0"/>
          </a:p>
        </p:txBody>
      </p:sp>
    </p:spTree>
    <p:extLst>
      <p:ext uri="{BB962C8B-B14F-4D97-AF65-F5344CB8AC3E}">
        <p14:creationId xmlns:p14="http://schemas.microsoft.com/office/powerpoint/2010/main" val="321917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500"/>
                                        <p:tgtEl>
                                          <p:spTgt spid="152"/>
                                        </p:tgtEl>
                                      </p:cBhvr>
                                    </p:animEffect>
                                  </p:childTnLst>
                                </p:cTn>
                              </p:par>
                              <p:par>
                                <p:cTn id="8" presetID="10" presetClass="entr" presetSubtype="0" fill="hold"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fade">
                                      <p:cBhvr>
                                        <p:cTn id="10" dur="500"/>
                                        <p:tgtEl>
                                          <p:spTgt spid="159"/>
                                        </p:tgtEl>
                                      </p:cBhvr>
                                    </p:animEffect>
                                  </p:childTnLst>
                                </p:cTn>
                              </p:par>
                              <p:par>
                                <p:cTn id="11" presetID="10" presetClass="entr" presetSubtype="0" fill="hold" nodeType="withEffect">
                                  <p:stCondLst>
                                    <p:cond delay="0"/>
                                  </p:stCondLst>
                                  <p:childTnLst>
                                    <p:set>
                                      <p:cBhvr>
                                        <p:cTn id="12" dur="1" fill="hold">
                                          <p:stCondLst>
                                            <p:cond delay="0"/>
                                          </p:stCondLst>
                                        </p:cTn>
                                        <p:tgtEl>
                                          <p:spTgt spid="153"/>
                                        </p:tgtEl>
                                        <p:attrNameLst>
                                          <p:attrName>style.visibility</p:attrName>
                                        </p:attrNameLst>
                                      </p:cBhvr>
                                      <p:to>
                                        <p:strVal val="visible"/>
                                      </p:to>
                                    </p:set>
                                    <p:animEffect transition="in" filter="fade">
                                      <p:cBhvr>
                                        <p:cTn id="13" dur="500"/>
                                        <p:tgtEl>
                                          <p:spTgt spid="15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61"/>
                                        </p:tgtEl>
                                        <p:attrNameLst>
                                          <p:attrName>style.visibility</p:attrName>
                                        </p:attrNameLst>
                                      </p:cBhvr>
                                      <p:to>
                                        <p:strVal val="visible"/>
                                      </p:to>
                                    </p:set>
                                    <p:animEffect transition="in" filter="fade">
                                      <p:cBhvr>
                                        <p:cTn id="17" dur="500"/>
                                        <p:tgtEl>
                                          <p:spTgt spid="161"/>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75"/>
                                        </p:tgtEl>
                                        <p:attrNameLst>
                                          <p:attrName>style.visibility</p:attrName>
                                        </p:attrNameLst>
                                      </p:cBhvr>
                                      <p:to>
                                        <p:strVal val="visible"/>
                                      </p:to>
                                    </p:set>
                                    <p:animEffect transition="in" filter="fade">
                                      <p:cBhvr>
                                        <p:cTn id="21" dur="500"/>
                                        <p:tgtEl>
                                          <p:spTgt spid="175"/>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67"/>
                                        </p:tgtEl>
                                        <p:attrNameLst>
                                          <p:attrName>style.visibility</p:attrName>
                                        </p:attrNameLst>
                                      </p:cBhvr>
                                      <p:to>
                                        <p:strVal val="visible"/>
                                      </p:to>
                                    </p:set>
                                    <p:animEffect transition="in" filter="fade">
                                      <p:cBhvr>
                                        <p:cTn id="25" dur="500"/>
                                        <p:tgtEl>
                                          <p:spTgt spid="16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190"/>
        <p:cNvGrpSpPr/>
        <p:nvPr/>
      </p:nvGrpSpPr>
      <p:grpSpPr>
        <a:xfrm>
          <a:off x="0" y="0"/>
          <a:ext cx="0" cy="0"/>
          <a:chOff x="0" y="0"/>
          <a:chExt cx="0" cy="0"/>
        </a:xfrm>
      </p:grpSpPr>
      <p:grpSp>
        <p:nvGrpSpPr>
          <p:cNvPr id="191" name="Google Shape;191;p16"/>
          <p:cNvGrpSpPr/>
          <p:nvPr/>
        </p:nvGrpSpPr>
        <p:grpSpPr>
          <a:xfrm>
            <a:off x="1216824" y="3517700"/>
            <a:ext cx="5020556" cy="6337687"/>
            <a:chOff x="0" y="-38100"/>
            <a:chExt cx="1322286" cy="1669185"/>
          </a:xfrm>
        </p:grpSpPr>
        <p:sp>
          <p:nvSpPr>
            <p:cNvPr id="192" name="Google Shape;192;p16"/>
            <p:cNvSpPr/>
            <p:nvPr/>
          </p:nvSpPr>
          <p:spPr>
            <a:xfrm>
              <a:off x="0" y="0"/>
              <a:ext cx="1322286" cy="1631085"/>
            </a:xfrm>
            <a:custGeom>
              <a:avLst/>
              <a:gdLst/>
              <a:ahLst/>
              <a:cxnLst/>
              <a:rect l="l" t="t" r="r" b="b"/>
              <a:pathLst>
                <a:path w="1322286" h="1631085" extrusionOk="0">
                  <a:moveTo>
                    <a:pt x="74018" y="0"/>
                  </a:moveTo>
                  <a:lnTo>
                    <a:pt x="1248268" y="0"/>
                  </a:lnTo>
                  <a:cubicBezTo>
                    <a:pt x="1267899" y="0"/>
                    <a:pt x="1286726" y="7798"/>
                    <a:pt x="1300607" y="21679"/>
                  </a:cubicBezTo>
                  <a:cubicBezTo>
                    <a:pt x="1314488" y="35560"/>
                    <a:pt x="1322286" y="54387"/>
                    <a:pt x="1322286" y="74018"/>
                  </a:cubicBezTo>
                  <a:lnTo>
                    <a:pt x="1322286" y="1557067"/>
                  </a:lnTo>
                  <a:cubicBezTo>
                    <a:pt x="1322286" y="1576698"/>
                    <a:pt x="1314488" y="1595524"/>
                    <a:pt x="1300607" y="1609406"/>
                  </a:cubicBezTo>
                  <a:cubicBezTo>
                    <a:pt x="1286726" y="1623287"/>
                    <a:pt x="1267899" y="1631085"/>
                    <a:pt x="1248268" y="1631085"/>
                  </a:cubicBezTo>
                  <a:lnTo>
                    <a:pt x="74018" y="1631085"/>
                  </a:lnTo>
                  <a:cubicBezTo>
                    <a:pt x="54387" y="1631085"/>
                    <a:pt x="35560" y="1623287"/>
                    <a:pt x="21679" y="1609406"/>
                  </a:cubicBezTo>
                  <a:cubicBezTo>
                    <a:pt x="7798" y="1595524"/>
                    <a:pt x="0" y="1576698"/>
                    <a:pt x="0" y="1557067"/>
                  </a:cubicBezTo>
                  <a:lnTo>
                    <a:pt x="0" y="74018"/>
                  </a:lnTo>
                  <a:cubicBezTo>
                    <a:pt x="0" y="54387"/>
                    <a:pt x="7798" y="35560"/>
                    <a:pt x="21679" y="21679"/>
                  </a:cubicBezTo>
                  <a:cubicBezTo>
                    <a:pt x="35560" y="7798"/>
                    <a:pt x="54387" y="0"/>
                    <a:pt x="74018" y="0"/>
                  </a:cubicBezTo>
                  <a:close/>
                </a:path>
              </a:pathLst>
            </a:custGeom>
            <a:solidFill>
              <a:srgbClr val="0B132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195" name="Google Shape;195;p16"/>
          <p:cNvGrpSpPr/>
          <p:nvPr/>
        </p:nvGrpSpPr>
        <p:grpSpPr>
          <a:xfrm>
            <a:off x="6685903" y="1979184"/>
            <a:ext cx="5020556" cy="7541901"/>
            <a:chOff x="0" y="-38100"/>
            <a:chExt cx="1322286" cy="1669185"/>
          </a:xfrm>
        </p:grpSpPr>
        <p:sp>
          <p:nvSpPr>
            <p:cNvPr id="196" name="Google Shape;196;p16"/>
            <p:cNvSpPr/>
            <p:nvPr/>
          </p:nvSpPr>
          <p:spPr>
            <a:xfrm>
              <a:off x="0" y="0"/>
              <a:ext cx="1322286" cy="1631085"/>
            </a:xfrm>
            <a:custGeom>
              <a:avLst/>
              <a:gdLst/>
              <a:ahLst/>
              <a:cxnLst/>
              <a:rect l="l" t="t" r="r" b="b"/>
              <a:pathLst>
                <a:path w="1322286" h="1631085" extrusionOk="0">
                  <a:moveTo>
                    <a:pt x="74018" y="0"/>
                  </a:moveTo>
                  <a:lnTo>
                    <a:pt x="1248268" y="0"/>
                  </a:lnTo>
                  <a:cubicBezTo>
                    <a:pt x="1267899" y="0"/>
                    <a:pt x="1286726" y="7798"/>
                    <a:pt x="1300607" y="21679"/>
                  </a:cubicBezTo>
                  <a:cubicBezTo>
                    <a:pt x="1314488" y="35560"/>
                    <a:pt x="1322286" y="54387"/>
                    <a:pt x="1322286" y="74018"/>
                  </a:cubicBezTo>
                  <a:lnTo>
                    <a:pt x="1322286" y="1557067"/>
                  </a:lnTo>
                  <a:cubicBezTo>
                    <a:pt x="1322286" y="1576698"/>
                    <a:pt x="1314488" y="1595524"/>
                    <a:pt x="1300607" y="1609406"/>
                  </a:cubicBezTo>
                  <a:cubicBezTo>
                    <a:pt x="1286726" y="1623287"/>
                    <a:pt x="1267899" y="1631085"/>
                    <a:pt x="1248268" y="1631085"/>
                  </a:cubicBezTo>
                  <a:lnTo>
                    <a:pt x="74018" y="1631085"/>
                  </a:lnTo>
                  <a:cubicBezTo>
                    <a:pt x="54387" y="1631085"/>
                    <a:pt x="35560" y="1623287"/>
                    <a:pt x="21679" y="1609406"/>
                  </a:cubicBezTo>
                  <a:cubicBezTo>
                    <a:pt x="7798" y="1595524"/>
                    <a:pt x="0" y="1576698"/>
                    <a:pt x="0" y="1557067"/>
                  </a:cubicBezTo>
                  <a:lnTo>
                    <a:pt x="0" y="74018"/>
                  </a:lnTo>
                  <a:cubicBezTo>
                    <a:pt x="0" y="54387"/>
                    <a:pt x="7798" y="35560"/>
                    <a:pt x="21679" y="21679"/>
                  </a:cubicBezTo>
                  <a:cubicBezTo>
                    <a:pt x="35560" y="7798"/>
                    <a:pt x="54387" y="0"/>
                    <a:pt x="74018" y="0"/>
                  </a:cubicBezTo>
                  <a:close/>
                </a:path>
              </a:pathLst>
            </a:custGeom>
            <a:solidFill>
              <a:srgbClr val="0B132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9" name="Google Shape;199;p16"/>
          <p:cNvGrpSpPr/>
          <p:nvPr/>
        </p:nvGrpSpPr>
        <p:grpSpPr>
          <a:xfrm>
            <a:off x="12740034" y="2178703"/>
            <a:ext cx="5020556" cy="6337687"/>
            <a:chOff x="0" y="-38100"/>
            <a:chExt cx="1322286" cy="1669185"/>
          </a:xfrm>
        </p:grpSpPr>
        <p:sp>
          <p:nvSpPr>
            <p:cNvPr id="200" name="Google Shape;200;p16"/>
            <p:cNvSpPr/>
            <p:nvPr/>
          </p:nvSpPr>
          <p:spPr>
            <a:xfrm>
              <a:off x="0" y="0"/>
              <a:ext cx="1322286" cy="1631085"/>
            </a:xfrm>
            <a:custGeom>
              <a:avLst/>
              <a:gdLst/>
              <a:ahLst/>
              <a:cxnLst/>
              <a:rect l="l" t="t" r="r" b="b"/>
              <a:pathLst>
                <a:path w="1322286" h="1631085" extrusionOk="0">
                  <a:moveTo>
                    <a:pt x="74018" y="0"/>
                  </a:moveTo>
                  <a:lnTo>
                    <a:pt x="1248268" y="0"/>
                  </a:lnTo>
                  <a:cubicBezTo>
                    <a:pt x="1267899" y="0"/>
                    <a:pt x="1286726" y="7798"/>
                    <a:pt x="1300607" y="21679"/>
                  </a:cubicBezTo>
                  <a:cubicBezTo>
                    <a:pt x="1314488" y="35560"/>
                    <a:pt x="1322286" y="54387"/>
                    <a:pt x="1322286" y="74018"/>
                  </a:cubicBezTo>
                  <a:lnTo>
                    <a:pt x="1322286" y="1557067"/>
                  </a:lnTo>
                  <a:cubicBezTo>
                    <a:pt x="1322286" y="1576698"/>
                    <a:pt x="1314488" y="1595524"/>
                    <a:pt x="1300607" y="1609406"/>
                  </a:cubicBezTo>
                  <a:cubicBezTo>
                    <a:pt x="1286726" y="1623287"/>
                    <a:pt x="1267899" y="1631085"/>
                    <a:pt x="1248268" y="1631085"/>
                  </a:cubicBezTo>
                  <a:lnTo>
                    <a:pt x="74018" y="1631085"/>
                  </a:lnTo>
                  <a:cubicBezTo>
                    <a:pt x="54387" y="1631085"/>
                    <a:pt x="35560" y="1623287"/>
                    <a:pt x="21679" y="1609406"/>
                  </a:cubicBezTo>
                  <a:cubicBezTo>
                    <a:pt x="7798" y="1595524"/>
                    <a:pt x="0" y="1576698"/>
                    <a:pt x="0" y="1557067"/>
                  </a:cubicBezTo>
                  <a:lnTo>
                    <a:pt x="0" y="74018"/>
                  </a:lnTo>
                  <a:cubicBezTo>
                    <a:pt x="0" y="54387"/>
                    <a:pt x="7798" y="35560"/>
                    <a:pt x="21679" y="21679"/>
                  </a:cubicBezTo>
                  <a:cubicBezTo>
                    <a:pt x="35560" y="7798"/>
                    <a:pt x="54387" y="0"/>
                    <a:pt x="74018" y="0"/>
                  </a:cubicBezTo>
                  <a:close/>
                </a:path>
              </a:pathLst>
            </a:custGeom>
            <a:solidFill>
              <a:srgbClr val="0B132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3" name="Google Shape;203;p16"/>
          <p:cNvSpPr txBox="1"/>
          <p:nvPr/>
        </p:nvSpPr>
        <p:spPr>
          <a:xfrm>
            <a:off x="304218" y="1719825"/>
            <a:ext cx="5864897" cy="81253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400" dirty="0" err="1">
                <a:solidFill>
                  <a:srgbClr val="0B1320"/>
                </a:solidFill>
                <a:latin typeface="Playfair Display Black"/>
                <a:sym typeface="Playfair Display Black"/>
              </a:rPr>
              <a:t>Ejemplos</a:t>
            </a:r>
            <a:endParaRPr sz="800" dirty="0"/>
          </a:p>
        </p:txBody>
      </p:sp>
      <p:sp>
        <p:nvSpPr>
          <p:cNvPr id="204" name="Google Shape;204;p16"/>
          <p:cNvSpPr txBox="1"/>
          <p:nvPr/>
        </p:nvSpPr>
        <p:spPr>
          <a:xfrm>
            <a:off x="1406774" y="4376725"/>
            <a:ext cx="4698300" cy="4333302"/>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s-AR" sz="2399" dirty="0">
                <a:solidFill>
                  <a:srgbClr val="F3F6FA"/>
                </a:solidFill>
                <a:latin typeface="Roboto"/>
                <a:ea typeface="Roboto"/>
                <a:sym typeface="Roboto"/>
              </a:rPr>
              <a:t>Actuales</a:t>
            </a:r>
            <a:r>
              <a:rPr lang="en-US" sz="2399" dirty="0">
                <a:solidFill>
                  <a:srgbClr val="F3F6FA"/>
                </a:solidFill>
                <a:latin typeface="Roboto"/>
                <a:ea typeface="Roboto"/>
                <a:sym typeface="Roboto"/>
              </a:rPr>
              <a:t>.</a:t>
            </a:r>
          </a:p>
          <a:p>
            <a:pPr marL="342900" lvl="0" indent="-342900">
              <a:lnSpc>
                <a:spcPct val="140016"/>
              </a:lnSpc>
              <a:buFont typeface="Arial" panose="020B0604020202020204" pitchFamily="34" charset="0"/>
              <a:buChar char="•"/>
            </a:pPr>
            <a:r>
              <a:rPr lang="es-MX" sz="2000" dirty="0">
                <a:solidFill>
                  <a:schemeClr val="bg1"/>
                </a:solidFill>
              </a:rPr>
              <a:t>Un ejemplo de realidad aumentada es el videojuego </a:t>
            </a:r>
            <a:r>
              <a:rPr lang="es-MX" sz="2000" dirty="0" err="1">
                <a:solidFill>
                  <a:schemeClr val="bg1"/>
                </a:solidFill>
              </a:rPr>
              <a:t>Pokemon</a:t>
            </a:r>
            <a:r>
              <a:rPr lang="es-MX" sz="2000" dirty="0">
                <a:solidFill>
                  <a:schemeClr val="bg1"/>
                </a:solidFill>
              </a:rPr>
              <a:t> GO. Ya que sobrepone lo digital con el mundo físico, ósea el real, cuando hay que capturar a los </a:t>
            </a:r>
            <a:r>
              <a:rPr lang="es-MX" sz="2000" dirty="0" err="1">
                <a:solidFill>
                  <a:schemeClr val="bg1"/>
                </a:solidFill>
              </a:rPr>
              <a:t>pokemones</a:t>
            </a:r>
            <a:r>
              <a:rPr lang="es-MX" sz="2000" dirty="0">
                <a:solidFill>
                  <a:schemeClr val="bg1"/>
                </a:solidFill>
              </a:rPr>
              <a:t>.</a:t>
            </a:r>
          </a:p>
          <a:p>
            <a:pPr marL="342900" lvl="0" indent="-342900">
              <a:lnSpc>
                <a:spcPct val="140016"/>
              </a:lnSpc>
              <a:buFont typeface="Arial" panose="020B0604020202020204" pitchFamily="34" charset="0"/>
              <a:buChar char="•"/>
            </a:pPr>
            <a:endParaRPr lang="es-MX" sz="2000" dirty="0">
              <a:solidFill>
                <a:schemeClr val="bg1"/>
              </a:solidFill>
            </a:endParaRPr>
          </a:p>
          <a:p>
            <a:pPr marL="342900" indent="-342900">
              <a:buFont typeface="Arial" panose="020B0604020202020204" pitchFamily="34" charset="0"/>
              <a:buChar char="•"/>
            </a:pPr>
            <a:r>
              <a:rPr lang="es-MX" sz="2000" dirty="0">
                <a:solidFill>
                  <a:schemeClr val="bg1"/>
                </a:solidFill>
              </a:rPr>
              <a:t>LEGO con su app AR STUDIO que te permite interactuar en un entorno virtual con los modelos que construiste.</a:t>
            </a:r>
          </a:p>
        </p:txBody>
      </p:sp>
      <p:sp>
        <p:nvSpPr>
          <p:cNvPr id="205" name="Google Shape;205;p16"/>
          <p:cNvSpPr txBox="1"/>
          <p:nvPr/>
        </p:nvSpPr>
        <p:spPr>
          <a:xfrm>
            <a:off x="6938971" y="2178703"/>
            <a:ext cx="3991334" cy="7380482"/>
          </a:xfrm>
          <a:prstGeom prst="rect">
            <a:avLst/>
          </a:prstGeom>
          <a:noFill/>
          <a:ln>
            <a:noFill/>
          </a:ln>
        </p:spPr>
        <p:txBody>
          <a:bodyPr spcFirstLastPara="1" wrap="square" lIns="0" tIns="0" rIns="0" bIns="0" anchor="t" anchorCtr="0">
            <a:spAutoFit/>
          </a:bodyPr>
          <a:lstStyle/>
          <a:p>
            <a:pPr marL="285750" indent="-285750" fontAlgn="base">
              <a:buFont typeface="Arial" panose="020B0604020202020204" pitchFamily="34" charset="0"/>
              <a:buChar char="•"/>
            </a:pPr>
            <a:r>
              <a:rPr lang="es-MX" sz="2000" dirty="0">
                <a:solidFill>
                  <a:schemeClr val="bg1"/>
                </a:solidFill>
              </a:rPr>
              <a:t>Información aumentada: el acceso a la información que nos proporcionan los móviles permite que nuestro conocimiento aumente de manera exponencial, puesto que no hace falta que lo almacenemos en nuestra memoria. esto quiere decir que se planea poder proyectar de mejor manera la información del celular.</a:t>
            </a:r>
          </a:p>
          <a:p>
            <a:pPr marL="285750" indent="-285750" fontAlgn="base">
              <a:buFont typeface="Arial" panose="020B0604020202020204" pitchFamily="34" charset="0"/>
              <a:buChar char="•"/>
            </a:pPr>
            <a:endParaRPr lang="es-MX" sz="2000" dirty="0">
              <a:solidFill>
                <a:schemeClr val="bg1"/>
              </a:solidFill>
            </a:endParaRPr>
          </a:p>
          <a:p>
            <a:pPr marL="285750" indent="-285750" fontAlgn="base">
              <a:buFont typeface="Arial" panose="020B0604020202020204" pitchFamily="34" charset="0"/>
              <a:buChar char="•"/>
            </a:pPr>
            <a:r>
              <a:rPr lang="es-MX" sz="2000" dirty="0">
                <a:solidFill>
                  <a:schemeClr val="bg1"/>
                </a:solidFill>
              </a:rPr>
              <a:t>Hologramas de personas: la principal aplicación de la realidad aumentada llegará cuando podamos interactuar con hologramas de seres aparentemente inteligentes, rompiendo las barreras espaciales y temporales que actualmente limitan nuestras relaciones.</a:t>
            </a:r>
          </a:p>
          <a:p>
            <a:pPr marL="0" marR="0" lvl="0" indent="0" algn="l" rtl="0">
              <a:lnSpc>
                <a:spcPct val="140016"/>
              </a:lnSpc>
              <a:spcBef>
                <a:spcPts val="0"/>
              </a:spcBef>
              <a:spcAft>
                <a:spcPts val="0"/>
              </a:spcAft>
              <a:buNone/>
            </a:pPr>
            <a:endParaRPr dirty="0"/>
          </a:p>
        </p:txBody>
      </p:sp>
      <p:sp>
        <p:nvSpPr>
          <p:cNvPr id="206" name="Google Shape;206;p16"/>
          <p:cNvSpPr txBox="1"/>
          <p:nvPr/>
        </p:nvSpPr>
        <p:spPr>
          <a:xfrm>
            <a:off x="13297383" y="3436992"/>
            <a:ext cx="4069255" cy="4001095"/>
          </a:xfrm>
          <a:prstGeom prst="rect">
            <a:avLst/>
          </a:prstGeom>
          <a:noFill/>
          <a:ln>
            <a:noFill/>
          </a:ln>
        </p:spPr>
        <p:txBody>
          <a:bodyPr spcFirstLastPara="1" wrap="square" lIns="0" tIns="0" rIns="0" bIns="0" anchor="t" anchorCtr="0">
            <a:spAutoFit/>
          </a:bodyPr>
          <a:lstStyle/>
          <a:p>
            <a:r>
              <a:rPr lang="es-MX" sz="2000" dirty="0">
                <a:solidFill>
                  <a:schemeClr val="bg1"/>
                </a:solidFill>
                <a:latin typeface="Roboto" panose="020B0604020202020204" charset="0"/>
                <a:ea typeface="Roboto" panose="020B0604020202020204" charset="0"/>
              </a:rPr>
              <a:t>La realidad aumentada va a facilitarnos un montón de cosas y permitirnos ahorrar tiempo y dinero. A diferencia de la inteligencia artificial, este avance, no necesariamente tiene porque quitar empleos, al contrario, inclusive generar más empleo, ya que se va a necesitar gente que programe y se sepa manejar con los hologramas.</a:t>
            </a:r>
          </a:p>
          <a:p>
            <a:br>
              <a:rPr lang="es-MX" sz="2000" dirty="0">
                <a:solidFill>
                  <a:schemeClr val="bg1"/>
                </a:solidFill>
                <a:latin typeface="Roboto" panose="020B0604020202020204" charset="0"/>
                <a:ea typeface="Roboto" panose="020B0604020202020204" charset="0"/>
              </a:rPr>
            </a:br>
            <a:endParaRPr sz="2000" dirty="0">
              <a:solidFill>
                <a:schemeClr val="bg1"/>
              </a:solidFill>
              <a:latin typeface="Roboto" panose="020B0604020202020204" charset="0"/>
              <a:ea typeface="Roboto" panose="020B0604020202020204" charset="0"/>
            </a:endParaRPr>
          </a:p>
        </p:txBody>
      </p:sp>
      <p:grpSp>
        <p:nvGrpSpPr>
          <p:cNvPr id="207" name="Google Shape;207;p16"/>
          <p:cNvGrpSpPr/>
          <p:nvPr/>
        </p:nvGrpSpPr>
        <p:grpSpPr>
          <a:xfrm>
            <a:off x="921362" y="2979164"/>
            <a:ext cx="1433703" cy="1457006"/>
            <a:chOff x="1813" y="-9525"/>
            <a:chExt cx="809173" cy="822325"/>
          </a:xfrm>
        </p:grpSpPr>
        <p:sp>
          <p:nvSpPr>
            <p:cNvPr id="208" name="Google Shape;208;p1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txBox="1"/>
            <p:nvPr/>
          </p:nvSpPr>
          <p:spPr>
            <a:xfrm>
              <a:off x="76200" y="-9525"/>
              <a:ext cx="6604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4200" b="0" i="0" u="none" strike="noStrike" cap="none">
                  <a:solidFill>
                    <a:srgbClr val="F3F6FA"/>
                  </a:solidFill>
                  <a:latin typeface="Roboto"/>
                  <a:ea typeface="Roboto"/>
                  <a:cs typeface="Roboto"/>
                  <a:sym typeface="Roboto"/>
                </a:rPr>
                <a:t>1</a:t>
              </a:r>
              <a:endParaRPr/>
            </a:p>
          </p:txBody>
        </p:sp>
      </p:grpSp>
      <p:grpSp>
        <p:nvGrpSpPr>
          <p:cNvPr id="210" name="Google Shape;210;p16"/>
          <p:cNvGrpSpPr/>
          <p:nvPr/>
        </p:nvGrpSpPr>
        <p:grpSpPr>
          <a:xfrm>
            <a:off x="5520528" y="1443830"/>
            <a:ext cx="1433703" cy="1457006"/>
            <a:chOff x="1813" y="-9525"/>
            <a:chExt cx="809173" cy="822325"/>
          </a:xfrm>
        </p:grpSpPr>
        <p:sp>
          <p:nvSpPr>
            <p:cNvPr id="211" name="Google Shape;211;p1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txBox="1"/>
            <p:nvPr/>
          </p:nvSpPr>
          <p:spPr>
            <a:xfrm>
              <a:off x="76200" y="-9525"/>
              <a:ext cx="6604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4200" b="0" i="0" u="none" strike="noStrike" cap="none" dirty="0">
                  <a:solidFill>
                    <a:srgbClr val="F3F6FA"/>
                  </a:solidFill>
                  <a:latin typeface="Roboto"/>
                  <a:ea typeface="Roboto"/>
                  <a:cs typeface="Roboto"/>
                  <a:sym typeface="Roboto"/>
                </a:rPr>
                <a:t>2</a:t>
              </a:r>
              <a:endParaRPr dirty="0"/>
            </a:p>
          </p:txBody>
        </p:sp>
      </p:grpSp>
      <p:grpSp>
        <p:nvGrpSpPr>
          <p:cNvPr id="213" name="Google Shape;213;p16"/>
          <p:cNvGrpSpPr/>
          <p:nvPr/>
        </p:nvGrpSpPr>
        <p:grpSpPr>
          <a:xfrm>
            <a:off x="12060954" y="2098121"/>
            <a:ext cx="1433703" cy="1457006"/>
            <a:chOff x="1813" y="-9525"/>
            <a:chExt cx="809173" cy="822325"/>
          </a:xfrm>
        </p:grpSpPr>
        <p:sp>
          <p:nvSpPr>
            <p:cNvPr id="214" name="Google Shape;214;p16"/>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txBox="1"/>
            <p:nvPr/>
          </p:nvSpPr>
          <p:spPr>
            <a:xfrm>
              <a:off x="76200" y="-9525"/>
              <a:ext cx="6604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4200" b="0" i="0" u="none" strike="noStrike" cap="none">
                  <a:solidFill>
                    <a:srgbClr val="F3F6FA"/>
                  </a:solidFill>
                  <a:latin typeface="Roboto"/>
                  <a:ea typeface="Roboto"/>
                  <a:cs typeface="Roboto"/>
                  <a:sym typeface="Roboto"/>
                </a:rPr>
                <a:t>3</a:t>
              </a:r>
              <a:endParaRPr/>
            </a:p>
          </p:txBody>
        </p:sp>
      </p:grpSp>
      <p:cxnSp>
        <p:nvCxnSpPr>
          <p:cNvPr id="3" name="Conector recto 2">
            <a:extLst>
              <a:ext uri="{FF2B5EF4-FFF2-40B4-BE49-F238E27FC236}">
                <a16:creationId xmlns:a16="http://schemas.microsoft.com/office/drawing/2014/main" id="{166D3EAA-A87B-47F4-BC95-0652D9816882}"/>
              </a:ext>
            </a:extLst>
          </p:cNvPr>
          <p:cNvCxnSpPr/>
          <p:nvPr/>
        </p:nvCxnSpPr>
        <p:spPr>
          <a:xfrm>
            <a:off x="11706459" y="0"/>
            <a:ext cx="0" cy="10287000"/>
          </a:xfrm>
          <a:prstGeom prst="line">
            <a:avLst/>
          </a:prstGeom>
          <a:ln w="76200"/>
        </p:spPr>
        <p:style>
          <a:lnRef idx="1">
            <a:schemeClr val="dk1"/>
          </a:lnRef>
          <a:fillRef idx="0">
            <a:schemeClr val="dk1"/>
          </a:fillRef>
          <a:effectRef idx="0">
            <a:schemeClr val="dk1"/>
          </a:effectRef>
          <a:fontRef idx="minor">
            <a:schemeClr val="tx1"/>
          </a:fontRef>
        </p:style>
      </p:cxnSp>
      <p:sp>
        <p:nvSpPr>
          <p:cNvPr id="4" name="CuadroTexto 3">
            <a:extLst>
              <a:ext uri="{FF2B5EF4-FFF2-40B4-BE49-F238E27FC236}">
                <a16:creationId xmlns:a16="http://schemas.microsoft.com/office/drawing/2014/main" id="{577DFBB2-B642-4B88-86D3-42BF7CB89386}"/>
              </a:ext>
            </a:extLst>
          </p:cNvPr>
          <p:cNvSpPr txBox="1"/>
          <p:nvPr/>
        </p:nvSpPr>
        <p:spPr>
          <a:xfrm>
            <a:off x="12740034" y="878541"/>
            <a:ext cx="5020552" cy="830997"/>
          </a:xfrm>
          <a:prstGeom prst="rect">
            <a:avLst/>
          </a:prstGeom>
          <a:noFill/>
        </p:spPr>
        <p:txBody>
          <a:bodyPr wrap="square" rtlCol="0">
            <a:spAutoFit/>
          </a:bodyPr>
          <a:lstStyle/>
          <a:p>
            <a:r>
              <a:rPr lang="es-MX" sz="4800" dirty="0" err="1">
                <a:latin typeface="Playfair Display Black" panose="020B0604020202020204" charset="0"/>
              </a:rPr>
              <a:t>Coclusiones</a:t>
            </a:r>
            <a:endParaRPr lang="es-AR" sz="4800" dirty="0">
              <a:latin typeface="Playfair Display Black"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7"/>
                                        </p:tgtEl>
                                        <p:attrNameLst>
                                          <p:attrName>style.visibility</p:attrName>
                                        </p:attrNameLst>
                                      </p:cBhvr>
                                      <p:to>
                                        <p:strVal val="visible"/>
                                      </p:to>
                                    </p:set>
                                    <p:animEffect transition="in" filter="fade">
                                      <p:cBhvr>
                                        <p:cTn id="11" dur="500"/>
                                        <p:tgtEl>
                                          <p:spTgt spid="20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1"/>
                                        </p:tgtEl>
                                        <p:attrNameLst>
                                          <p:attrName>style.visibility</p:attrName>
                                        </p:attrNameLst>
                                      </p:cBhvr>
                                      <p:to>
                                        <p:strVal val="visible"/>
                                      </p:to>
                                    </p:set>
                                    <p:animEffect transition="in" filter="fade">
                                      <p:cBhvr>
                                        <p:cTn id="15" dur="500"/>
                                        <p:tgtEl>
                                          <p:spTgt spid="19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4"/>
                                        </p:tgtEl>
                                        <p:attrNameLst>
                                          <p:attrName>style.visibility</p:attrName>
                                        </p:attrNameLst>
                                      </p:cBhvr>
                                      <p:to>
                                        <p:strVal val="visible"/>
                                      </p:to>
                                    </p:set>
                                    <p:animEffect transition="in" filter="fade">
                                      <p:cBhvr>
                                        <p:cTn id="19" dur="500"/>
                                        <p:tgtEl>
                                          <p:spTgt spid="20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10"/>
                                        </p:tgtEl>
                                        <p:attrNameLst>
                                          <p:attrName>style.visibility</p:attrName>
                                        </p:attrNameLst>
                                      </p:cBhvr>
                                      <p:to>
                                        <p:strVal val="visible"/>
                                      </p:to>
                                    </p:set>
                                    <p:animEffect transition="in" filter="fade">
                                      <p:cBhvr>
                                        <p:cTn id="23" dur="500"/>
                                        <p:tgtEl>
                                          <p:spTgt spid="21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95"/>
                                        </p:tgtEl>
                                        <p:attrNameLst>
                                          <p:attrName>style.visibility</p:attrName>
                                        </p:attrNameLst>
                                      </p:cBhvr>
                                      <p:to>
                                        <p:strVal val="visible"/>
                                      </p:to>
                                    </p:set>
                                    <p:animEffect transition="in" filter="fade">
                                      <p:cBhvr>
                                        <p:cTn id="27" dur="500"/>
                                        <p:tgtEl>
                                          <p:spTgt spid="19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05"/>
                                        </p:tgtEl>
                                        <p:attrNameLst>
                                          <p:attrName>style.visibility</p:attrName>
                                        </p:attrNameLst>
                                      </p:cBhvr>
                                      <p:to>
                                        <p:strVal val="visible"/>
                                      </p:to>
                                    </p:set>
                                    <p:animEffect transition="in" filter="fade">
                                      <p:cBhvr>
                                        <p:cTn id="31" dur="500"/>
                                        <p:tgtEl>
                                          <p:spTgt spid="20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13"/>
                                        </p:tgtEl>
                                        <p:attrNameLst>
                                          <p:attrName>style.visibility</p:attrName>
                                        </p:attrNameLst>
                                      </p:cBhvr>
                                      <p:to>
                                        <p:strVal val="visible"/>
                                      </p:to>
                                    </p:set>
                                    <p:animEffect transition="in" filter="fade">
                                      <p:cBhvr>
                                        <p:cTn id="35" dur="500"/>
                                        <p:tgtEl>
                                          <p:spTgt spid="21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99"/>
                                        </p:tgtEl>
                                        <p:attrNameLst>
                                          <p:attrName>style.visibility</p:attrName>
                                        </p:attrNameLst>
                                      </p:cBhvr>
                                      <p:to>
                                        <p:strVal val="visible"/>
                                      </p:to>
                                    </p:set>
                                    <p:animEffect transition="in" filter="fade">
                                      <p:cBhvr>
                                        <p:cTn id="39" dur="500"/>
                                        <p:tgtEl>
                                          <p:spTgt spid="199"/>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06"/>
                                        </p:tgtEl>
                                        <p:attrNameLst>
                                          <p:attrName>style.visibility</p:attrName>
                                        </p:attrNameLst>
                                      </p:cBhvr>
                                      <p:to>
                                        <p:strVal val="visible"/>
                                      </p:to>
                                    </p:set>
                                    <p:animEffect transition="in" filter="fade">
                                      <p:cBhvr>
                                        <p:cTn id="43"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Shape 219"/>
        <p:cNvGrpSpPr/>
        <p:nvPr/>
      </p:nvGrpSpPr>
      <p:grpSpPr>
        <a:xfrm>
          <a:off x="0" y="0"/>
          <a:ext cx="0" cy="0"/>
          <a:chOff x="0" y="0"/>
          <a:chExt cx="0" cy="0"/>
        </a:xfrm>
      </p:grpSpPr>
      <p:sp>
        <p:nvSpPr>
          <p:cNvPr id="220" name="Google Shape;220;p17"/>
          <p:cNvSpPr txBox="1"/>
          <p:nvPr/>
        </p:nvSpPr>
        <p:spPr>
          <a:xfrm>
            <a:off x="918150" y="604836"/>
            <a:ext cx="16244079" cy="13849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dirty="0" err="1">
                <a:solidFill>
                  <a:srgbClr val="0B1320"/>
                </a:solidFill>
                <a:latin typeface="Playfair Display Black"/>
                <a:sym typeface="Playfair Display Black"/>
              </a:rPr>
              <a:t>Bibliografía</a:t>
            </a:r>
            <a:endParaRPr dirty="0"/>
          </a:p>
        </p:txBody>
      </p:sp>
      <p:sp>
        <p:nvSpPr>
          <p:cNvPr id="231" name="Google Shape;231;p17"/>
          <p:cNvSpPr txBox="1"/>
          <p:nvPr/>
        </p:nvSpPr>
        <p:spPr>
          <a:xfrm>
            <a:off x="1590245" y="4410982"/>
            <a:ext cx="4273714" cy="209169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99" b="0" i="0" u="none" strike="noStrike" cap="none">
                <a:solidFill>
                  <a:srgbClr val="F3F6FA"/>
                </a:solidFill>
                <a:latin typeface="Roboto"/>
                <a:ea typeface="Roboto"/>
                <a:cs typeface="Roboto"/>
                <a:sym typeface="Roboto"/>
              </a:rPr>
              <a:t>Click on the "Canva" button next to this presentation. Start editing your presentation. You may need to sign in to your Canva account.</a:t>
            </a:r>
            <a:endParaRPr/>
          </a:p>
        </p:txBody>
      </p:sp>
      <p:sp>
        <p:nvSpPr>
          <p:cNvPr id="235" name="Google Shape;235;p17"/>
          <p:cNvSpPr txBox="1"/>
          <p:nvPr/>
        </p:nvSpPr>
        <p:spPr>
          <a:xfrm>
            <a:off x="954890" y="1967083"/>
            <a:ext cx="16849016" cy="8309967"/>
          </a:xfrm>
          <a:prstGeom prst="rect">
            <a:avLst/>
          </a:prstGeom>
          <a:noFill/>
          <a:ln>
            <a:noFill/>
          </a:ln>
        </p:spPr>
        <p:txBody>
          <a:bodyPr spcFirstLastPara="1" wrap="square" lIns="0" tIns="0" rIns="0" bIns="0" anchor="t" anchorCtr="0">
            <a:spAutoFit/>
          </a:bodyPr>
          <a:lstStyle/>
          <a:p>
            <a:r>
              <a:rPr lang="es-AR" sz="3200" dirty="0"/>
              <a:t>Fuentes:</a:t>
            </a:r>
          </a:p>
          <a:p>
            <a:r>
              <a:rPr lang="es-AR" sz="3200" u="sng" dirty="0">
                <a:hlinkClick r:id="rId3"/>
              </a:rPr>
              <a:t>https://www.xataka.com/basics/realidad-aumentada-que-que-se-diferencia-realidad-virtual</a:t>
            </a:r>
            <a:endParaRPr lang="es-AR" sz="3200" dirty="0"/>
          </a:p>
          <a:p>
            <a:r>
              <a:rPr lang="es-AR" sz="3200" u="sng" dirty="0">
                <a:hlinkClick r:id="rId4"/>
              </a:rPr>
              <a:t>https://rockcontent.com/es/blog/realidad-aumentada/</a:t>
            </a:r>
            <a:endParaRPr lang="es-AR" sz="3200" dirty="0"/>
          </a:p>
          <a:p>
            <a:r>
              <a:rPr lang="es-AR" sz="3200" u="sng" dirty="0">
                <a:hlinkClick r:id="rId5"/>
              </a:rPr>
              <a:t>https://blog.hubspot.es/service/ejemplos-realidad-aumentada</a:t>
            </a:r>
            <a:endParaRPr lang="es-AR" sz="3200" dirty="0"/>
          </a:p>
          <a:p>
            <a:r>
              <a:rPr lang="es-AR" sz="3200" u="sng" dirty="0">
                <a:hlinkClick r:id="rId6"/>
              </a:rPr>
              <a:t>https://significadosweb.com/ejemplos-de-aplicacion-de-realidad-aumentada-que-es-tipos-caracteristicas-para-que-sirve-definicion/</a:t>
            </a:r>
            <a:endParaRPr lang="es-AR" sz="3200" dirty="0"/>
          </a:p>
          <a:p>
            <a:r>
              <a:rPr lang="es-AR" sz="3200" u="sng" dirty="0">
                <a:hlinkClick r:id="rId7"/>
              </a:rPr>
              <a:t>https://barrazacarlos.com/es/ventajas-e-inconvenientes-de-la-realidad-aumentada/</a:t>
            </a:r>
            <a:endParaRPr lang="es-AR" sz="3200" dirty="0"/>
          </a:p>
          <a:p>
            <a:r>
              <a:rPr lang="es-AR" sz="3200" u="sng" dirty="0">
                <a:hlinkClick r:id="rId8"/>
              </a:rPr>
              <a:t>https://juice-studio.com/como-se-utiliza-la-realidad-aumentada-en-las-empresas/</a:t>
            </a:r>
            <a:endParaRPr lang="es-AR" sz="3200" dirty="0"/>
          </a:p>
          <a:p>
            <a:r>
              <a:rPr lang="es-AR" sz="3200" u="sng" dirty="0">
                <a:hlinkClick r:id="rId9"/>
              </a:rPr>
              <a:t>https://www.puntal.com.ar/inteligencia-artificial/aplicaciones-inteligencia-artificial-y-realidad-aumentada-transformar-tu-hogar-u-oficina-n202404</a:t>
            </a:r>
            <a:endParaRPr lang="es-AR" sz="3200" dirty="0"/>
          </a:p>
          <a:p>
            <a:r>
              <a:rPr lang="es-AR" sz="3200" u="sng" dirty="0">
                <a:hlinkClick r:id="rId10"/>
              </a:rPr>
              <a:t>https://www.teknei.com/2022/01/25/aplicaciones-de-la-realidad-aumentada-en-las-empresas/</a:t>
            </a:r>
            <a:endParaRPr lang="es-AR" sz="3200" dirty="0"/>
          </a:p>
          <a:p>
            <a:r>
              <a:rPr lang="es-AR" sz="3200" u="sng" dirty="0">
                <a:hlinkClick r:id="rId11"/>
              </a:rPr>
              <a:t>https://www.bbva.com/es/innovacion/siete-usos-realidad-aumentada-ya-estan-aqui/</a:t>
            </a:r>
            <a:endParaRPr lang="es-AR" sz="3200" dirty="0"/>
          </a:p>
          <a:p>
            <a:r>
              <a:rPr lang="es-AR" sz="3200" u="sng" dirty="0">
                <a:hlinkClick r:id="rId12"/>
              </a:rPr>
              <a:t>https://seaberyat.com/es/7-ejemplos-de-empresas-que-aplican-la-realidad-aumentada-en-su-negocio/</a:t>
            </a:r>
            <a:endParaRPr lang="es-AR" sz="3200" dirty="0"/>
          </a:p>
          <a:p>
            <a:r>
              <a:rPr lang="es-AR" sz="3200" u="sng" dirty="0">
                <a:hlinkClick r:id="rId13"/>
              </a:rPr>
              <a:t>https://www.esic.edu/rethink/marketing-y-comunicacion/futuro-las-aplicaciones-realidad-aumentada-nos-espera</a:t>
            </a:r>
            <a:endParaRPr lang="es-AR" sz="3200" dirty="0"/>
          </a:p>
          <a:p>
            <a:br>
              <a:rPr lang="es-AR" dirty="0"/>
            </a:b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500"/>
                                        <p:tgtEl>
                                          <p:spTgt spid="2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1"/>
                                        </p:tgtEl>
                                        <p:attrNameLst>
                                          <p:attrName>style.visibility</p:attrName>
                                        </p:attrNameLst>
                                      </p:cBhvr>
                                      <p:to>
                                        <p:strVal val="visible"/>
                                      </p:to>
                                    </p:set>
                                    <p:animEffect transition="in" filter="fade">
                                      <p:cBhvr>
                                        <p:cTn id="11" dur="500"/>
                                        <p:tgtEl>
                                          <p:spTgt spid="23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fade">
                                      <p:cBhvr>
                                        <p:cTn id="15"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884</Words>
  <Application>Microsoft Office PowerPoint</Application>
  <PresentationFormat>Personalizado</PresentationFormat>
  <Paragraphs>79</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Roboto</vt:lpstr>
      <vt:lpstr>Arial</vt:lpstr>
      <vt:lpstr>Playfair Display Black</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Iván</dc:creator>
  <cp:lastModifiedBy>Usuario</cp:lastModifiedBy>
  <cp:revision>16</cp:revision>
  <dcterms:modified xsi:type="dcterms:W3CDTF">2024-10-14T18:32:25Z</dcterms:modified>
</cp:coreProperties>
</file>