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AD92081-DCEA-4773-BBD3-B60201A0321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B383-D5FE-4790-95FE-DD51270DDC0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2081-DCEA-4773-BBD3-B60201A0321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372646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2081-DCEA-4773-BBD3-B60201A0321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B383-D5FE-4790-95FE-DD51270DDC0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1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92081-DCEA-4773-BBD3-B60201A0321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246493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D92081-DCEA-4773-BBD3-B60201A03219}"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B383-D5FE-4790-95FE-DD51270DDC0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30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D92081-DCEA-4773-BBD3-B60201A03219}"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336565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92081-DCEA-4773-BBD3-B60201A03219}"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138349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D92081-DCEA-4773-BBD3-B60201A03219}"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22692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92081-DCEA-4773-BBD3-B60201A03219}"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7952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D92081-DCEA-4773-BBD3-B60201A03219}"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B383-D5FE-4790-95FE-DD51270DDC0D}" type="slidenum">
              <a:rPr lang="en-US" smtClean="0"/>
              <a:t>‹#›</a:t>
            </a:fld>
            <a:endParaRPr lang="en-US"/>
          </a:p>
        </p:txBody>
      </p:sp>
    </p:spTree>
    <p:extLst>
      <p:ext uri="{BB962C8B-B14F-4D97-AF65-F5344CB8AC3E}">
        <p14:creationId xmlns:p14="http://schemas.microsoft.com/office/powerpoint/2010/main" val="26754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D92081-DCEA-4773-BBD3-B60201A03219}"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B383-D5FE-4790-95FE-DD51270DDC0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6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D92081-DCEA-4773-BBD3-B60201A03219}" type="datetimeFigureOut">
              <a:rPr lang="en-US" smtClean="0"/>
              <a:t>3/4/2024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3F1B383-D5FE-4790-95FE-DD51270DDC0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5707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99806" y="2073530"/>
            <a:ext cx="6096000" cy="2146165"/>
          </a:xfrm>
          <a:prstGeom prst="rect">
            <a:avLst/>
          </a:prstGeom>
        </p:spPr>
        <p:txBody>
          <a:bodyPr>
            <a:spAutoFit/>
          </a:bodyPr>
          <a:lstStyle/>
          <a:p>
            <a:pPr algn="ctr">
              <a:lnSpc>
                <a:spcPct val="107000"/>
              </a:lnSpc>
              <a:spcAft>
                <a:spcPts val="800"/>
              </a:spcAft>
            </a:pPr>
            <a:r>
              <a:rPr lang="en-US" sz="3600" b="1" dirty="0">
                <a:latin typeface="Arial" panose="020B0604020202020204" pitchFamily="34" charset="0"/>
                <a:ea typeface="Calibri" panose="020F0502020204030204" pitchFamily="34" charset="0"/>
                <a:cs typeface="Times New Roman" panose="02020603050405020304" pitchFamily="18" charset="0"/>
              </a:rPr>
              <a:t>LOAN MANAGEMENT AND RISK ANALYTICS IN FINANCIAL INSTITUTIONS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smtClean="0">
                <a:solidFill>
                  <a:srgbClr val="3C4043"/>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195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Organizational Type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Among the applicants, those who work in business organizations are the highest, followed by those whose organizational type are not captured. Those who are in the industry type 8 are least among the </a:t>
            </a:r>
            <a:r>
              <a:rPr lang="en-US" sz="2400" dirty="0" smtClean="0"/>
              <a:t>applicants.</a:t>
            </a:r>
          </a:p>
          <a:p>
            <a:pPr marL="0" indent="0">
              <a:buNone/>
            </a:pPr>
            <a:endParaRPr lang="en-US" sz="2400" dirty="0"/>
          </a:p>
        </p:txBody>
      </p:sp>
      <p:pic>
        <p:nvPicPr>
          <p:cNvPr id="4" name="Picture 3"/>
          <p:cNvPicPr/>
          <p:nvPr/>
        </p:nvPicPr>
        <p:blipFill>
          <a:blip r:embed="rId2"/>
          <a:stretch>
            <a:fillRect/>
          </a:stretch>
        </p:blipFill>
        <p:spPr>
          <a:xfrm>
            <a:off x="1384665" y="3573281"/>
            <a:ext cx="8869680" cy="3081655"/>
          </a:xfrm>
          <a:prstGeom prst="rect">
            <a:avLst/>
          </a:prstGeom>
        </p:spPr>
      </p:pic>
    </p:spTree>
    <p:extLst>
      <p:ext uri="{BB962C8B-B14F-4D97-AF65-F5344CB8AC3E}">
        <p14:creationId xmlns:p14="http://schemas.microsoft.com/office/powerpoint/2010/main" val="268245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Academic Background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t>From the chart below, we can comfortably say applicants are not illiterates which makes it easy for them to fill their forms correctly. They have attained various forms of education. Those with secondary education are more whereas those with university degree are least among applicants.</a:t>
            </a:r>
          </a:p>
          <a:p>
            <a:pPr marL="0" indent="0">
              <a:buNone/>
            </a:pPr>
            <a:endParaRPr lang="en-US" sz="2400" dirty="0"/>
          </a:p>
        </p:txBody>
      </p:sp>
      <p:pic>
        <p:nvPicPr>
          <p:cNvPr id="4" name="Picture 3"/>
          <p:cNvPicPr/>
          <p:nvPr/>
        </p:nvPicPr>
        <p:blipFill>
          <a:blip r:embed="rId2"/>
          <a:stretch>
            <a:fillRect/>
          </a:stretch>
        </p:blipFill>
        <p:spPr>
          <a:xfrm>
            <a:off x="1658983" y="3743098"/>
            <a:ext cx="7916091" cy="2840582"/>
          </a:xfrm>
          <a:prstGeom prst="rect">
            <a:avLst/>
          </a:prstGeom>
        </p:spPr>
      </p:pic>
    </p:spTree>
    <p:extLst>
      <p:ext uri="{BB962C8B-B14F-4D97-AF65-F5344CB8AC3E}">
        <p14:creationId xmlns:p14="http://schemas.microsoft.com/office/powerpoint/2010/main" val="3311336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Properties ownership of Applicants</a:t>
            </a:r>
            <a:r>
              <a:rPr lang="en-US" dirty="0"/>
              <a:t/>
            </a:r>
            <a:br>
              <a:rPr lang="en-US" dirty="0"/>
            </a:br>
            <a:endParaRPr lang="en-US" dirty="0"/>
          </a:p>
        </p:txBody>
      </p:sp>
      <p:sp>
        <p:nvSpPr>
          <p:cNvPr id="3" name="Content Placeholder 2"/>
          <p:cNvSpPr>
            <a:spLocks noGrp="1"/>
          </p:cNvSpPr>
          <p:nvPr>
            <p:ph idx="1"/>
          </p:nvPr>
        </p:nvSpPr>
        <p:spPr>
          <a:xfrm>
            <a:off x="-1" y="1825624"/>
            <a:ext cx="12192001" cy="5032375"/>
          </a:xfrm>
        </p:spPr>
        <p:txBody>
          <a:bodyPr>
            <a:normAutofit fontScale="92500" lnSpcReduction="20000"/>
          </a:bodyPr>
          <a:lstStyle/>
          <a:p>
            <a:pPr marL="0" indent="0">
              <a:buNone/>
            </a:pPr>
            <a:r>
              <a:rPr lang="en-US" sz="1800" dirty="0"/>
              <a:t>The bar chart below shows the number of applicants that have either a car or a building or both</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It </a:t>
            </a:r>
            <a:r>
              <a:rPr lang="en-US" sz="1800" dirty="0"/>
              <a:t>can be observed that the women without cars are almost equal to those that have buildings whereas those that have cars among the men are moderately less than those with buildings and same with those without cars or </a:t>
            </a:r>
            <a:r>
              <a:rPr lang="en-US" sz="1800" dirty="0" smtClean="0"/>
              <a:t>buildings.</a:t>
            </a:r>
            <a:endParaRPr lang="en-US" sz="1800" dirty="0"/>
          </a:p>
          <a:p>
            <a:pPr marL="0" indent="0">
              <a:buNone/>
            </a:pPr>
            <a:endParaRPr lang="en-US" sz="1800" dirty="0"/>
          </a:p>
          <a:p>
            <a:pPr marL="0" indent="0">
              <a:buNone/>
            </a:pPr>
            <a:endParaRPr lang="en-US" dirty="0"/>
          </a:p>
        </p:txBody>
      </p:sp>
      <p:pic>
        <p:nvPicPr>
          <p:cNvPr id="7" name="Picture 6"/>
          <p:cNvPicPr/>
          <p:nvPr/>
        </p:nvPicPr>
        <p:blipFill>
          <a:blip r:embed="rId2"/>
          <a:stretch>
            <a:fillRect/>
          </a:stretch>
        </p:blipFill>
        <p:spPr>
          <a:xfrm>
            <a:off x="555442" y="2629989"/>
            <a:ext cx="4930957" cy="2407920"/>
          </a:xfrm>
          <a:prstGeom prst="rect">
            <a:avLst/>
          </a:prstGeom>
        </p:spPr>
      </p:pic>
      <p:pic>
        <p:nvPicPr>
          <p:cNvPr id="8" name="Picture 7"/>
          <p:cNvPicPr/>
          <p:nvPr/>
        </p:nvPicPr>
        <p:blipFill>
          <a:blip r:embed="rId3"/>
          <a:stretch>
            <a:fillRect/>
          </a:stretch>
        </p:blipFill>
        <p:spPr>
          <a:xfrm>
            <a:off x="6165669" y="2629989"/>
            <a:ext cx="4760367" cy="2378710"/>
          </a:xfrm>
          <a:prstGeom prst="rect">
            <a:avLst/>
          </a:prstGeom>
        </p:spPr>
      </p:pic>
    </p:spTree>
    <p:extLst>
      <p:ext uri="{BB962C8B-B14F-4D97-AF65-F5344CB8AC3E}">
        <p14:creationId xmlns:p14="http://schemas.microsoft.com/office/powerpoint/2010/main" val="245282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Time of the Week</a:t>
            </a:r>
            <a:endParaRPr lang="en-US" dirty="0"/>
          </a:p>
        </p:txBody>
      </p:sp>
      <p:sp>
        <p:nvSpPr>
          <p:cNvPr id="3" name="Content Placeholder 2"/>
          <p:cNvSpPr>
            <a:spLocks noGrp="1"/>
          </p:cNvSpPr>
          <p:nvPr>
            <p:ph idx="1"/>
          </p:nvPr>
        </p:nvSpPr>
        <p:spPr>
          <a:xfrm>
            <a:off x="300446" y="1825625"/>
            <a:ext cx="11053354" cy="4901746"/>
          </a:xfrm>
        </p:spPr>
        <p:txBody>
          <a:bodyPr>
            <a:normAutofit/>
          </a:bodyPr>
          <a:lstStyle/>
          <a:p>
            <a:pPr marL="0" indent="0">
              <a:buNone/>
            </a:pPr>
            <a:r>
              <a:rPr lang="en-US" sz="1800" dirty="0"/>
              <a:t>The chart captures that the financial institution worked throughout the week to allow applicants apply for loan</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It </a:t>
            </a:r>
            <a:r>
              <a:rPr lang="en-US" sz="1800" dirty="0"/>
              <a:t>can be seen that more applications were received on Tuesday followed by Wednesday. Saturday recorded a low turnout followed by Sunday with the lowest turnout in applications.</a:t>
            </a:r>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dirty="0"/>
          </a:p>
        </p:txBody>
      </p:sp>
      <p:pic>
        <p:nvPicPr>
          <p:cNvPr id="5" name="Picture 4"/>
          <p:cNvPicPr/>
          <p:nvPr/>
        </p:nvPicPr>
        <p:blipFill>
          <a:blip r:embed="rId2"/>
          <a:stretch>
            <a:fillRect/>
          </a:stretch>
        </p:blipFill>
        <p:spPr>
          <a:xfrm>
            <a:off x="1084217" y="2669629"/>
            <a:ext cx="9157063" cy="2764519"/>
          </a:xfrm>
          <a:prstGeom prst="rect">
            <a:avLst/>
          </a:prstGeom>
        </p:spPr>
      </p:pic>
    </p:spTree>
    <p:extLst>
      <p:ext uri="{BB962C8B-B14F-4D97-AF65-F5344CB8AC3E}">
        <p14:creationId xmlns:p14="http://schemas.microsoft.com/office/powerpoint/2010/main" val="218163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Applicant’s Difficulty in paying back Loan</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1800" dirty="0"/>
              <a:t>The ultimate goal of any financial institution is for their loans to be paid back within time frame. When payments are delayed, cash flow can turn negative and the institution may have to take drastic measures to raise funds to cover operating cost.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800" dirty="0"/>
              <a:t>From the chart above, more applicants of both genders have very low level of difficulty in paying back their loans which is to the institution’s advantage.</a:t>
            </a:r>
          </a:p>
          <a:p>
            <a:pPr marL="0" indent="0">
              <a:buNone/>
            </a:pPr>
            <a:endParaRPr lang="en-US" sz="1800" dirty="0"/>
          </a:p>
        </p:txBody>
      </p:sp>
      <p:pic>
        <p:nvPicPr>
          <p:cNvPr id="5" name="Picture 4"/>
          <p:cNvPicPr/>
          <p:nvPr/>
        </p:nvPicPr>
        <p:blipFill>
          <a:blip r:embed="rId2"/>
          <a:stretch>
            <a:fillRect/>
          </a:stretch>
        </p:blipFill>
        <p:spPr>
          <a:xfrm>
            <a:off x="979715" y="3213463"/>
            <a:ext cx="9000308" cy="2142308"/>
          </a:xfrm>
          <a:prstGeom prst="rect">
            <a:avLst/>
          </a:prstGeom>
        </p:spPr>
      </p:pic>
    </p:spTree>
    <p:extLst>
      <p:ext uri="{BB962C8B-B14F-4D97-AF65-F5344CB8AC3E}">
        <p14:creationId xmlns:p14="http://schemas.microsoft.com/office/powerpoint/2010/main" val="184499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analysis shows that majority of the applicants can easy pay back their loans. The number of applicants having difficulty in paying back is infinitesimal. We can therefore say, the financial institution is not at risk with the loans given out.</a:t>
            </a:r>
          </a:p>
          <a:p>
            <a:pPr marL="0" indent="0">
              <a:buNone/>
            </a:pPr>
            <a:endParaRPr lang="en-US" dirty="0"/>
          </a:p>
        </p:txBody>
      </p:sp>
    </p:spTree>
    <p:extLst>
      <p:ext uri="{BB962C8B-B14F-4D97-AF65-F5344CB8AC3E}">
        <p14:creationId xmlns:p14="http://schemas.microsoft.com/office/powerpoint/2010/main" val="3408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Recommendations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From the analysis, it can be observed that more females have applied for loan than their male counterparts. Sensitization programs should be carried out to encourage more males in applying for loans within their reach. </a:t>
            </a:r>
          </a:p>
          <a:p>
            <a:pPr marL="0" indent="0">
              <a:buNone/>
            </a:pPr>
            <a:r>
              <a:rPr lang="en-US" dirty="0"/>
              <a:t>Prospective applicants should be should enlightened on the benefits of taking loans which include business startups, business support, carrying out projects like building a house etc. which ordinarily their incomes alone cannot finance.</a:t>
            </a:r>
          </a:p>
          <a:p>
            <a:pPr marL="0" indent="0">
              <a:buNone/>
            </a:pPr>
            <a:r>
              <a:rPr lang="en-US" dirty="0"/>
              <a:t>Financial institutions should make their loans more flexible and with incentives for those who are able to pay up their loans within time frame.</a:t>
            </a:r>
          </a:p>
          <a:p>
            <a:pPr marL="0" indent="0">
              <a:buNone/>
            </a:pPr>
            <a:endParaRPr lang="en-US" dirty="0"/>
          </a:p>
        </p:txBody>
      </p:sp>
    </p:spTree>
    <p:extLst>
      <p:ext uri="{BB962C8B-B14F-4D97-AF65-F5344CB8AC3E}">
        <p14:creationId xmlns:p14="http://schemas.microsoft.com/office/powerpoint/2010/main" val="33173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4760"/>
            <a:ext cx="10515600" cy="1325563"/>
          </a:xfrm>
        </p:spPr>
        <p:txBody>
          <a:bodyPr>
            <a:normAutofit/>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dirty="0" smtClean="0"/>
              <a:t>Loan management is an essential aspect of banking that plays a crucial role in ensuring the stability and profitability of financial institutions. A loan management system enables the lenders to seamlessly manage the loan lifecycle, centralizes data, enhances communication and accelerates decision making and significantly improving operation efficiency.</a:t>
            </a:r>
          </a:p>
          <a:p>
            <a:pPr marL="0" indent="0">
              <a:buNone/>
            </a:pPr>
            <a:r>
              <a:rPr lang="en-US" dirty="0" smtClean="0"/>
              <a:t>This </a:t>
            </a:r>
            <a:r>
              <a:rPr lang="en-US" dirty="0"/>
              <a:t>case study aims to give us an idea of applying Expository Data Analysis in a real business scenario and understand how data is used to minimize the risk of losing money while lending to customers.</a:t>
            </a:r>
          </a:p>
          <a:p>
            <a:pPr marL="0" indent="0">
              <a:buNone/>
            </a:pPr>
            <a:r>
              <a:rPr lang="en-US" dirty="0"/>
              <a:t>Power BI was used for analysis in this project and the dataset used can be found here: </a:t>
            </a:r>
            <a:r>
              <a:rPr lang="en-US" dirty="0"/>
              <a:t>www.kaggle.com/datasets/aungpyaeap/supermarket-sales</a:t>
            </a:r>
            <a:r>
              <a:rPr lang="en-US" u="sng" dirty="0" smtClean="0"/>
              <a:t>.  </a:t>
            </a:r>
            <a:endParaRPr lang="en-US" dirty="0"/>
          </a:p>
          <a:p>
            <a:pPr marL="0" indent="0">
              <a:buNone/>
            </a:pPr>
            <a:endParaRPr lang="en-US" dirty="0"/>
          </a:p>
        </p:txBody>
      </p:sp>
    </p:spTree>
    <p:extLst>
      <p:ext uri="{BB962C8B-B14F-4D97-AF65-F5344CB8AC3E}">
        <p14:creationId xmlns:p14="http://schemas.microsoft.com/office/powerpoint/2010/main" val="288364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b="1" dirty="0"/>
              <a:t>Key Column Definition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Sk</a:t>
            </a:r>
            <a:r>
              <a:rPr lang="en-US" dirty="0"/>
              <a:t> ID </a:t>
            </a:r>
            <a:r>
              <a:rPr lang="en-US" dirty="0" err="1"/>
              <a:t>Curr</a:t>
            </a:r>
            <a:r>
              <a:rPr lang="en-US" dirty="0"/>
              <a:t>: Identity of applicants </a:t>
            </a:r>
          </a:p>
          <a:p>
            <a:pPr marL="0" indent="0">
              <a:buNone/>
            </a:pPr>
            <a:r>
              <a:rPr lang="en-US" dirty="0"/>
              <a:t>Target: Clients with payment difficulty.</a:t>
            </a:r>
          </a:p>
          <a:p>
            <a:pPr marL="0" indent="0">
              <a:buNone/>
            </a:pPr>
            <a:r>
              <a:rPr lang="en-US" dirty="0"/>
              <a:t>Contract type: Type of loan applied for.</a:t>
            </a:r>
          </a:p>
          <a:p>
            <a:pPr marL="0" indent="0">
              <a:buNone/>
            </a:pPr>
            <a:r>
              <a:rPr lang="en-US" dirty="0"/>
              <a:t>Gender: Whether male or female.</a:t>
            </a:r>
          </a:p>
          <a:p>
            <a:pPr marL="0" indent="0">
              <a:buNone/>
            </a:pPr>
            <a:r>
              <a:rPr lang="en-US" dirty="0"/>
              <a:t>Flag own car: Whether applicant own a car or not</a:t>
            </a:r>
          </a:p>
          <a:p>
            <a:pPr marL="0" indent="0">
              <a:buNone/>
            </a:pPr>
            <a:r>
              <a:rPr lang="en-US" dirty="0"/>
              <a:t>Flag own reality: Whether applicant own a building or not.</a:t>
            </a:r>
          </a:p>
          <a:p>
            <a:pPr marL="0" indent="0">
              <a:buNone/>
            </a:pPr>
            <a:r>
              <a:rPr lang="en-US" dirty="0"/>
              <a:t>Name Income type: Source of income of applicants.</a:t>
            </a:r>
          </a:p>
          <a:p>
            <a:pPr marL="0" indent="0">
              <a:buNone/>
            </a:pPr>
            <a:r>
              <a:rPr lang="en-US" dirty="0"/>
              <a:t>Name Education type: Level of highest education the client achieved.</a:t>
            </a:r>
          </a:p>
          <a:p>
            <a:pPr marL="0" indent="0">
              <a:buNone/>
            </a:pPr>
            <a:r>
              <a:rPr lang="en-US" dirty="0"/>
              <a:t>Occupation type: What kind of occupation does the client have?</a:t>
            </a:r>
          </a:p>
          <a:p>
            <a:pPr marL="0" indent="0">
              <a:buNone/>
            </a:pPr>
            <a:r>
              <a:rPr lang="en-US" dirty="0"/>
              <a:t>Weekday </a:t>
            </a:r>
            <a:r>
              <a:rPr lang="en-US" dirty="0" err="1"/>
              <a:t>Appr</a:t>
            </a:r>
            <a:r>
              <a:rPr lang="en-US" dirty="0"/>
              <a:t> Process Start: On which day of the week did the client apply?</a:t>
            </a:r>
          </a:p>
          <a:p>
            <a:pPr marL="0" indent="0">
              <a:buNone/>
            </a:pPr>
            <a:endParaRPr lang="en-US" dirty="0"/>
          </a:p>
        </p:txBody>
      </p:sp>
    </p:spTree>
    <p:extLst>
      <p:ext uri="{BB962C8B-B14F-4D97-AF65-F5344CB8AC3E}">
        <p14:creationId xmlns:p14="http://schemas.microsoft.com/office/powerpoint/2010/main" val="223459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1070520"/>
            <a:ext cx="10515600" cy="1325563"/>
          </a:xfrm>
        </p:spPr>
        <p:txBody>
          <a:bodyPr>
            <a:normAutofit/>
          </a:bodyPr>
          <a:lstStyle/>
          <a:p>
            <a:r>
              <a:rPr lang="en-US" b="1" dirty="0"/>
              <a:t>Data Cleaning and Preparation</a:t>
            </a:r>
            <a:r>
              <a:rPr lang="en-US" dirty="0"/>
              <a:t/>
            </a:r>
            <a:br>
              <a:rPr lang="en-US" dirty="0"/>
            </a:br>
            <a:endParaRPr lang="en-US" dirty="0"/>
          </a:p>
        </p:txBody>
      </p:sp>
      <p:sp>
        <p:nvSpPr>
          <p:cNvPr id="3" name="Content Placeholder 2"/>
          <p:cNvSpPr>
            <a:spLocks noGrp="1"/>
          </p:cNvSpPr>
          <p:nvPr>
            <p:ph idx="1"/>
          </p:nvPr>
        </p:nvSpPr>
        <p:spPr>
          <a:xfrm>
            <a:off x="1008017" y="2857590"/>
            <a:ext cx="10515600" cy="4351338"/>
          </a:xfrm>
        </p:spPr>
        <p:txBody>
          <a:bodyPr/>
          <a:lstStyle/>
          <a:p>
            <a:pPr marL="0" indent="0">
              <a:buNone/>
            </a:pPr>
            <a:r>
              <a:rPr lang="en-US" sz="2400" dirty="0"/>
              <a:t>Import the dataset through the link provided above into Power BI and transform data. There are few adjustments we will be making to this data as listed below:</a:t>
            </a:r>
          </a:p>
          <a:p>
            <a:pPr marL="0" indent="0">
              <a:buNone/>
            </a:pPr>
            <a:r>
              <a:rPr lang="en-US" sz="2400" dirty="0"/>
              <a:t>The values in the columns of Days birth, days employed, days registered and days ID were published as negative values but have now been changed to absolute values for ease of analysis.</a:t>
            </a:r>
          </a:p>
          <a:p>
            <a:pPr marL="0" indent="0">
              <a:buNone/>
            </a:pPr>
            <a:r>
              <a:rPr lang="en-US" sz="2400" dirty="0"/>
              <a:t>Some columns were deleted because they contained so many missing values and null values.</a:t>
            </a:r>
          </a:p>
          <a:p>
            <a:endParaRPr lang="en-US" dirty="0"/>
          </a:p>
        </p:txBody>
      </p:sp>
    </p:spTree>
    <p:extLst>
      <p:ext uri="{BB962C8B-B14F-4D97-AF65-F5344CB8AC3E}">
        <p14:creationId xmlns:p14="http://schemas.microsoft.com/office/powerpoint/2010/main" val="54978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005205"/>
            <a:ext cx="10515600" cy="1325563"/>
          </a:xfrm>
        </p:spPr>
        <p:txBody>
          <a:bodyPr>
            <a:normAutofit/>
          </a:bodyPr>
          <a:lstStyle/>
          <a:p>
            <a:r>
              <a:rPr lang="en-US" b="1" dirty="0"/>
              <a:t>Objective</a:t>
            </a:r>
            <a:r>
              <a:rPr lang="en-US" dirty="0"/>
              <a:t/>
            </a:r>
            <a:br>
              <a:rPr lang="en-US" dirty="0"/>
            </a:br>
            <a:endParaRPr lang="en-US" dirty="0"/>
          </a:p>
        </p:txBody>
      </p:sp>
      <p:sp>
        <p:nvSpPr>
          <p:cNvPr id="3" name="Content Placeholder 2"/>
          <p:cNvSpPr>
            <a:spLocks noGrp="1"/>
          </p:cNvSpPr>
          <p:nvPr>
            <p:ph idx="1"/>
          </p:nvPr>
        </p:nvSpPr>
        <p:spPr>
          <a:xfrm>
            <a:off x="827314" y="3340917"/>
            <a:ext cx="10515600" cy="4351338"/>
          </a:xfrm>
        </p:spPr>
        <p:txBody>
          <a:bodyPr>
            <a:normAutofit/>
          </a:bodyPr>
          <a:lstStyle/>
          <a:p>
            <a:pPr marL="0" indent="0">
              <a:buNone/>
            </a:pPr>
            <a:r>
              <a:rPr lang="en-US" sz="3600" dirty="0"/>
              <a:t>To analyze the risk level taken by financial institutions in giving out loans to applicants taking into consideration various information provided by applicants.</a:t>
            </a:r>
          </a:p>
          <a:p>
            <a:pPr marL="0" indent="0">
              <a:buNone/>
            </a:pPr>
            <a:endParaRPr lang="en-US" sz="3600" dirty="0"/>
          </a:p>
        </p:txBody>
      </p:sp>
    </p:spTree>
    <p:extLst>
      <p:ext uri="{BB962C8B-B14F-4D97-AF65-F5344CB8AC3E}">
        <p14:creationId xmlns:p14="http://schemas.microsoft.com/office/powerpoint/2010/main" val="23606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9228" y="401369"/>
            <a:ext cx="3198223" cy="780347"/>
          </a:xfrm>
        </p:spPr>
        <p:txBody>
          <a:bodyPr>
            <a:normAutofit fontScale="90000"/>
          </a:bodyPr>
          <a:lstStyle/>
          <a:p>
            <a:r>
              <a:rPr lang="en-US" b="1" dirty="0" smtClean="0">
                <a:solidFill>
                  <a:schemeClr val="accent1"/>
                </a:solidFill>
              </a:rPr>
              <a:t>Dashboard</a:t>
            </a:r>
            <a:r>
              <a:rPr lang="en-US" b="1" dirty="0"/>
              <a:t/>
            </a:r>
            <a:br>
              <a:rPr lang="en-US" b="1" dirty="0"/>
            </a:br>
            <a:endParaRPr lang="en-US" dirty="0"/>
          </a:p>
        </p:txBody>
      </p:sp>
      <p:pic>
        <p:nvPicPr>
          <p:cNvPr id="4" name="Content Placeholder 3"/>
          <p:cNvPicPr>
            <a:picLocks noGrp="1"/>
          </p:cNvPicPr>
          <p:nvPr>
            <p:ph idx="1"/>
          </p:nvPr>
        </p:nvPicPr>
        <p:blipFill>
          <a:blip r:embed="rId2"/>
          <a:stretch>
            <a:fillRect/>
          </a:stretch>
        </p:blipFill>
        <p:spPr>
          <a:xfrm>
            <a:off x="0" y="1027906"/>
            <a:ext cx="2734057" cy="2133898"/>
          </a:xfrm>
          <a:prstGeom prst="rect">
            <a:avLst/>
          </a:prstGeom>
        </p:spPr>
      </p:pic>
      <p:pic>
        <p:nvPicPr>
          <p:cNvPr id="5" name="Picture 4"/>
          <p:cNvPicPr/>
          <p:nvPr/>
        </p:nvPicPr>
        <p:blipFill>
          <a:blip r:embed="rId3"/>
          <a:stretch>
            <a:fillRect/>
          </a:stretch>
        </p:blipFill>
        <p:spPr>
          <a:xfrm>
            <a:off x="3879670" y="1267960"/>
            <a:ext cx="8033656" cy="2316572"/>
          </a:xfrm>
          <a:prstGeom prst="rect">
            <a:avLst/>
          </a:prstGeom>
        </p:spPr>
      </p:pic>
      <p:pic>
        <p:nvPicPr>
          <p:cNvPr id="6" name="Picture 5"/>
          <p:cNvPicPr/>
          <p:nvPr/>
        </p:nvPicPr>
        <p:blipFill>
          <a:blip r:embed="rId4"/>
          <a:stretch>
            <a:fillRect/>
          </a:stretch>
        </p:blipFill>
        <p:spPr>
          <a:xfrm>
            <a:off x="1883227" y="4451123"/>
            <a:ext cx="9285516" cy="2214245"/>
          </a:xfrm>
          <a:prstGeom prst="rect">
            <a:avLst/>
          </a:prstGeom>
        </p:spPr>
      </p:pic>
    </p:spTree>
    <p:extLst>
      <p:ext uri="{BB962C8B-B14F-4D97-AF65-F5344CB8AC3E}">
        <p14:creationId xmlns:p14="http://schemas.microsoft.com/office/powerpoint/2010/main" val="209986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Exploration</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b="1" dirty="0"/>
              <a:t>Gender Distribution</a:t>
            </a:r>
          </a:p>
          <a:p>
            <a:pPr marL="0" indent="0">
              <a:buNone/>
            </a:pPr>
            <a:r>
              <a:rPr lang="en-US" dirty="0"/>
              <a:t>Of the 86billion people that applied for loan, 65.9% are females whereas 34.1% are males.</a:t>
            </a:r>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1058091" y="3448594"/>
            <a:ext cx="9287691" cy="3304903"/>
          </a:xfrm>
          <a:prstGeom prst="rect">
            <a:avLst/>
          </a:prstGeom>
        </p:spPr>
      </p:pic>
    </p:spTree>
    <p:extLst>
      <p:ext uri="{BB962C8B-B14F-4D97-AF65-F5344CB8AC3E}">
        <p14:creationId xmlns:p14="http://schemas.microsoft.com/office/powerpoint/2010/main" val="127090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Loan Type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400" dirty="0"/>
              <a:t>Most applicants applied for cash loan than revolving loan. 90.46% of the applicants went for cash loan whereas the other 9.54% went for revolving loan. This can be so probably because the use of credit cards which is associated with revolving loans is not common in that geographical area</a:t>
            </a:r>
            <a:r>
              <a:rPr lang="en-US" dirty="0" smtClean="0"/>
              <a:t>.</a:t>
            </a:r>
          </a:p>
          <a:p>
            <a:pPr marL="0" indent="0">
              <a:buNone/>
            </a:pPr>
            <a:endParaRPr lang="en-US" dirty="0"/>
          </a:p>
        </p:txBody>
      </p:sp>
      <p:pic>
        <p:nvPicPr>
          <p:cNvPr id="4" name="Picture 3"/>
          <p:cNvPicPr/>
          <p:nvPr/>
        </p:nvPicPr>
        <p:blipFill>
          <a:blip r:embed="rId2"/>
          <a:stretch>
            <a:fillRect/>
          </a:stretch>
        </p:blipFill>
        <p:spPr>
          <a:xfrm>
            <a:off x="2360022" y="3733800"/>
            <a:ext cx="7471955" cy="2578100"/>
          </a:xfrm>
          <a:prstGeom prst="rect">
            <a:avLst/>
          </a:prstGeom>
        </p:spPr>
      </p:pic>
    </p:spTree>
    <p:extLst>
      <p:ext uri="{BB962C8B-B14F-4D97-AF65-F5344CB8AC3E}">
        <p14:creationId xmlns:p14="http://schemas.microsoft.com/office/powerpoint/2010/main" val="9273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Income Type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2400" dirty="0"/>
              <a:t>Applicants’ source of income is of paramount interest to the financial institution. Those who are working top the chart of applicants followed by those who are financial associates. Those who applied for loan because they are on maternity leave are least among the applicants.</a:t>
            </a:r>
          </a:p>
          <a:p>
            <a:pPr marL="0" indent="0">
              <a:buNone/>
            </a:pPr>
            <a:endParaRPr lang="en-US" dirty="0"/>
          </a:p>
        </p:txBody>
      </p:sp>
      <p:pic>
        <p:nvPicPr>
          <p:cNvPr id="4" name="Picture 3"/>
          <p:cNvPicPr/>
          <p:nvPr/>
        </p:nvPicPr>
        <p:blipFill>
          <a:blip r:embed="rId2"/>
          <a:stretch>
            <a:fillRect/>
          </a:stretch>
        </p:blipFill>
        <p:spPr>
          <a:xfrm>
            <a:off x="1476103" y="3778023"/>
            <a:ext cx="8098971" cy="2661966"/>
          </a:xfrm>
          <a:prstGeom prst="rect">
            <a:avLst/>
          </a:prstGeom>
        </p:spPr>
      </p:pic>
    </p:spTree>
    <p:extLst>
      <p:ext uri="{BB962C8B-B14F-4D97-AF65-F5344CB8AC3E}">
        <p14:creationId xmlns:p14="http://schemas.microsoft.com/office/powerpoint/2010/main" val="2491925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45</TotalTime>
  <Words>914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Tw Cen MT Condensed</vt:lpstr>
      <vt:lpstr>Wingdings 3</vt:lpstr>
      <vt:lpstr>Integral</vt:lpstr>
      <vt:lpstr>PowerPoint Presentation</vt:lpstr>
      <vt:lpstr>Introduction </vt:lpstr>
      <vt:lpstr>Key Column Definition </vt:lpstr>
      <vt:lpstr>Data Cleaning and Preparation </vt:lpstr>
      <vt:lpstr>Objective </vt:lpstr>
      <vt:lpstr>Dashboard </vt:lpstr>
      <vt:lpstr>Data Exploration </vt:lpstr>
      <vt:lpstr>Loan Type </vt:lpstr>
      <vt:lpstr>Income Type </vt:lpstr>
      <vt:lpstr>Organizational Type</vt:lpstr>
      <vt:lpstr>Academic Background </vt:lpstr>
      <vt:lpstr>Properties ownership of Applicants </vt:lpstr>
      <vt:lpstr>Application Time of the Week</vt:lpstr>
      <vt:lpstr>Applicant’s Difficulty in paying back Loan </vt:lpstr>
      <vt:lpstr>Conclusion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Isibor Gamaliel</dc:creator>
  <cp:lastModifiedBy>Isibor Gamaliel</cp:lastModifiedBy>
  <cp:revision>8</cp:revision>
  <dcterms:created xsi:type="dcterms:W3CDTF">2024-02-28T12:09:05Z</dcterms:created>
  <dcterms:modified xsi:type="dcterms:W3CDTF">2024-03-04T09:25:21Z</dcterms:modified>
</cp:coreProperties>
</file>