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11.jpeg" ContentType="image/jpeg"/>
  <Override PartName="/ppt/media/image8.png" ContentType="image/png"/>
  <Override PartName="/ppt/media/image12.png" ContentType="image/png"/>
  <Override PartName="/ppt/media/image7.png" ContentType="image/png"/>
  <Override PartName="/ppt/media/image1.jpeg" ContentType="image/jpeg"/>
  <Override PartName="/ppt/media/image6.png" ContentType="image/png"/>
  <Override PartName="/ppt/media/image5.jpeg" ContentType="image/jpeg"/>
  <Override PartName="/ppt/media/image4.png" ContentType="image/png"/>
  <Override PartName="/ppt/media/image23.png" ContentType="image/png"/>
  <Override PartName="/ppt/media/image22.png" ContentType="image/png"/>
  <Override PartName="/ppt/media/image10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jpeg" ContentType="image/jpeg"/>
  <Override PartName="/ppt/media/image14.png" ContentType="image/png"/>
  <Override PartName="/ppt/media/image16.png" ContentType="image/png"/>
  <Override PartName="/ppt/media/image2.png" ContentType="image/png"/>
  <Override PartName="/ppt/media/image3.jpeg" ContentType="image/jpeg"/>
  <Override PartName="/ppt/media/image15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6645275" cy="9775825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Pulse para desplazar la diapositiva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ES" sz="2000" spc="-1" strike="noStrike">
                <a:latin typeface="Arial"/>
              </a:rPr>
              <a:t>Pulse para editar el formato de las notas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ES" sz="1400" spc="-1" strike="noStrike">
                <a:latin typeface="Times New Roman"/>
              </a:rPr>
              <a:t>&lt;cabecera&gt;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s-ES" sz="1400" spc="-1" strike="noStrike">
                <a:latin typeface="Times New Roman"/>
              </a:rPr>
              <a:t>&lt;fecha/hora&gt;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s-ES" sz="1400" spc="-1" strike="noStrike">
                <a:latin typeface="Times New Roman"/>
              </a:rPr>
              <a:t>&lt;pie de página&gt;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598ACA5-E9DB-41FA-8332-A48D6E26B35F}" type="slidenum">
              <a:rPr b="0" lang="es-ES" sz="1400" spc="-1" strike="noStrike">
                <a:latin typeface="Times New Roman"/>
              </a:rPr>
              <a:t>&lt;número&gt;</a:t>
            </a:fld>
            <a:endParaRPr b="0" lang="es-E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sldImg"/>
          </p:nvPr>
        </p:nvSpPr>
        <p:spPr>
          <a:xfrm>
            <a:off x="390600" y="1222200"/>
            <a:ext cx="5864040" cy="3298320"/>
          </a:xfrm>
          <a:prstGeom prst="rect">
            <a:avLst/>
          </a:prstGeom>
        </p:spPr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664560" y="4704480"/>
            <a:ext cx="5315760" cy="3848760"/>
          </a:xfrm>
          <a:prstGeom prst="rect">
            <a:avLst/>
          </a:prstGeom>
        </p:spPr>
        <p:txBody>
          <a:bodyPr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460" name="TextShape 3"/>
          <p:cNvSpPr txBox="1"/>
          <p:nvPr/>
        </p:nvSpPr>
        <p:spPr>
          <a:xfrm>
            <a:off x="3764160" y="9285480"/>
            <a:ext cx="2879280" cy="4899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4B747F1-2694-4D86-A25C-AF495089D1A7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sldImg"/>
          </p:nvPr>
        </p:nvSpPr>
        <p:spPr>
          <a:xfrm>
            <a:off x="390600" y="1222200"/>
            <a:ext cx="5864040" cy="3298320"/>
          </a:xfrm>
          <a:prstGeom prst="rect">
            <a:avLst/>
          </a:prstGeom>
        </p:spPr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664560" y="4704480"/>
            <a:ext cx="5315760" cy="3848760"/>
          </a:xfrm>
          <a:prstGeom prst="rect">
            <a:avLst/>
          </a:prstGeom>
        </p:spPr>
        <p:txBody>
          <a:bodyPr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463" name="TextShape 3"/>
          <p:cNvSpPr txBox="1"/>
          <p:nvPr/>
        </p:nvSpPr>
        <p:spPr>
          <a:xfrm>
            <a:off x="3764160" y="9285480"/>
            <a:ext cx="2879280" cy="4899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79F4E8B-CF75-4CAE-82E2-A247CAE22FFE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sldImg"/>
          </p:nvPr>
        </p:nvSpPr>
        <p:spPr>
          <a:xfrm>
            <a:off x="390600" y="1222200"/>
            <a:ext cx="5864040" cy="3298320"/>
          </a:xfrm>
          <a:prstGeom prst="rect">
            <a:avLst/>
          </a:prstGeom>
        </p:spPr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64560" y="4704480"/>
            <a:ext cx="5315760" cy="3848760"/>
          </a:xfrm>
          <a:prstGeom prst="rect">
            <a:avLst/>
          </a:prstGeom>
        </p:spPr>
        <p:txBody>
          <a:bodyPr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466" name="TextShape 3"/>
          <p:cNvSpPr txBox="1"/>
          <p:nvPr/>
        </p:nvSpPr>
        <p:spPr>
          <a:xfrm>
            <a:off x="3764160" y="9285480"/>
            <a:ext cx="2879280" cy="4899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4F037AE-415C-4C16-B442-630FB8ECC4B4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sldImg"/>
          </p:nvPr>
        </p:nvSpPr>
        <p:spPr>
          <a:xfrm>
            <a:off x="390600" y="1222200"/>
            <a:ext cx="5864040" cy="3298320"/>
          </a:xfrm>
          <a:prstGeom prst="rect">
            <a:avLst/>
          </a:prstGeom>
        </p:spPr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664560" y="4704480"/>
            <a:ext cx="5315760" cy="3848760"/>
          </a:xfrm>
          <a:prstGeom prst="rect">
            <a:avLst/>
          </a:prstGeom>
        </p:spPr>
        <p:txBody>
          <a:bodyPr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469" name="TextShape 3"/>
          <p:cNvSpPr txBox="1"/>
          <p:nvPr/>
        </p:nvSpPr>
        <p:spPr>
          <a:xfrm>
            <a:off x="3764160" y="9285480"/>
            <a:ext cx="2879280" cy="4899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B1A5695-AF1B-4980-8A28-717F9B70D56B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sldImg"/>
          </p:nvPr>
        </p:nvSpPr>
        <p:spPr>
          <a:xfrm>
            <a:off x="390600" y="1222200"/>
            <a:ext cx="5864040" cy="3298320"/>
          </a:xfrm>
          <a:prstGeom prst="rect">
            <a:avLst/>
          </a:prstGeom>
        </p:spPr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664560" y="4704480"/>
            <a:ext cx="5315760" cy="3848760"/>
          </a:xfrm>
          <a:prstGeom prst="rect">
            <a:avLst/>
          </a:prstGeom>
        </p:spPr>
        <p:txBody>
          <a:bodyPr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472" name="TextShape 3"/>
          <p:cNvSpPr txBox="1"/>
          <p:nvPr/>
        </p:nvSpPr>
        <p:spPr>
          <a:xfrm>
            <a:off x="3764160" y="9285480"/>
            <a:ext cx="2879280" cy="4899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17A7E40-2465-438D-9F80-9BC12A2454AF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sldImg"/>
          </p:nvPr>
        </p:nvSpPr>
        <p:spPr>
          <a:xfrm>
            <a:off x="390600" y="1222200"/>
            <a:ext cx="5864040" cy="3298320"/>
          </a:xfrm>
          <a:prstGeom prst="rect">
            <a:avLst/>
          </a:prstGeom>
        </p:spPr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664560" y="4704480"/>
            <a:ext cx="5315760" cy="3848760"/>
          </a:xfrm>
          <a:prstGeom prst="rect">
            <a:avLst/>
          </a:prstGeom>
        </p:spPr>
        <p:txBody>
          <a:bodyPr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475" name="TextShape 3"/>
          <p:cNvSpPr txBox="1"/>
          <p:nvPr/>
        </p:nvSpPr>
        <p:spPr>
          <a:xfrm>
            <a:off x="3764160" y="9285480"/>
            <a:ext cx="2879280" cy="4899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7BC25DD-FB70-4A5B-80C1-E580D77B5FA8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sldImg"/>
          </p:nvPr>
        </p:nvSpPr>
        <p:spPr>
          <a:xfrm>
            <a:off x="390600" y="1222200"/>
            <a:ext cx="5864040" cy="3298320"/>
          </a:xfrm>
          <a:prstGeom prst="rect">
            <a:avLst/>
          </a:prstGeom>
        </p:spPr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664560" y="4704480"/>
            <a:ext cx="5315760" cy="3848760"/>
          </a:xfrm>
          <a:prstGeom prst="rect">
            <a:avLst/>
          </a:prstGeom>
        </p:spPr>
        <p:txBody>
          <a:bodyPr>
            <a:noAutofit/>
          </a:bodyPr>
          <a:p>
            <a:pPr marL="285840" indent="-285480" algn="just">
              <a:lnSpc>
                <a:spcPct val="15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1200" spc="-1" strike="noStrike">
                <a:latin typeface="Arial"/>
              </a:rPr>
              <a:t>El ciudadano puede mejorar su perfil para poder incorporarse al mercado laboral con mayor brevedad.</a:t>
            </a:r>
            <a:r>
              <a:rPr b="0" lang="en-US" sz="1200" spc="-1" strike="noStrike">
                <a:latin typeface="Arial"/>
              </a:rPr>
              <a:t>​</a:t>
            </a:r>
            <a:endParaRPr b="0" lang="es-ES" sz="1200" spc="-1" strike="noStrike">
              <a:latin typeface="Arial"/>
            </a:endParaRPr>
          </a:p>
          <a:p>
            <a:pPr marL="285840" indent="-285480" algn="just">
              <a:lnSpc>
                <a:spcPct val="15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1200" spc="-1" strike="noStrike">
                <a:latin typeface="Arial"/>
              </a:rPr>
              <a:t>Encontrar la oferta que mejor se adapte a sus habilidades.</a:t>
            </a:r>
            <a:endParaRPr b="0" lang="es-ES" sz="1200" spc="-1" strike="noStrike">
              <a:latin typeface="Arial"/>
            </a:endParaRPr>
          </a:p>
          <a:p>
            <a:pPr marL="285840" indent="-285480" algn="just">
              <a:lnSpc>
                <a:spcPct val="15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1200" spc="-1" strike="noStrike">
                <a:latin typeface="Arial"/>
              </a:rPr>
              <a:t>Recibir re</a:t>
            </a:r>
            <a:r>
              <a:rPr b="0" lang="en-US" sz="1200" spc="-1" strike="noStrike">
                <a:latin typeface="Arial"/>
              </a:rPr>
              <a:t>​</a:t>
            </a:r>
            <a:r>
              <a:rPr b="0" lang="es-ES" sz="1200" spc="-1" strike="noStrike">
                <a:latin typeface="Arial"/>
              </a:rPr>
              <a:t>comendaciones de formaciones para poder conseguir un determinado puesto.</a:t>
            </a:r>
            <a:endParaRPr b="0" lang="es-ES" sz="1200" spc="-1" strike="noStrike">
              <a:latin typeface="Arial"/>
            </a:endParaRPr>
          </a:p>
          <a:p>
            <a:pPr marL="285840" indent="-285480" algn="just">
              <a:lnSpc>
                <a:spcPct val="15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1200" spc="-1" strike="noStrike">
                <a:latin typeface="Arial"/>
              </a:rPr>
              <a:t>En base a ciudadanos con perfiles similares, conocer tiempo estimado para encontrar trabajo en la región.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200" spc="-1" strike="noStrike">
              <a:latin typeface="Arial"/>
            </a:endParaRPr>
          </a:p>
        </p:txBody>
      </p:sp>
      <p:sp>
        <p:nvSpPr>
          <p:cNvPr id="478" name="TextShape 3"/>
          <p:cNvSpPr txBox="1"/>
          <p:nvPr/>
        </p:nvSpPr>
        <p:spPr>
          <a:xfrm>
            <a:off x="3764160" y="9285480"/>
            <a:ext cx="2879280" cy="4899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46B3EC7-C6B8-4B41-844F-8BE7CA55833E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sldImg"/>
          </p:nvPr>
        </p:nvSpPr>
        <p:spPr>
          <a:xfrm>
            <a:off x="390600" y="1222200"/>
            <a:ext cx="5864040" cy="3298320"/>
          </a:xfrm>
          <a:prstGeom prst="rect">
            <a:avLst/>
          </a:prstGeom>
        </p:spPr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664560" y="4704480"/>
            <a:ext cx="5315760" cy="3848760"/>
          </a:xfrm>
          <a:prstGeom prst="rect">
            <a:avLst/>
          </a:prstGeom>
        </p:spPr>
        <p:txBody>
          <a:bodyPr>
            <a:noAutofit/>
          </a:bodyPr>
          <a:p>
            <a:pPr marL="285840" indent="-285480" algn="just">
              <a:lnSpc>
                <a:spcPct val="15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1200" spc="-1" strike="noStrike">
                <a:latin typeface="Arial"/>
              </a:rPr>
              <a:t>Mejorar la </a:t>
            </a:r>
            <a:r>
              <a:rPr b="1" lang="es-ES" sz="1200" spc="-1" strike="noStrike">
                <a:latin typeface="Arial"/>
              </a:rPr>
              <a:t>correlación</a:t>
            </a:r>
            <a:r>
              <a:rPr b="0" lang="es-ES" sz="1200" spc="-1" strike="noStrike">
                <a:latin typeface="Arial"/>
              </a:rPr>
              <a:t> entre el demandante y la oferta, encontrando el ciudadano que mejor se adapte a un puesto determinado​.</a:t>
            </a:r>
            <a:endParaRPr b="0" lang="es-ES" sz="1200" spc="-1" strike="noStrike">
              <a:latin typeface="Arial"/>
            </a:endParaRPr>
          </a:p>
          <a:p>
            <a:pPr marL="285840" indent="-285480" algn="just">
              <a:lnSpc>
                <a:spcPct val="15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1200" spc="-1" strike="noStrike">
                <a:latin typeface="Arial"/>
              </a:rPr>
              <a:t>Gracias al scoring, la empresa sabrá cuanto tiempo (aproximado) tardará en encontrar un ciudadano para el puesto ofertado.​</a:t>
            </a:r>
            <a:endParaRPr b="0" lang="es-ES" sz="1200" spc="-1" strike="noStrike">
              <a:latin typeface="Arial"/>
            </a:endParaRPr>
          </a:p>
          <a:p>
            <a:pPr marL="285840" indent="-285480" algn="just">
              <a:lnSpc>
                <a:spcPct val="15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1200" spc="-1" strike="noStrike">
                <a:latin typeface="Arial"/>
              </a:rPr>
              <a:t>Recomendación de perfiles en base al resto de ofertas que se encuentran en el mercado.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200" spc="-1" strike="noStrike">
              <a:latin typeface="Arial"/>
            </a:endParaRPr>
          </a:p>
        </p:txBody>
      </p:sp>
      <p:sp>
        <p:nvSpPr>
          <p:cNvPr id="481" name="TextShape 3"/>
          <p:cNvSpPr txBox="1"/>
          <p:nvPr/>
        </p:nvSpPr>
        <p:spPr>
          <a:xfrm>
            <a:off x="3764160" y="9285480"/>
            <a:ext cx="2879280" cy="4899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614C769-9C7B-45BD-BB6D-7543E011EFFF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sldImg"/>
          </p:nvPr>
        </p:nvSpPr>
        <p:spPr>
          <a:xfrm>
            <a:off x="390600" y="1222200"/>
            <a:ext cx="5864040" cy="3298320"/>
          </a:xfrm>
          <a:prstGeom prst="rect">
            <a:avLst/>
          </a:prstGeom>
        </p:spPr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664560" y="4704480"/>
            <a:ext cx="5315760" cy="3848760"/>
          </a:xfrm>
          <a:prstGeom prst="rect">
            <a:avLst/>
          </a:prstGeom>
        </p:spPr>
        <p:txBody>
          <a:bodyPr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484" name="TextShape 3"/>
          <p:cNvSpPr txBox="1"/>
          <p:nvPr/>
        </p:nvSpPr>
        <p:spPr>
          <a:xfrm>
            <a:off x="3764160" y="9285480"/>
            <a:ext cx="2879280" cy="4899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0D6C3DF-6CB2-4944-BC22-F963EEE2E32A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sldImg"/>
          </p:nvPr>
        </p:nvSpPr>
        <p:spPr>
          <a:xfrm>
            <a:off x="390600" y="1222200"/>
            <a:ext cx="5864040" cy="3298320"/>
          </a:xfrm>
          <a:prstGeom prst="rect">
            <a:avLst/>
          </a:prstGeom>
        </p:spPr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664560" y="4704480"/>
            <a:ext cx="5315760" cy="3848760"/>
          </a:xfrm>
          <a:prstGeom prst="rect">
            <a:avLst/>
          </a:prstGeom>
        </p:spPr>
        <p:txBody>
          <a:bodyPr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436" name="TextShape 3"/>
          <p:cNvSpPr txBox="1"/>
          <p:nvPr/>
        </p:nvSpPr>
        <p:spPr>
          <a:xfrm>
            <a:off x="3764160" y="9285480"/>
            <a:ext cx="2879280" cy="4899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0982943-9BDC-421D-A442-E5A04AB5E1A1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sldImg"/>
          </p:nvPr>
        </p:nvSpPr>
        <p:spPr>
          <a:xfrm>
            <a:off x="390600" y="1222200"/>
            <a:ext cx="5864040" cy="3298320"/>
          </a:xfrm>
          <a:prstGeom prst="rect">
            <a:avLst/>
          </a:prstGeom>
        </p:spPr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664560" y="4704480"/>
            <a:ext cx="5315760" cy="3848760"/>
          </a:xfrm>
          <a:prstGeom prst="rect">
            <a:avLst/>
          </a:prstGeom>
        </p:spPr>
        <p:txBody>
          <a:bodyPr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439" name="TextShape 3"/>
          <p:cNvSpPr txBox="1"/>
          <p:nvPr/>
        </p:nvSpPr>
        <p:spPr>
          <a:xfrm>
            <a:off x="3764160" y="9285480"/>
            <a:ext cx="2879280" cy="4899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7AC1C56-17B9-4B21-8F6F-AB2D160EF7BB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sldImg"/>
          </p:nvPr>
        </p:nvSpPr>
        <p:spPr>
          <a:xfrm>
            <a:off x="390600" y="1222200"/>
            <a:ext cx="5864040" cy="3298320"/>
          </a:xfrm>
          <a:prstGeom prst="rect">
            <a:avLst/>
          </a:prstGeom>
        </p:spPr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664560" y="4704480"/>
            <a:ext cx="5315760" cy="3848760"/>
          </a:xfrm>
          <a:prstGeom prst="rect">
            <a:avLst/>
          </a:prstGeom>
        </p:spPr>
        <p:txBody>
          <a:bodyPr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442" name="TextShape 3"/>
          <p:cNvSpPr txBox="1"/>
          <p:nvPr/>
        </p:nvSpPr>
        <p:spPr>
          <a:xfrm>
            <a:off x="3764160" y="9285480"/>
            <a:ext cx="2879280" cy="4899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7060D72-9D2C-4490-938A-0F17988EF94C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sldImg"/>
          </p:nvPr>
        </p:nvSpPr>
        <p:spPr>
          <a:xfrm>
            <a:off x="390600" y="1222200"/>
            <a:ext cx="5864040" cy="3298320"/>
          </a:xfrm>
          <a:prstGeom prst="rect">
            <a:avLst/>
          </a:prstGeom>
        </p:spPr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664560" y="4704480"/>
            <a:ext cx="5315760" cy="3848760"/>
          </a:xfrm>
          <a:prstGeom prst="rect">
            <a:avLst/>
          </a:prstGeom>
        </p:spPr>
        <p:txBody>
          <a:bodyPr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445" name="TextShape 3"/>
          <p:cNvSpPr txBox="1"/>
          <p:nvPr/>
        </p:nvSpPr>
        <p:spPr>
          <a:xfrm>
            <a:off x="3764160" y="9285480"/>
            <a:ext cx="2879280" cy="4899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7D07C3A-56B5-4391-BF60-8226F0BD3EEB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sldImg"/>
          </p:nvPr>
        </p:nvSpPr>
        <p:spPr>
          <a:xfrm>
            <a:off x="390600" y="1222200"/>
            <a:ext cx="5864040" cy="3298320"/>
          </a:xfrm>
          <a:prstGeom prst="rect">
            <a:avLst/>
          </a:prstGeom>
        </p:spPr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664560" y="4704480"/>
            <a:ext cx="5315760" cy="3848760"/>
          </a:xfrm>
          <a:prstGeom prst="rect">
            <a:avLst/>
          </a:prstGeom>
        </p:spPr>
        <p:txBody>
          <a:bodyPr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448" name="TextShape 3"/>
          <p:cNvSpPr txBox="1"/>
          <p:nvPr/>
        </p:nvSpPr>
        <p:spPr>
          <a:xfrm>
            <a:off x="3764160" y="9285480"/>
            <a:ext cx="2879280" cy="4899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A4C611F-A719-4029-A92C-EABDB965B2EA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sldImg"/>
          </p:nvPr>
        </p:nvSpPr>
        <p:spPr>
          <a:xfrm>
            <a:off x="390600" y="1222200"/>
            <a:ext cx="5864040" cy="3298320"/>
          </a:xfrm>
          <a:prstGeom prst="rect">
            <a:avLst/>
          </a:prstGeom>
        </p:spPr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664560" y="4704480"/>
            <a:ext cx="5315760" cy="3848760"/>
          </a:xfrm>
          <a:prstGeom prst="rect">
            <a:avLst/>
          </a:prstGeom>
        </p:spPr>
        <p:txBody>
          <a:bodyPr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451" name="TextShape 3"/>
          <p:cNvSpPr txBox="1"/>
          <p:nvPr/>
        </p:nvSpPr>
        <p:spPr>
          <a:xfrm>
            <a:off x="3764160" y="9285480"/>
            <a:ext cx="2879280" cy="4899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D8BE233-C9C7-4C68-89A1-CCB93BC8418C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sldImg"/>
          </p:nvPr>
        </p:nvSpPr>
        <p:spPr>
          <a:xfrm>
            <a:off x="390600" y="1222200"/>
            <a:ext cx="5864040" cy="3298320"/>
          </a:xfrm>
          <a:prstGeom prst="rect">
            <a:avLst/>
          </a:prstGeom>
        </p:spPr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664560" y="4704480"/>
            <a:ext cx="5315760" cy="3848760"/>
          </a:xfrm>
          <a:prstGeom prst="rect">
            <a:avLst/>
          </a:prstGeom>
        </p:spPr>
        <p:txBody>
          <a:bodyPr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454" name="TextShape 3"/>
          <p:cNvSpPr txBox="1"/>
          <p:nvPr/>
        </p:nvSpPr>
        <p:spPr>
          <a:xfrm>
            <a:off x="3764160" y="9285480"/>
            <a:ext cx="2879280" cy="4899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5AEBA5D-A2D5-4983-ABB7-13225831E1BE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sldImg"/>
          </p:nvPr>
        </p:nvSpPr>
        <p:spPr>
          <a:xfrm>
            <a:off x="390600" y="1222200"/>
            <a:ext cx="5864040" cy="3298320"/>
          </a:xfrm>
          <a:prstGeom prst="rect">
            <a:avLst/>
          </a:prstGeom>
        </p:spPr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64560" y="4704480"/>
            <a:ext cx="5315760" cy="3848760"/>
          </a:xfrm>
          <a:prstGeom prst="rect">
            <a:avLst/>
          </a:prstGeom>
        </p:spPr>
        <p:txBody>
          <a:bodyPr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457" name="TextShape 3"/>
          <p:cNvSpPr txBox="1"/>
          <p:nvPr/>
        </p:nvSpPr>
        <p:spPr>
          <a:xfrm>
            <a:off x="3764160" y="9285480"/>
            <a:ext cx="2879280" cy="4899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5F7C6BE-00B7-40F7-B61A-9695C95D24E5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n 1" descr=""/>
          <p:cNvPicPr/>
          <p:nvPr/>
        </p:nvPicPr>
        <p:blipFill>
          <a:blip r:embed="rId2"/>
          <a:stretch/>
        </p:blipFill>
        <p:spPr>
          <a:xfrm>
            <a:off x="6480" y="0"/>
            <a:ext cx="864360" cy="482760"/>
          </a:xfrm>
          <a:prstGeom prst="rect">
            <a:avLst/>
          </a:prstGeom>
          <a:ln>
            <a:noFill/>
          </a:ln>
        </p:spPr>
      </p:pic>
      <p:pic>
        <p:nvPicPr>
          <p:cNvPr id="1" name="Imagen 32" descr=""/>
          <p:cNvPicPr/>
          <p:nvPr/>
        </p:nvPicPr>
        <p:blipFill>
          <a:blip r:embed="rId3"/>
          <a:stretch/>
        </p:blipFill>
        <p:spPr>
          <a:xfrm>
            <a:off x="11422440" y="0"/>
            <a:ext cx="769320" cy="4730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s-ES" sz="6000" spc="-1" strike="noStrike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b="0" lang="es-E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B767774-D633-41D8-BDB1-EE4BD899138A}" type="datetime">
              <a:rPr b="0" lang="es-ES" sz="1200" spc="-1" strike="noStrike">
                <a:solidFill>
                  <a:srgbClr val="8b8b8b"/>
                </a:solidFill>
                <a:latin typeface="Calibri"/>
              </a:rPr>
              <a:t>7/03/22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5ACE0AC-F1E5-442B-A7B0-0607FFA4A289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Pulse para editar el formato de texto del esquema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n 1" descr=""/>
          <p:cNvPicPr/>
          <p:nvPr/>
        </p:nvPicPr>
        <p:blipFill>
          <a:blip r:embed="rId2"/>
          <a:stretch/>
        </p:blipFill>
        <p:spPr>
          <a:xfrm>
            <a:off x="6480" y="0"/>
            <a:ext cx="864360" cy="482760"/>
          </a:xfrm>
          <a:prstGeom prst="rect">
            <a:avLst/>
          </a:prstGeom>
          <a:ln>
            <a:noFill/>
          </a:ln>
        </p:spPr>
      </p:pic>
      <p:pic>
        <p:nvPicPr>
          <p:cNvPr id="44" name="Imagen 32" descr=""/>
          <p:cNvPicPr/>
          <p:nvPr/>
        </p:nvPicPr>
        <p:blipFill>
          <a:blip r:embed="rId3"/>
          <a:stretch/>
        </p:blipFill>
        <p:spPr>
          <a:xfrm>
            <a:off x="11422440" y="0"/>
            <a:ext cx="769320" cy="473040"/>
          </a:xfrm>
          <a:prstGeom prst="rect">
            <a:avLst/>
          </a:prstGeom>
          <a:ln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Editar el estilo de texto del patrón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Segundo nivel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Tercer nivel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Cuarto nivel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Quinto nivel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EAA2ADC-F607-4BC1-8084-F7A1975EB598}" type="datetime">
              <a:rPr b="0" lang="es-ES" sz="1200" spc="-1" strike="noStrike">
                <a:solidFill>
                  <a:srgbClr val="8b8b8b"/>
                </a:solidFill>
                <a:latin typeface="Calibri"/>
              </a:rPr>
              <a:t>7/03/22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D68A468-C80C-4965-B59D-C6C6748A0EC8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n 1" descr=""/>
          <p:cNvPicPr/>
          <p:nvPr/>
        </p:nvPicPr>
        <p:blipFill>
          <a:blip r:embed="rId2"/>
          <a:stretch/>
        </p:blipFill>
        <p:spPr>
          <a:xfrm>
            <a:off x="6480" y="0"/>
            <a:ext cx="864360" cy="482760"/>
          </a:xfrm>
          <a:prstGeom prst="rect">
            <a:avLst/>
          </a:prstGeom>
          <a:ln>
            <a:noFill/>
          </a:ln>
        </p:spPr>
      </p:pic>
      <p:pic>
        <p:nvPicPr>
          <p:cNvPr id="87" name="Imagen 32" descr=""/>
          <p:cNvPicPr/>
          <p:nvPr/>
        </p:nvPicPr>
        <p:blipFill>
          <a:blip r:embed="rId3"/>
          <a:stretch/>
        </p:blipFill>
        <p:spPr>
          <a:xfrm>
            <a:off x="11422440" y="0"/>
            <a:ext cx="769320" cy="473040"/>
          </a:xfrm>
          <a:prstGeom prst="rect">
            <a:avLst/>
          </a:prstGeom>
          <a:ln>
            <a:noFill/>
          </a:ln>
        </p:spPr>
      </p:pic>
      <p:sp>
        <p:nvSpPr>
          <p:cNvPr id="88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FE222BD-1934-4271-BE36-6C9EC10F457C}" type="datetime">
              <a:rPr b="0" lang="es-ES" sz="1200" spc="-1" strike="noStrike">
                <a:solidFill>
                  <a:srgbClr val="8b8b8b"/>
                </a:solidFill>
                <a:latin typeface="Calibri"/>
              </a:rPr>
              <a:t>7/03/22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C88B83F-D481-4577-8D06-C6272C33E5EE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Pulse para editar el formato de texto del esquema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jpe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0" y="2062800"/>
            <a:ext cx="12191760" cy="90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1" lang="es-ES" sz="6000" spc="-1" strike="noStrike">
                <a:solidFill>
                  <a:srgbClr val="000000"/>
                </a:solidFill>
                <a:latin typeface="Calibri Light"/>
              </a:rPr>
              <a:t>Fundamentos  de Inteligencia Artificial</a:t>
            </a:r>
            <a:endParaRPr b="0" lang="es-E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523880" y="3891960"/>
            <a:ext cx="9143640" cy="4996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Día 2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F5E596F-761E-47BD-992E-F26B6300ADE2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00F95E6-C73B-4944-AAEB-532BD6ABA5CC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722520" y="1660320"/>
            <a:ext cx="107287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3. Sistema de scoring de ofertas</a:t>
            </a:r>
            <a:endParaRPr b="0" lang="es-ES" sz="3200" spc="-1" strike="noStrike">
              <a:latin typeface="Arial"/>
            </a:endParaRPr>
          </a:p>
        </p:txBody>
      </p:sp>
      <p:grpSp>
        <p:nvGrpSpPr>
          <p:cNvPr id="288" name="Group 3"/>
          <p:cNvGrpSpPr/>
          <p:nvPr/>
        </p:nvGrpSpPr>
        <p:grpSpPr>
          <a:xfrm>
            <a:off x="597960" y="2244960"/>
            <a:ext cx="10977840" cy="4105440"/>
            <a:chOff x="597960" y="2244960"/>
            <a:chExt cx="10977840" cy="4105440"/>
          </a:xfrm>
        </p:grpSpPr>
        <p:pic>
          <p:nvPicPr>
            <p:cNvPr id="289" name="Imagen 10" descr=""/>
            <p:cNvPicPr/>
            <p:nvPr/>
          </p:nvPicPr>
          <p:blipFill>
            <a:blip r:embed="rId1"/>
            <a:stretch/>
          </p:blipFill>
          <p:spPr>
            <a:xfrm>
              <a:off x="597960" y="2244960"/>
              <a:ext cx="5713560" cy="4105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90" name="Imagen 11" descr=""/>
            <p:cNvPicPr/>
            <p:nvPr/>
          </p:nvPicPr>
          <p:blipFill>
            <a:blip r:embed="rId2"/>
            <a:srcRect l="0" t="0" r="0" b="3726"/>
            <a:stretch/>
          </p:blipFill>
          <p:spPr>
            <a:xfrm>
              <a:off x="6312240" y="2244960"/>
              <a:ext cx="5263560" cy="41054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91" name="TextShape 4"/>
          <p:cNvSpPr txBox="1"/>
          <p:nvPr/>
        </p:nvSpPr>
        <p:spPr>
          <a:xfrm>
            <a:off x="838080" y="288360"/>
            <a:ext cx="10515240" cy="485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s-ES" sz="3200" spc="-1" strike="noStrike">
                <a:solidFill>
                  <a:srgbClr val="002060"/>
                </a:solidFill>
                <a:latin typeface="Calibri Light"/>
              </a:rPr>
              <a:t>APLICACIÓN DE INTELIGENCIA ARTIFICIAL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92" name="Group 5"/>
          <p:cNvGrpSpPr/>
          <p:nvPr/>
        </p:nvGrpSpPr>
        <p:grpSpPr>
          <a:xfrm>
            <a:off x="1164240" y="884160"/>
            <a:ext cx="9893520" cy="0"/>
            <a:chOff x="1164240" y="884160"/>
            <a:chExt cx="9893520" cy="0"/>
          </a:xfrm>
        </p:grpSpPr>
        <p:sp>
          <p:nvSpPr>
            <p:cNvPr id="293" name="Line 6"/>
            <p:cNvSpPr/>
            <p:nvPr/>
          </p:nvSpPr>
          <p:spPr>
            <a:xfrm>
              <a:off x="1164240" y="884160"/>
              <a:ext cx="9893520" cy="0"/>
            </a:xfrm>
            <a:prstGeom prst="line">
              <a:avLst/>
            </a:prstGeom>
            <a:ln w="2844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4" name="Line 7"/>
            <p:cNvSpPr/>
            <p:nvPr/>
          </p:nvSpPr>
          <p:spPr>
            <a:xfrm>
              <a:off x="1164240" y="884160"/>
              <a:ext cx="9893520" cy="0"/>
            </a:xfrm>
            <a:prstGeom prst="line">
              <a:avLst/>
            </a:prstGeom>
            <a:ln w="2844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5" name="Line 8"/>
            <p:cNvSpPr/>
            <p:nvPr/>
          </p:nvSpPr>
          <p:spPr>
            <a:xfrm>
              <a:off x="1164240" y="884160"/>
              <a:ext cx="9893520" cy="0"/>
            </a:xfrm>
            <a:prstGeom prst="line">
              <a:avLst/>
            </a:prstGeom>
            <a:ln w="2844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C827A31-5659-4A63-B213-21B25450B8CD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722520" y="1660320"/>
            <a:ext cx="10728720" cy="10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4. Recomendador de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acciones de mejora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298" name="Imagen 10" descr=""/>
          <p:cNvPicPr/>
          <p:nvPr/>
        </p:nvPicPr>
        <p:blipFill>
          <a:blip r:embed="rId1"/>
          <a:stretch/>
        </p:blipFill>
        <p:spPr>
          <a:xfrm>
            <a:off x="4276080" y="985320"/>
            <a:ext cx="3786120" cy="5399640"/>
          </a:xfrm>
          <a:prstGeom prst="rect">
            <a:avLst/>
          </a:prstGeom>
          <a:ln>
            <a:noFill/>
          </a:ln>
        </p:spPr>
      </p:pic>
      <p:sp>
        <p:nvSpPr>
          <p:cNvPr id="299" name="TextShape 3"/>
          <p:cNvSpPr txBox="1"/>
          <p:nvPr/>
        </p:nvSpPr>
        <p:spPr>
          <a:xfrm>
            <a:off x="838080" y="288360"/>
            <a:ext cx="10515240" cy="485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s-ES" sz="3200" spc="-1" strike="noStrike">
                <a:solidFill>
                  <a:srgbClr val="002060"/>
                </a:solidFill>
                <a:latin typeface="Calibri Light"/>
              </a:rPr>
              <a:t>APLICACIÓN DE INTELIGENCIA ARTIFICIAL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00" name="Group 4"/>
          <p:cNvGrpSpPr/>
          <p:nvPr/>
        </p:nvGrpSpPr>
        <p:grpSpPr>
          <a:xfrm>
            <a:off x="1164240" y="884160"/>
            <a:ext cx="9893520" cy="0"/>
            <a:chOff x="1164240" y="884160"/>
            <a:chExt cx="9893520" cy="0"/>
          </a:xfrm>
        </p:grpSpPr>
        <p:sp>
          <p:nvSpPr>
            <p:cNvPr id="301" name="Line 5"/>
            <p:cNvSpPr/>
            <p:nvPr/>
          </p:nvSpPr>
          <p:spPr>
            <a:xfrm>
              <a:off x="1164240" y="884160"/>
              <a:ext cx="9893520" cy="0"/>
            </a:xfrm>
            <a:prstGeom prst="line">
              <a:avLst/>
            </a:prstGeom>
            <a:ln w="2844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2" name="Line 6"/>
            <p:cNvSpPr/>
            <p:nvPr/>
          </p:nvSpPr>
          <p:spPr>
            <a:xfrm>
              <a:off x="1164240" y="884160"/>
              <a:ext cx="9893520" cy="0"/>
            </a:xfrm>
            <a:prstGeom prst="line">
              <a:avLst/>
            </a:prstGeom>
            <a:ln w="2844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3" name="Line 7"/>
            <p:cNvSpPr/>
            <p:nvPr/>
          </p:nvSpPr>
          <p:spPr>
            <a:xfrm>
              <a:off x="1164240" y="884160"/>
              <a:ext cx="9893520" cy="0"/>
            </a:xfrm>
            <a:prstGeom prst="line">
              <a:avLst/>
            </a:prstGeom>
            <a:ln w="2844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93F9BBD-3A7B-4CCD-BC47-1D50244C4B17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722520" y="1660320"/>
            <a:ext cx="107287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5. Sistema de búsqueda inteligente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306" name="Picture 4" descr="It's A Match Tinder Text"/>
          <p:cNvPicPr/>
          <p:nvPr/>
        </p:nvPicPr>
        <p:blipFill>
          <a:blip r:embed="rId1"/>
          <a:srcRect l="8830" t="32182" r="10488" b="19177"/>
          <a:stretch/>
        </p:blipFill>
        <p:spPr>
          <a:xfrm>
            <a:off x="2176920" y="2270520"/>
            <a:ext cx="7868520" cy="2327040"/>
          </a:xfrm>
          <a:prstGeom prst="rect">
            <a:avLst/>
          </a:prstGeom>
          <a:ln>
            <a:noFill/>
          </a:ln>
        </p:spPr>
      </p:pic>
      <p:sp>
        <p:nvSpPr>
          <p:cNvPr id="307" name="CustomShape 3"/>
          <p:cNvSpPr/>
          <p:nvPr/>
        </p:nvSpPr>
        <p:spPr>
          <a:xfrm>
            <a:off x="6478920" y="4593600"/>
            <a:ext cx="1799640" cy="1799640"/>
          </a:xfrm>
          <a:prstGeom prst="ellipse">
            <a:avLst/>
          </a:prstGeom>
          <a:blipFill rotWithShape="0">
            <a:blip r:embed="rId2"/>
            <a:stretch>
              <a:fillRect l="21878" t="0" r="21878" b="0"/>
            </a:stretch>
          </a:blipFill>
          <a:ln cap="rnd" w="63360">
            <a:solidFill>
              <a:srgbClr val="333333"/>
            </a:solidFill>
            <a:round/>
          </a:ln>
          <a:effectLst>
            <a:outerShdw blurRad="381000" dir="5400000" dist="291960" rotWithShape="0" sx="-80000" sy="-18000">
              <a:srgbClr val="000000">
                <a:alpha val="22000"/>
              </a:srgbClr>
            </a:outerShdw>
          </a:effectLst>
          <a:scene3d>
            <a:camera prst="orthographicFront"/>
            <a:lightRig dir="t" rig="contrasting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  <p:style>
          <a:lnRef idx="0"/>
          <a:fillRef idx="0"/>
          <a:effectRef idx="0"/>
          <a:fontRef idx="minor"/>
        </p:style>
      </p:sp>
      <p:sp>
        <p:nvSpPr>
          <p:cNvPr id="308" name="TextShape 4"/>
          <p:cNvSpPr txBox="1"/>
          <p:nvPr/>
        </p:nvSpPr>
        <p:spPr>
          <a:xfrm>
            <a:off x="838080" y="288360"/>
            <a:ext cx="10515240" cy="485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s-ES" sz="3200" spc="-1" strike="noStrike">
                <a:solidFill>
                  <a:srgbClr val="002060"/>
                </a:solidFill>
                <a:latin typeface="Calibri Light"/>
              </a:rPr>
              <a:t>APLICACIÓN DE INTELIGENCIA ARTIFICIAL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09" name="Group 5"/>
          <p:cNvGrpSpPr/>
          <p:nvPr/>
        </p:nvGrpSpPr>
        <p:grpSpPr>
          <a:xfrm>
            <a:off x="1164240" y="884160"/>
            <a:ext cx="9893520" cy="0"/>
            <a:chOff x="1164240" y="884160"/>
            <a:chExt cx="9893520" cy="0"/>
          </a:xfrm>
        </p:grpSpPr>
        <p:sp>
          <p:nvSpPr>
            <p:cNvPr id="310" name="Line 6"/>
            <p:cNvSpPr/>
            <p:nvPr/>
          </p:nvSpPr>
          <p:spPr>
            <a:xfrm>
              <a:off x="1164240" y="884160"/>
              <a:ext cx="9893520" cy="0"/>
            </a:xfrm>
            <a:prstGeom prst="line">
              <a:avLst/>
            </a:prstGeom>
            <a:ln w="2844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1" name="Line 7"/>
            <p:cNvSpPr/>
            <p:nvPr/>
          </p:nvSpPr>
          <p:spPr>
            <a:xfrm>
              <a:off x="1164240" y="884160"/>
              <a:ext cx="9893520" cy="0"/>
            </a:xfrm>
            <a:prstGeom prst="line">
              <a:avLst/>
            </a:prstGeom>
            <a:ln w="2844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2" name="Line 8"/>
            <p:cNvSpPr/>
            <p:nvPr/>
          </p:nvSpPr>
          <p:spPr>
            <a:xfrm>
              <a:off x="1164240" y="884160"/>
              <a:ext cx="9893520" cy="0"/>
            </a:xfrm>
            <a:prstGeom prst="line">
              <a:avLst/>
            </a:prstGeom>
            <a:ln w="2844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313" name="Picture 2" descr="Ilustración de Vector Icono De Usuario Persona Masculina Símbolo Avatar  Perfil Círculo Señal En Color Plano Glifo Pictograma y más Vectores Libres  de Derechos de Administrador - iStock"/>
          <p:cNvPicPr/>
          <p:nvPr/>
        </p:nvPicPr>
        <p:blipFill>
          <a:blip r:embed="rId3"/>
          <a:stretch/>
        </p:blipFill>
        <p:spPr>
          <a:xfrm>
            <a:off x="3813120" y="4395960"/>
            <a:ext cx="2142720" cy="2142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88A8C6B-9B71-46A6-AEFC-07F61D22C45E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  <p:grpSp>
        <p:nvGrpSpPr>
          <p:cNvPr id="315" name="Group 2"/>
          <p:cNvGrpSpPr/>
          <p:nvPr/>
        </p:nvGrpSpPr>
        <p:grpSpPr>
          <a:xfrm>
            <a:off x="1481400" y="1660320"/>
            <a:ext cx="9210600" cy="4727520"/>
            <a:chOff x="1481400" y="1660320"/>
            <a:chExt cx="9210600" cy="4727520"/>
          </a:xfrm>
        </p:grpSpPr>
        <p:pic>
          <p:nvPicPr>
            <p:cNvPr id="316" name="Imagen 5" descr=""/>
            <p:cNvPicPr/>
            <p:nvPr/>
          </p:nvPicPr>
          <p:blipFill>
            <a:blip r:embed="rId1"/>
            <a:stretch/>
          </p:blipFill>
          <p:spPr>
            <a:xfrm>
              <a:off x="3411360" y="1660320"/>
              <a:ext cx="5399640" cy="4727520"/>
            </a:xfrm>
            <a:prstGeom prst="rect">
              <a:avLst/>
            </a:prstGeom>
            <a:ln>
              <a:noFill/>
            </a:ln>
          </p:spPr>
        </p:pic>
        <p:sp>
          <p:nvSpPr>
            <p:cNvPr id="317" name="CustomShape 3"/>
            <p:cNvSpPr/>
            <p:nvPr/>
          </p:nvSpPr>
          <p:spPr>
            <a:xfrm>
              <a:off x="1481400" y="2488680"/>
              <a:ext cx="9210600" cy="2864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s-ES" sz="5400" spc="-1" strike="noStrike">
                  <a:solidFill>
                    <a:srgbClr val="000000"/>
                  </a:solidFill>
                  <a:latin typeface="Calibri"/>
                </a:rPr>
                <a:t>Estatuto de los trabajadores</a:t>
              </a:r>
              <a:endParaRPr b="0" lang="es-ES" sz="5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s-ES" sz="5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s-ES" sz="5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s-ES" sz="5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s-ES" sz="5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s-ES" sz="5400" spc="-1" strike="noStrike">
                  <a:solidFill>
                    <a:srgbClr val="000000"/>
                  </a:solidFill>
                  <a:latin typeface="Calibri"/>
                </a:rPr>
                <a:t>Convenios   colectivos  </a:t>
              </a:r>
              <a:endParaRPr b="0" lang="es-ES" sz="5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s-ES" sz="5400" spc="-1" strike="noStrike">
                  <a:solidFill>
                    <a:srgbClr val="000000"/>
                  </a:solidFill>
                  <a:latin typeface="Calibri"/>
                </a:rPr>
                <a:t>Violación derechos básicos</a:t>
              </a:r>
              <a:endParaRPr b="0" lang="es-ES" sz="5400" spc="-1" strike="noStrike">
                <a:latin typeface="Arial"/>
              </a:endParaRPr>
            </a:p>
          </p:txBody>
        </p:sp>
      </p:grpSp>
      <p:sp>
        <p:nvSpPr>
          <p:cNvPr id="318" name="CustomShape 4"/>
          <p:cNvSpPr/>
          <p:nvPr/>
        </p:nvSpPr>
        <p:spPr>
          <a:xfrm>
            <a:off x="722520" y="1660320"/>
            <a:ext cx="107287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6. Sistema de alertas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319" name="TextShape 5"/>
          <p:cNvSpPr txBox="1"/>
          <p:nvPr/>
        </p:nvSpPr>
        <p:spPr>
          <a:xfrm>
            <a:off x="838080" y="288360"/>
            <a:ext cx="10515240" cy="485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s-ES" sz="3200" spc="-1" strike="noStrike">
                <a:solidFill>
                  <a:srgbClr val="002060"/>
                </a:solidFill>
                <a:latin typeface="Calibri Light"/>
              </a:rPr>
              <a:t>APLICACIÓN DE INTELIGENCIA ARTIFICIAL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20" name="Group 6"/>
          <p:cNvGrpSpPr/>
          <p:nvPr/>
        </p:nvGrpSpPr>
        <p:grpSpPr>
          <a:xfrm>
            <a:off x="1164240" y="884160"/>
            <a:ext cx="9893520" cy="0"/>
            <a:chOff x="1164240" y="884160"/>
            <a:chExt cx="9893520" cy="0"/>
          </a:xfrm>
        </p:grpSpPr>
        <p:sp>
          <p:nvSpPr>
            <p:cNvPr id="321" name="Line 7"/>
            <p:cNvSpPr/>
            <p:nvPr/>
          </p:nvSpPr>
          <p:spPr>
            <a:xfrm>
              <a:off x="1164240" y="884160"/>
              <a:ext cx="9893520" cy="0"/>
            </a:xfrm>
            <a:prstGeom prst="line">
              <a:avLst/>
            </a:prstGeom>
            <a:ln w="2844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2" name="Line 8"/>
            <p:cNvSpPr/>
            <p:nvPr/>
          </p:nvSpPr>
          <p:spPr>
            <a:xfrm>
              <a:off x="1164240" y="884160"/>
              <a:ext cx="9893520" cy="0"/>
            </a:xfrm>
            <a:prstGeom prst="line">
              <a:avLst/>
            </a:prstGeom>
            <a:ln w="2844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" name="Line 9"/>
            <p:cNvSpPr/>
            <p:nvPr/>
          </p:nvSpPr>
          <p:spPr>
            <a:xfrm>
              <a:off x="1164240" y="884160"/>
              <a:ext cx="9893520" cy="0"/>
            </a:xfrm>
            <a:prstGeom prst="line">
              <a:avLst/>
            </a:prstGeom>
            <a:ln w="2844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525D5E4-585D-4341-9DD6-EBD26B27A60B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  <p:pic>
        <p:nvPicPr>
          <p:cNvPr id="325" name="Imagen 2" descr=""/>
          <p:cNvPicPr/>
          <p:nvPr/>
        </p:nvPicPr>
        <p:blipFill>
          <a:blip r:embed="rId1"/>
          <a:stretch/>
        </p:blipFill>
        <p:spPr>
          <a:xfrm>
            <a:off x="703080" y="1867680"/>
            <a:ext cx="4853520" cy="4853520"/>
          </a:xfrm>
          <a:prstGeom prst="rect">
            <a:avLst/>
          </a:prstGeom>
          <a:ln>
            <a:noFill/>
          </a:ln>
        </p:spPr>
      </p:pic>
      <p:pic>
        <p:nvPicPr>
          <p:cNvPr id="326" name="Imagen 5" descr=""/>
          <p:cNvPicPr/>
          <p:nvPr/>
        </p:nvPicPr>
        <p:blipFill>
          <a:blip r:embed="rId2"/>
          <a:srcRect l="2323" t="6614" r="4924" b="9934"/>
          <a:stretch/>
        </p:blipFill>
        <p:spPr>
          <a:xfrm>
            <a:off x="9105480" y="2235600"/>
            <a:ext cx="2544120" cy="996120"/>
          </a:xfrm>
          <a:prstGeom prst="rect">
            <a:avLst/>
          </a:prstGeom>
          <a:ln>
            <a:noFill/>
          </a:ln>
        </p:spPr>
      </p:pic>
      <p:pic>
        <p:nvPicPr>
          <p:cNvPr id="327" name="Imagen 6" descr="Logotipo, nombre de la empresa&#10;&#10;Descripción generada automáticamente"/>
          <p:cNvPicPr/>
          <p:nvPr/>
        </p:nvPicPr>
        <p:blipFill>
          <a:blip r:embed="rId3"/>
          <a:stretch/>
        </p:blipFill>
        <p:spPr>
          <a:xfrm>
            <a:off x="6427440" y="2085120"/>
            <a:ext cx="2677680" cy="1652040"/>
          </a:xfrm>
          <a:prstGeom prst="rect">
            <a:avLst/>
          </a:prstGeom>
          <a:ln>
            <a:noFill/>
          </a:ln>
        </p:spPr>
      </p:pic>
      <p:pic>
        <p:nvPicPr>
          <p:cNvPr id="328" name="Imagen 7" descr="Tabla&#10;&#10;Descripción generada automáticamente"/>
          <p:cNvPicPr/>
          <p:nvPr/>
        </p:nvPicPr>
        <p:blipFill>
          <a:blip r:embed="rId4"/>
          <a:stretch/>
        </p:blipFill>
        <p:spPr>
          <a:xfrm>
            <a:off x="7776720" y="4092120"/>
            <a:ext cx="2742840" cy="1692000"/>
          </a:xfrm>
          <a:prstGeom prst="rect">
            <a:avLst/>
          </a:prstGeom>
          <a:ln>
            <a:noFill/>
          </a:ln>
        </p:spPr>
      </p:pic>
      <p:sp>
        <p:nvSpPr>
          <p:cNvPr id="329" name="TextShape 2"/>
          <p:cNvSpPr txBox="1"/>
          <p:nvPr/>
        </p:nvSpPr>
        <p:spPr>
          <a:xfrm>
            <a:off x="838080" y="288360"/>
            <a:ext cx="10515240" cy="485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s-ES" sz="3200" spc="-1" strike="noStrike">
                <a:solidFill>
                  <a:srgbClr val="002060"/>
                </a:solidFill>
                <a:latin typeface="Calibri Light"/>
              </a:rPr>
              <a:t>FUENTES DE INFORMACIÓN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30" name="Group 3"/>
          <p:cNvGrpSpPr/>
          <p:nvPr/>
        </p:nvGrpSpPr>
        <p:grpSpPr>
          <a:xfrm>
            <a:off x="1164240" y="884160"/>
            <a:ext cx="9893520" cy="0"/>
            <a:chOff x="1164240" y="884160"/>
            <a:chExt cx="9893520" cy="0"/>
          </a:xfrm>
        </p:grpSpPr>
        <p:sp>
          <p:nvSpPr>
            <p:cNvPr id="331" name="Line 4"/>
            <p:cNvSpPr/>
            <p:nvPr/>
          </p:nvSpPr>
          <p:spPr>
            <a:xfrm>
              <a:off x="1164240" y="884160"/>
              <a:ext cx="9893520" cy="0"/>
            </a:xfrm>
            <a:prstGeom prst="line">
              <a:avLst/>
            </a:prstGeom>
            <a:ln w="2844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2" name="Line 5"/>
            <p:cNvSpPr/>
            <p:nvPr/>
          </p:nvSpPr>
          <p:spPr>
            <a:xfrm>
              <a:off x="1164240" y="884160"/>
              <a:ext cx="9893520" cy="0"/>
            </a:xfrm>
            <a:prstGeom prst="line">
              <a:avLst/>
            </a:prstGeom>
            <a:ln w="2844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3" name="Line 6"/>
            <p:cNvSpPr/>
            <p:nvPr/>
          </p:nvSpPr>
          <p:spPr>
            <a:xfrm>
              <a:off x="1164240" y="884160"/>
              <a:ext cx="9893520" cy="0"/>
            </a:xfrm>
            <a:prstGeom prst="line">
              <a:avLst/>
            </a:prstGeom>
            <a:ln w="2844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34" name="CustomShape 7"/>
          <p:cNvSpPr/>
          <p:nvPr/>
        </p:nvSpPr>
        <p:spPr>
          <a:xfrm>
            <a:off x="491760" y="1329120"/>
            <a:ext cx="4994280" cy="821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FUENTES DE INFORMACIÓN INTERNAS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335" name="CustomShape 8"/>
          <p:cNvSpPr/>
          <p:nvPr/>
        </p:nvSpPr>
        <p:spPr>
          <a:xfrm>
            <a:off x="6651360" y="1329120"/>
            <a:ext cx="4994280" cy="821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FUENTES DE INFORMACIÓN EXTERNAS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FCC0DBF-5AAA-4E16-ADD3-ECC8C98FFCE1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337" name="TextShape 2"/>
          <p:cNvSpPr txBox="1"/>
          <p:nvPr/>
        </p:nvSpPr>
        <p:spPr>
          <a:xfrm>
            <a:off x="838080" y="288360"/>
            <a:ext cx="10515240" cy="485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s-ES" sz="3200" spc="-1" strike="noStrike">
                <a:solidFill>
                  <a:srgbClr val="002060"/>
                </a:solidFill>
                <a:latin typeface="Calibri Light"/>
              </a:rPr>
              <a:t>RETOS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38" name="Group 3"/>
          <p:cNvGrpSpPr/>
          <p:nvPr/>
        </p:nvGrpSpPr>
        <p:grpSpPr>
          <a:xfrm>
            <a:off x="1164240" y="884160"/>
            <a:ext cx="9893520" cy="0"/>
            <a:chOff x="1164240" y="884160"/>
            <a:chExt cx="9893520" cy="0"/>
          </a:xfrm>
        </p:grpSpPr>
        <p:sp>
          <p:nvSpPr>
            <p:cNvPr id="339" name="Line 4"/>
            <p:cNvSpPr/>
            <p:nvPr/>
          </p:nvSpPr>
          <p:spPr>
            <a:xfrm>
              <a:off x="1164240" y="884160"/>
              <a:ext cx="9893520" cy="0"/>
            </a:xfrm>
            <a:prstGeom prst="line">
              <a:avLst/>
            </a:prstGeom>
            <a:ln w="2844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0" name="Line 5"/>
            <p:cNvSpPr/>
            <p:nvPr/>
          </p:nvSpPr>
          <p:spPr>
            <a:xfrm>
              <a:off x="1164240" y="884160"/>
              <a:ext cx="9893520" cy="0"/>
            </a:xfrm>
            <a:prstGeom prst="line">
              <a:avLst/>
            </a:prstGeom>
            <a:ln w="2844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1" name="Line 6"/>
            <p:cNvSpPr/>
            <p:nvPr/>
          </p:nvSpPr>
          <p:spPr>
            <a:xfrm>
              <a:off x="1164240" y="884160"/>
              <a:ext cx="9893520" cy="0"/>
            </a:xfrm>
            <a:prstGeom prst="line">
              <a:avLst/>
            </a:prstGeom>
            <a:ln w="2844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42" name="CustomShape 7"/>
          <p:cNvSpPr/>
          <p:nvPr/>
        </p:nvSpPr>
        <p:spPr>
          <a:xfrm>
            <a:off x="1039320" y="884160"/>
            <a:ext cx="10158480" cy="667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Confianza – Eficiencia – Mejora continúa</a:t>
            </a:r>
            <a:endParaRPr b="0" lang="es-ES" sz="24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Conseguir una base de datos lo suficientemente grande sobre la que entrenar nuestros algoritmos</a:t>
            </a:r>
            <a:endParaRPr b="0" lang="es-ES" sz="24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Conseguir un alcance a nivel de usuarios lo suficientemente importante como para poder entrenar los algoritmos que implementemos</a:t>
            </a:r>
            <a:endParaRPr b="0" lang="es-ES" sz="24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Asegurar el cumplimiento de la normativa vigente</a:t>
            </a:r>
            <a:endParaRPr b="0" lang="es-ES" sz="24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Retroalimentación</a:t>
            </a:r>
            <a:endParaRPr b="0" lang="es-ES" sz="2400" spc="-1" strike="noStrike">
              <a:latin typeface="Arial"/>
            </a:endParaRPr>
          </a:p>
          <a:p>
            <a:pPr lvl="1" marL="800280" indent="-342720">
              <a:lnSpc>
                <a:spcPct val="15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Trabajador: mejorar su empleo</a:t>
            </a:r>
            <a:endParaRPr b="0" lang="es-ES" sz="2400" spc="-1" strike="noStrike">
              <a:latin typeface="Arial"/>
            </a:endParaRPr>
          </a:p>
          <a:p>
            <a:pPr lvl="1" marL="800280" indent="-342720">
              <a:lnSpc>
                <a:spcPct val="15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Administración: ayuda en la confección de políticas de empleo</a:t>
            </a:r>
            <a:endParaRPr b="0" lang="es-ES" sz="2400" spc="-1" strike="noStrike">
              <a:latin typeface="Arial"/>
            </a:endParaRPr>
          </a:p>
          <a:p>
            <a:pPr lvl="1" marL="800280" indent="-342720">
              <a:lnSpc>
                <a:spcPct val="15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Empresa: conocer de antemano necesidades y orientación laboral</a:t>
            </a:r>
            <a:endParaRPr b="0" lang="es-ES" sz="2400" spc="-1" strike="noStrike">
              <a:latin typeface="Arial"/>
            </a:endParaRPr>
          </a:p>
        </p:txBody>
      </p:sp>
      <p:grpSp>
        <p:nvGrpSpPr>
          <p:cNvPr id="343" name="Group 8"/>
          <p:cNvGrpSpPr/>
          <p:nvPr/>
        </p:nvGrpSpPr>
        <p:grpSpPr>
          <a:xfrm>
            <a:off x="9461880" y="3843720"/>
            <a:ext cx="1736280" cy="1908720"/>
            <a:chOff x="9461880" y="3843720"/>
            <a:chExt cx="1736280" cy="1908720"/>
          </a:xfrm>
        </p:grpSpPr>
        <p:grpSp>
          <p:nvGrpSpPr>
            <p:cNvPr id="344" name="Group 9"/>
            <p:cNvGrpSpPr/>
            <p:nvPr/>
          </p:nvGrpSpPr>
          <p:grpSpPr>
            <a:xfrm>
              <a:off x="9927000" y="4211280"/>
              <a:ext cx="815760" cy="1541160"/>
              <a:chOff x="9927000" y="4211280"/>
              <a:chExt cx="815760" cy="1541160"/>
            </a:xfrm>
          </p:grpSpPr>
          <p:sp>
            <p:nvSpPr>
              <p:cNvPr id="345" name="CustomShape 10"/>
              <p:cNvSpPr/>
              <p:nvPr/>
            </p:nvSpPr>
            <p:spPr>
              <a:xfrm>
                <a:off x="9927000" y="4211280"/>
                <a:ext cx="815760" cy="1224000"/>
              </a:xfrm>
              <a:custGeom>
                <a:avLst/>
                <a:gdLst/>
                <a:ahLst/>
                <a:rect l="l" t="t" r="r" b="b"/>
                <a:pathLst>
                  <a:path w="1031" h="1440">
                    <a:moveTo>
                      <a:pt x="1029" y="563"/>
                    </a:moveTo>
                    <a:cubicBezTo>
                      <a:pt x="1022" y="632"/>
                      <a:pt x="1002" y="700"/>
                      <a:pt x="969" y="764"/>
                    </a:cubicBezTo>
                    <a:cubicBezTo>
                      <a:pt x="967" y="767"/>
                      <a:pt x="785" y="1094"/>
                      <a:pt x="785" y="1295"/>
                    </a:cubicBezTo>
                    <a:cubicBezTo>
                      <a:pt x="785" y="1295"/>
                      <a:pt x="779" y="1356"/>
                      <a:pt x="778" y="1359"/>
                    </a:cubicBezTo>
                    <a:cubicBezTo>
                      <a:pt x="761" y="1429"/>
                      <a:pt x="717" y="1440"/>
                      <a:pt x="692" y="1440"/>
                    </a:cubicBezTo>
                    <a:cubicBezTo>
                      <a:pt x="338" y="1440"/>
                      <a:pt x="338" y="1440"/>
                      <a:pt x="338" y="1440"/>
                    </a:cubicBezTo>
                    <a:cubicBezTo>
                      <a:pt x="313" y="1440"/>
                      <a:pt x="269" y="1429"/>
                      <a:pt x="252" y="1356"/>
                    </a:cubicBezTo>
                    <a:cubicBezTo>
                      <a:pt x="252" y="1356"/>
                      <a:pt x="245" y="1295"/>
                      <a:pt x="245" y="1292"/>
                    </a:cubicBezTo>
                    <a:cubicBezTo>
                      <a:pt x="245" y="1176"/>
                      <a:pt x="182" y="992"/>
                      <a:pt x="69" y="774"/>
                    </a:cubicBezTo>
                    <a:cubicBezTo>
                      <a:pt x="60" y="754"/>
                      <a:pt x="60" y="754"/>
                      <a:pt x="60" y="754"/>
                    </a:cubicBezTo>
                    <a:cubicBezTo>
                      <a:pt x="63" y="763"/>
                      <a:pt x="63" y="763"/>
                      <a:pt x="63" y="763"/>
                    </a:cubicBezTo>
                    <a:cubicBezTo>
                      <a:pt x="29" y="701"/>
                      <a:pt x="8" y="633"/>
                      <a:pt x="2" y="562"/>
                    </a:cubicBezTo>
                    <a:cubicBezTo>
                      <a:pt x="2" y="562"/>
                      <a:pt x="0" y="516"/>
                      <a:pt x="0" y="515"/>
                    </a:cubicBezTo>
                    <a:cubicBezTo>
                      <a:pt x="0" y="378"/>
                      <a:pt x="53" y="248"/>
                      <a:pt x="151" y="151"/>
                    </a:cubicBezTo>
                    <a:cubicBezTo>
                      <a:pt x="248" y="53"/>
                      <a:pt x="378" y="0"/>
                      <a:pt x="515" y="0"/>
                    </a:cubicBezTo>
                    <a:cubicBezTo>
                      <a:pt x="565" y="0"/>
                      <a:pt x="614" y="7"/>
                      <a:pt x="661" y="21"/>
                    </a:cubicBezTo>
                    <a:cubicBezTo>
                      <a:pt x="743" y="45"/>
                      <a:pt x="819" y="90"/>
                      <a:pt x="880" y="151"/>
                    </a:cubicBezTo>
                    <a:cubicBezTo>
                      <a:pt x="977" y="248"/>
                      <a:pt x="1031" y="378"/>
                      <a:pt x="1031" y="516"/>
                    </a:cubicBezTo>
                    <a:cubicBezTo>
                      <a:pt x="1031" y="516"/>
                      <a:pt x="1029" y="562"/>
                      <a:pt x="1029" y="56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6" name="CustomShape 11"/>
              <p:cNvSpPr/>
              <p:nvPr/>
            </p:nvSpPr>
            <p:spPr>
              <a:xfrm>
                <a:off x="9965520" y="4252680"/>
                <a:ext cx="737640" cy="1140120"/>
              </a:xfrm>
              <a:custGeom>
                <a:avLst/>
                <a:gdLst/>
                <a:ahLst/>
                <a:rect l="l" t="t" r="r" b="b"/>
                <a:pathLst>
                  <a:path w="932" h="1341">
                    <a:moveTo>
                      <a:pt x="796" y="137"/>
                    </a:moveTo>
                    <a:cubicBezTo>
                      <a:pt x="741" y="82"/>
                      <a:pt x="672" y="41"/>
                      <a:pt x="598" y="19"/>
                    </a:cubicBezTo>
                    <a:cubicBezTo>
                      <a:pt x="555" y="7"/>
                      <a:pt x="511" y="0"/>
                      <a:pt x="466" y="0"/>
                    </a:cubicBezTo>
                    <a:cubicBezTo>
                      <a:pt x="342" y="0"/>
                      <a:pt x="225" y="49"/>
                      <a:pt x="137" y="137"/>
                    </a:cubicBezTo>
                    <a:cubicBezTo>
                      <a:pt x="49" y="225"/>
                      <a:pt x="0" y="342"/>
                      <a:pt x="0" y="465"/>
                    </a:cubicBezTo>
                    <a:cubicBezTo>
                      <a:pt x="0" y="465"/>
                      <a:pt x="2" y="509"/>
                      <a:pt x="2" y="509"/>
                    </a:cubicBezTo>
                    <a:cubicBezTo>
                      <a:pt x="8" y="573"/>
                      <a:pt x="27" y="634"/>
                      <a:pt x="59" y="693"/>
                    </a:cubicBezTo>
                    <a:cubicBezTo>
                      <a:pt x="63" y="702"/>
                      <a:pt x="63" y="702"/>
                      <a:pt x="63" y="702"/>
                    </a:cubicBezTo>
                    <a:cubicBezTo>
                      <a:pt x="181" y="927"/>
                      <a:pt x="246" y="1119"/>
                      <a:pt x="246" y="1240"/>
                    </a:cubicBezTo>
                    <a:cubicBezTo>
                      <a:pt x="246" y="1241"/>
                      <a:pt x="246" y="1241"/>
                      <a:pt x="246" y="1241"/>
                    </a:cubicBezTo>
                    <a:cubicBezTo>
                      <a:pt x="246" y="1241"/>
                      <a:pt x="251" y="1297"/>
                      <a:pt x="251" y="1299"/>
                    </a:cubicBezTo>
                    <a:cubicBezTo>
                      <a:pt x="262" y="1341"/>
                      <a:pt x="281" y="1341"/>
                      <a:pt x="289" y="1341"/>
                    </a:cubicBezTo>
                    <a:cubicBezTo>
                      <a:pt x="443" y="1341"/>
                      <a:pt x="443" y="1341"/>
                      <a:pt x="443" y="1341"/>
                    </a:cubicBezTo>
                    <a:cubicBezTo>
                      <a:pt x="442" y="1241"/>
                      <a:pt x="442" y="1241"/>
                      <a:pt x="442" y="1241"/>
                    </a:cubicBezTo>
                    <a:cubicBezTo>
                      <a:pt x="442" y="1146"/>
                      <a:pt x="441" y="1032"/>
                      <a:pt x="432" y="929"/>
                    </a:cubicBezTo>
                    <a:cubicBezTo>
                      <a:pt x="412" y="924"/>
                      <a:pt x="390" y="914"/>
                      <a:pt x="358" y="893"/>
                    </a:cubicBezTo>
                    <a:cubicBezTo>
                      <a:pt x="345" y="884"/>
                      <a:pt x="345" y="884"/>
                      <a:pt x="345" y="884"/>
                    </a:cubicBezTo>
                    <a:cubicBezTo>
                      <a:pt x="266" y="833"/>
                      <a:pt x="235" y="760"/>
                      <a:pt x="235" y="697"/>
                    </a:cubicBezTo>
                    <a:cubicBezTo>
                      <a:pt x="235" y="681"/>
                      <a:pt x="237" y="666"/>
                      <a:pt x="240" y="652"/>
                    </a:cubicBezTo>
                    <a:cubicBezTo>
                      <a:pt x="252" y="608"/>
                      <a:pt x="280" y="580"/>
                      <a:pt x="315" y="579"/>
                    </a:cubicBezTo>
                    <a:cubicBezTo>
                      <a:pt x="349" y="577"/>
                      <a:pt x="399" y="599"/>
                      <a:pt x="443" y="715"/>
                    </a:cubicBezTo>
                    <a:cubicBezTo>
                      <a:pt x="453" y="739"/>
                      <a:pt x="459" y="770"/>
                      <a:pt x="465" y="800"/>
                    </a:cubicBezTo>
                    <a:cubicBezTo>
                      <a:pt x="494" y="688"/>
                      <a:pt x="536" y="577"/>
                      <a:pt x="602" y="546"/>
                    </a:cubicBezTo>
                    <a:cubicBezTo>
                      <a:pt x="628" y="533"/>
                      <a:pt x="657" y="534"/>
                      <a:pt x="686" y="549"/>
                    </a:cubicBezTo>
                    <a:cubicBezTo>
                      <a:pt x="714" y="563"/>
                      <a:pt x="729" y="587"/>
                      <a:pt x="731" y="617"/>
                    </a:cubicBezTo>
                    <a:cubicBezTo>
                      <a:pt x="732" y="619"/>
                      <a:pt x="732" y="621"/>
                      <a:pt x="732" y="623"/>
                    </a:cubicBezTo>
                    <a:cubicBezTo>
                      <a:pt x="732" y="721"/>
                      <a:pt x="594" y="853"/>
                      <a:pt x="561" y="876"/>
                    </a:cubicBezTo>
                    <a:cubicBezTo>
                      <a:pt x="529" y="898"/>
                      <a:pt x="507" y="912"/>
                      <a:pt x="488" y="921"/>
                    </a:cubicBezTo>
                    <a:cubicBezTo>
                      <a:pt x="487" y="925"/>
                      <a:pt x="487" y="927"/>
                      <a:pt x="486" y="931"/>
                    </a:cubicBezTo>
                    <a:cubicBezTo>
                      <a:pt x="486" y="931"/>
                      <a:pt x="484" y="942"/>
                      <a:pt x="483" y="944"/>
                    </a:cubicBezTo>
                    <a:cubicBezTo>
                      <a:pt x="491" y="1044"/>
                      <a:pt x="492" y="1151"/>
                      <a:pt x="492" y="1241"/>
                    </a:cubicBezTo>
                    <a:cubicBezTo>
                      <a:pt x="493" y="1341"/>
                      <a:pt x="493" y="1341"/>
                      <a:pt x="493" y="1341"/>
                    </a:cubicBezTo>
                    <a:cubicBezTo>
                      <a:pt x="643" y="1341"/>
                      <a:pt x="643" y="1341"/>
                      <a:pt x="643" y="1341"/>
                    </a:cubicBezTo>
                    <a:cubicBezTo>
                      <a:pt x="652" y="1341"/>
                      <a:pt x="671" y="1341"/>
                      <a:pt x="681" y="1302"/>
                    </a:cubicBezTo>
                    <a:cubicBezTo>
                      <a:pt x="681" y="1302"/>
                      <a:pt x="687" y="1241"/>
                      <a:pt x="687" y="1243"/>
                    </a:cubicBezTo>
                    <a:cubicBezTo>
                      <a:pt x="687" y="1029"/>
                      <a:pt x="875" y="694"/>
                      <a:pt x="876" y="691"/>
                    </a:cubicBezTo>
                    <a:cubicBezTo>
                      <a:pt x="906" y="633"/>
                      <a:pt x="925" y="572"/>
                      <a:pt x="930" y="510"/>
                    </a:cubicBezTo>
                    <a:cubicBezTo>
                      <a:pt x="930" y="510"/>
                      <a:pt x="932" y="466"/>
                      <a:pt x="932" y="466"/>
                    </a:cubicBezTo>
                    <a:cubicBezTo>
                      <a:pt x="932" y="342"/>
                      <a:pt x="884" y="225"/>
                      <a:pt x="796" y="13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7" name="CustomShape 12"/>
              <p:cNvSpPr/>
              <p:nvPr/>
            </p:nvSpPr>
            <p:spPr>
              <a:xfrm>
                <a:off x="10190160" y="4785840"/>
                <a:ext cx="112320" cy="210600"/>
              </a:xfrm>
              <a:custGeom>
                <a:avLst/>
                <a:gdLst/>
                <a:ahLst/>
                <a:rect l="l" t="t" r="r" b="b"/>
                <a:pathLst>
                  <a:path w="142" h="248">
                    <a:moveTo>
                      <a:pt x="142" y="248"/>
                    </a:moveTo>
                    <a:cubicBezTo>
                      <a:pt x="136" y="193"/>
                      <a:pt x="127" y="143"/>
                      <a:pt x="113" y="106"/>
                    </a:cubicBezTo>
                    <a:cubicBezTo>
                      <a:pt x="83" y="27"/>
                      <a:pt x="51" y="0"/>
                      <a:pt x="33" y="1"/>
                    </a:cubicBezTo>
                    <a:cubicBezTo>
                      <a:pt x="21" y="2"/>
                      <a:pt x="10" y="16"/>
                      <a:pt x="4" y="38"/>
                    </a:cubicBezTo>
                    <a:cubicBezTo>
                      <a:pt x="2" y="47"/>
                      <a:pt x="0" y="58"/>
                      <a:pt x="0" y="69"/>
                    </a:cubicBezTo>
                    <a:cubicBezTo>
                      <a:pt x="0" y="117"/>
                      <a:pt x="26" y="175"/>
                      <a:pt x="88" y="216"/>
                    </a:cubicBezTo>
                    <a:cubicBezTo>
                      <a:pt x="101" y="224"/>
                      <a:pt x="101" y="224"/>
                      <a:pt x="101" y="224"/>
                    </a:cubicBezTo>
                    <a:cubicBezTo>
                      <a:pt x="119" y="236"/>
                      <a:pt x="131" y="243"/>
                      <a:pt x="142" y="24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8" name="CustomShape 13"/>
              <p:cNvSpPr/>
              <p:nvPr/>
            </p:nvSpPr>
            <p:spPr>
              <a:xfrm>
                <a:off x="10362960" y="4749480"/>
                <a:ext cx="142560" cy="230760"/>
              </a:xfrm>
              <a:custGeom>
                <a:avLst/>
                <a:gdLst/>
                <a:ahLst/>
                <a:rect l="l" t="t" r="r" b="b"/>
                <a:pathLst>
                  <a:path w="180" h="272">
                    <a:moveTo>
                      <a:pt x="0" y="272"/>
                    </a:moveTo>
                    <a:cubicBezTo>
                      <a:pt x="11" y="265"/>
                      <a:pt x="20" y="259"/>
                      <a:pt x="34" y="249"/>
                    </a:cubicBezTo>
                    <a:cubicBezTo>
                      <a:pt x="65" y="227"/>
                      <a:pt x="180" y="107"/>
                      <a:pt x="180" y="40"/>
                    </a:cubicBezTo>
                    <a:cubicBezTo>
                      <a:pt x="180" y="39"/>
                      <a:pt x="180" y="37"/>
                      <a:pt x="180" y="36"/>
                    </a:cubicBezTo>
                    <a:cubicBezTo>
                      <a:pt x="179" y="23"/>
                      <a:pt x="173" y="15"/>
                      <a:pt x="161" y="9"/>
                    </a:cubicBezTo>
                    <a:cubicBezTo>
                      <a:pt x="146" y="1"/>
                      <a:pt x="134" y="0"/>
                      <a:pt x="121" y="6"/>
                    </a:cubicBezTo>
                    <a:cubicBezTo>
                      <a:pt x="90" y="22"/>
                      <a:pt x="45" y="82"/>
                      <a:pt x="0" y="27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9" name="CustomShape 14"/>
              <p:cNvSpPr/>
              <p:nvPr/>
            </p:nvSpPr>
            <p:spPr>
              <a:xfrm>
                <a:off x="10157760" y="5451120"/>
                <a:ext cx="352800" cy="224640"/>
              </a:xfrm>
              <a:custGeom>
                <a:avLst/>
                <a:gdLst/>
                <a:ahLst/>
                <a:rect l="l" t="t" r="r" b="b"/>
                <a:pathLst>
                  <a:path w="446" h="265">
                    <a:moveTo>
                      <a:pt x="0" y="44"/>
                    </a:moveTo>
                    <a:cubicBezTo>
                      <a:pt x="0" y="20"/>
                      <a:pt x="21" y="0"/>
                      <a:pt x="46" y="0"/>
                    </a:cubicBezTo>
                    <a:cubicBezTo>
                      <a:pt x="401" y="0"/>
                      <a:pt x="401" y="0"/>
                      <a:pt x="401" y="0"/>
                    </a:cubicBezTo>
                    <a:cubicBezTo>
                      <a:pt x="426" y="0"/>
                      <a:pt x="446" y="20"/>
                      <a:pt x="446" y="44"/>
                    </a:cubicBezTo>
                    <a:cubicBezTo>
                      <a:pt x="446" y="68"/>
                      <a:pt x="426" y="88"/>
                      <a:pt x="401" y="88"/>
                    </a:cubicBezTo>
                    <a:cubicBezTo>
                      <a:pt x="426" y="88"/>
                      <a:pt x="446" y="108"/>
                      <a:pt x="446" y="133"/>
                    </a:cubicBezTo>
                    <a:cubicBezTo>
                      <a:pt x="446" y="157"/>
                      <a:pt x="426" y="177"/>
                      <a:pt x="401" y="177"/>
                    </a:cubicBezTo>
                    <a:cubicBezTo>
                      <a:pt x="426" y="177"/>
                      <a:pt x="446" y="197"/>
                      <a:pt x="446" y="221"/>
                    </a:cubicBezTo>
                    <a:cubicBezTo>
                      <a:pt x="446" y="246"/>
                      <a:pt x="426" y="265"/>
                      <a:pt x="401" y="265"/>
                    </a:cubicBezTo>
                    <a:cubicBezTo>
                      <a:pt x="46" y="265"/>
                      <a:pt x="46" y="265"/>
                      <a:pt x="46" y="265"/>
                    </a:cubicBezTo>
                    <a:cubicBezTo>
                      <a:pt x="21" y="265"/>
                      <a:pt x="0" y="246"/>
                      <a:pt x="0" y="221"/>
                    </a:cubicBezTo>
                    <a:cubicBezTo>
                      <a:pt x="0" y="197"/>
                      <a:pt x="21" y="177"/>
                      <a:pt x="46" y="177"/>
                    </a:cubicBezTo>
                    <a:cubicBezTo>
                      <a:pt x="21" y="177"/>
                      <a:pt x="0" y="157"/>
                      <a:pt x="0" y="133"/>
                    </a:cubicBezTo>
                    <a:cubicBezTo>
                      <a:pt x="0" y="108"/>
                      <a:pt x="21" y="88"/>
                      <a:pt x="46" y="88"/>
                    </a:cubicBezTo>
                    <a:cubicBezTo>
                      <a:pt x="21" y="88"/>
                      <a:pt x="0" y="68"/>
                      <a:pt x="0" y="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0" name="CustomShape 15"/>
              <p:cNvSpPr/>
              <p:nvPr/>
            </p:nvSpPr>
            <p:spPr>
              <a:xfrm>
                <a:off x="10208880" y="5500440"/>
                <a:ext cx="251280" cy="42120"/>
              </a:xfrm>
              <a:custGeom>
                <a:avLst/>
                <a:gdLst/>
                <a:ahLst/>
                <a:rect l="l" t="t" r="r" b="b"/>
                <a:pathLst>
                  <a:path w="318" h="50">
                    <a:moveTo>
                      <a:pt x="25" y="50"/>
                    </a:moveTo>
                    <a:cubicBezTo>
                      <a:pt x="293" y="50"/>
                      <a:pt x="293" y="50"/>
                      <a:pt x="293" y="50"/>
                    </a:cubicBezTo>
                    <a:cubicBezTo>
                      <a:pt x="307" y="50"/>
                      <a:pt x="318" y="38"/>
                      <a:pt x="318" y="25"/>
                    </a:cubicBezTo>
                    <a:cubicBezTo>
                      <a:pt x="318" y="11"/>
                      <a:pt x="307" y="0"/>
                      <a:pt x="293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38"/>
                      <a:pt x="11" y="50"/>
                      <a:pt x="25" y="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1" name="CustomShape 16"/>
              <p:cNvSpPr/>
              <p:nvPr/>
            </p:nvSpPr>
            <p:spPr>
              <a:xfrm>
                <a:off x="10208880" y="5580360"/>
                <a:ext cx="251280" cy="42120"/>
              </a:xfrm>
              <a:custGeom>
                <a:avLst/>
                <a:gdLst/>
                <a:ahLst/>
                <a:rect l="l" t="t" r="r" b="b"/>
                <a:pathLst>
                  <a:path w="318" h="50">
                    <a:moveTo>
                      <a:pt x="25" y="50"/>
                    </a:moveTo>
                    <a:cubicBezTo>
                      <a:pt x="293" y="50"/>
                      <a:pt x="293" y="50"/>
                      <a:pt x="293" y="50"/>
                    </a:cubicBezTo>
                    <a:cubicBezTo>
                      <a:pt x="307" y="50"/>
                      <a:pt x="318" y="39"/>
                      <a:pt x="318" y="25"/>
                    </a:cubicBezTo>
                    <a:cubicBezTo>
                      <a:pt x="318" y="11"/>
                      <a:pt x="307" y="0"/>
                      <a:pt x="293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39"/>
                      <a:pt x="11" y="50"/>
                      <a:pt x="25" y="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2" name="CustomShape 17"/>
              <p:cNvSpPr/>
              <p:nvPr/>
            </p:nvSpPr>
            <p:spPr>
              <a:xfrm>
                <a:off x="10222200" y="5691600"/>
                <a:ext cx="225360" cy="60840"/>
              </a:xfrm>
              <a:custGeom>
                <a:avLst/>
                <a:gdLst/>
                <a:ahLst/>
                <a:rect l="l" t="t" r="r" b="b"/>
                <a:pathLst>
                  <a:path w="285" h="72">
                    <a:moveTo>
                      <a:pt x="142" y="72"/>
                    </a:moveTo>
                    <a:cubicBezTo>
                      <a:pt x="84" y="72"/>
                      <a:pt x="32" y="43"/>
                      <a:pt x="0" y="0"/>
                    </a:cubicBezTo>
                    <a:cubicBezTo>
                      <a:pt x="285" y="0"/>
                      <a:pt x="285" y="0"/>
                      <a:pt x="285" y="0"/>
                    </a:cubicBezTo>
                    <a:cubicBezTo>
                      <a:pt x="252" y="43"/>
                      <a:pt x="201" y="72"/>
                      <a:pt x="142" y="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53" name="Line 18"/>
            <p:cNvSpPr/>
            <p:nvPr/>
          </p:nvSpPr>
          <p:spPr>
            <a:xfrm flipH="1" flipV="1">
              <a:off x="9865440" y="3856680"/>
              <a:ext cx="199800" cy="310680"/>
            </a:xfrm>
            <a:prstGeom prst="line">
              <a:avLst/>
            </a:prstGeom>
            <a:ln w="2556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4" name="Line 19"/>
            <p:cNvSpPr/>
            <p:nvPr/>
          </p:nvSpPr>
          <p:spPr>
            <a:xfrm flipV="1">
              <a:off x="10622520" y="3843720"/>
              <a:ext cx="159840" cy="298440"/>
            </a:xfrm>
            <a:prstGeom prst="line">
              <a:avLst/>
            </a:prstGeom>
            <a:ln w="2556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" name="Line 20"/>
            <p:cNvSpPr/>
            <p:nvPr/>
          </p:nvSpPr>
          <p:spPr>
            <a:xfrm flipV="1">
              <a:off x="10810080" y="4185000"/>
              <a:ext cx="266040" cy="145440"/>
            </a:xfrm>
            <a:prstGeom prst="line">
              <a:avLst/>
            </a:prstGeom>
            <a:ln w="2556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6" name="Line 21"/>
            <p:cNvSpPr/>
            <p:nvPr/>
          </p:nvSpPr>
          <p:spPr>
            <a:xfrm flipH="1" flipV="1">
              <a:off x="9553680" y="4145400"/>
              <a:ext cx="278280" cy="211320"/>
            </a:xfrm>
            <a:prstGeom prst="line">
              <a:avLst/>
            </a:prstGeom>
            <a:ln w="2556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7" name="Line 22"/>
            <p:cNvSpPr/>
            <p:nvPr/>
          </p:nvSpPr>
          <p:spPr>
            <a:xfrm flipH="1">
              <a:off x="9639360" y="4938840"/>
              <a:ext cx="168120" cy="151920"/>
            </a:xfrm>
            <a:prstGeom prst="line">
              <a:avLst/>
            </a:prstGeom>
            <a:ln w="2556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8" name="Line 23"/>
            <p:cNvSpPr/>
            <p:nvPr/>
          </p:nvSpPr>
          <p:spPr>
            <a:xfrm flipH="1">
              <a:off x="9461880" y="4650120"/>
              <a:ext cx="304920" cy="20520"/>
            </a:xfrm>
            <a:prstGeom prst="line">
              <a:avLst/>
            </a:prstGeom>
            <a:ln w="2556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9" name="Line 24"/>
            <p:cNvSpPr/>
            <p:nvPr/>
          </p:nvSpPr>
          <p:spPr>
            <a:xfrm flipV="1">
              <a:off x="10883520" y="4651200"/>
              <a:ext cx="314640" cy="3240"/>
            </a:xfrm>
            <a:prstGeom prst="line">
              <a:avLst/>
            </a:prstGeom>
            <a:ln w="2556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0" name="Line 25"/>
            <p:cNvSpPr/>
            <p:nvPr/>
          </p:nvSpPr>
          <p:spPr>
            <a:xfrm>
              <a:off x="10810080" y="4925880"/>
              <a:ext cx="210960" cy="165240"/>
            </a:xfrm>
            <a:prstGeom prst="line">
              <a:avLst/>
            </a:prstGeom>
            <a:ln w="2556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61" name="CustomShape 26"/>
          <p:cNvSpPr/>
          <p:nvPr/>
        </p:nvSpPr>
        <p:spPr>
          <a:xfrm rot="3738600">
            <a:off x="6381720" y="4044960"/>
            <a:ext cx="1285200" cy="1422000"/>
          </a:xfrm>
          <a:prstGeom prst="curvedDownArrow">
            <a:avLst>
              <a:gd name="adj1" fmla="val 25000"/>
              <a:gd name="adj2" fmla="val 83488"/>
              <a:gd name="adj3" fmla="val 25000"/>
            </a:avLst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8AF1AB0-A680-4268-A822-59DE8FAD7CF1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363" name="CustomShape 2"/>
          <p:cNvSpPr/>
          <p:nvPr/>
        </p:nvSpPr>
        <p:spPr>
          <a:xfrm>
            <a:off x="5131080" y="1834200"/>
            <a:ext cx="6781320" cy="5028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 algn="just">
              <a:lnSpc>
                <a:spcPct val="15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Para poder incorporarse al mercado laboral con mayor brevedad, el ciudadano puede:</a:t>
            </a:r>
            <a:endParaRPr b="0" lang="es-ES" sz="2400" spc="-1" strike="noStrike">
              <a:latin typeface="Arial"/>
            </a:endParaRPr>
          </a:p>
          <a:p>
            <a:pPr lvl="1" marL="800280" indent="-34272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Mejorar su perfil</a:t>
            </a:r>
            <a:endParaRPr b="0" lang="es-ES" sz="2400" spc="-1" strike="noStrike">
              <a:latin typeface="Arial"/>
            </a:endParaRPr>
          </a:p>
          <a:p>
            <a:pPr lvl="1" marL="800280" indent="-34272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Encontrar las ofertas que mejor se adapten a sus habilidades.</a:t>
            </a:r>
            <a:endParaRPr b="0" lang="es-ES" sz="2400" spc="-1" strike="noStrike">
              <a:latin typeface="Arial"/>
            </a:endParaRPr>
          </a:p>
          <a:p>
            <a:pPr lvl="1" marL="800280" indent="-34272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Recibir re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​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comendaciones de formaciones</a:t>
            </a:r>
            <a:endParaRPr b="0" lang="es-ES" sz="2400" spc="-1" strike="noStrike">
              <a:latin typeface="Arial"/>
            </a:endParaRPr>
          </a:p>
          <a:p>
            <a:pPr lvl="1" marL="800280" indent="-34272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Conocer tiempo estimado para encontrar trabajo en la región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364" name="TextShape 3"/>
          <p:cNvSpPr txBox="1"/>
          <p:nvPr/>
        </p:nvSpPr>
        <p:spPr>
          <a:xfrm>
            <a:off x="838080" y="288360"/>
            <a:ext cx="10515240" cy="485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s-ES" sz="3200" spc="-1" strike="noStrike">
                <a:solidFill>
                  <a:srgbClr val="002060"/>
                </a:solidFill>
                <a:latin typeface="Calibri Light"/>
              </a:rPr>
              <a:t>BENEFICIOS PARA EL CIUDADANO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65" name="Group 4"/>
          <p:cNvGrpSpPr/>
          <p:nvPr/>
        </p:nvGrpSpPr>
        <p:grpSpPr>
          <a:xfrm>
            <a:off x="1164240" y="884160"/>
            <a:ext cx="9893520" cy="0"/>
            <a:chOff x="1164240" y="884160"/>
            <a:chExt cx="9893520" cy="0"/>
          </a:xfrm>
        </p:grpSpPr>
        <p:sp>
          <p:nvSpPr>
            <p:cNvPr id="366" name="Line 5"/>
            <p:cNvSpPr/>
            <p:nvPr/>
          </p:nvSpPr>
          <p:spPr>
            <a:xfrm>
              <a:off x="1164240" y="884160"/>
              <a:ext cx="9893520" cy="0"/>
            </a:xfrm>
            <a:prstGeom prst="line">
              <a:avLst/>
            </a:prstGeom>
            <a:ln w="2844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7" name="Line 6"/>
            <p:cNvSpPr/>
            <p:nvPr/>
          </p:nvSpPr>
          <p:spPr>
            <a:xfrm>
              <a:off x="1164240" y="884160"/>
              <a:ext cx="9893520" cy="0"/>
            </a:xfrm>
            <a:prstGeom prst="line">
              <a:avLst/>
            </a:prstGeom>
            <a:ln w="2844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8" name="Line 7"/>
            <p:cNvSpPr/>
            <p:nvPr/>
          </p:nvSpPr>
          <p:spPr>
            <a:xfrm>
              <a:off x="1164240" y="884160"/>
              <a:ext cx="9893520" cy="0"/>
            </a:xfrm>
            <a:prstGeom prst="line">
              <a:avLst/>
            </a:prstGeom>
            <a:ln w="2844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69" name="CustomShape 8"/>
          <p:cNvSpPr/>
          <p:nvPr/>
        </p:nvSpPr>
        <p:spPr>
          <a:xfrm>
            <a:off x="1340280" y="1160280"/>
            <a:ext cx="1485000" cy="821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RETORNO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370" name="CustomShape 9"/>
          <p:cNvSpPr/>
          <p:nvPr/>
        </p:nvSpPr>
        <p:spPr>
          <a:xfrm>
            <a:off x="5630040" y="1141200"/>
            <a:ext cx="4902120" cy="821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APLICANDO INTELIGENCIA ARTIFICIAL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371" name="CustomShape 10"/>
          <p:cNvSpPr/>
          <p:nvPr/>
        </p:nvSpPr>
        <p:spPr>
          <a:xfrm>
            <a:off x="252720" y="1834200"/>
            <a:ext cx="4749480" cy="2286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Mejora de la empleabilidad del ciudadano</a:t>
            </a:r>
            <a:endParaRPr b="0" lang="es-ES" sz="24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Tiempo de acceso al mercado laboral</a:t>
            </a:r>
            <a:endParaRPr b="0" lang="es-ES" sz="2400" spc="-1" strike="noStrike">
              <a:latin typeface="Arial"/>
            </a:endParaRPr>
          </a:p>
        </p:txBody>
      </p:sp>
      <p:grpSp>
        <p:nvGrpSpPr>
          <p:cNvPr id="372" name="Group 11"/>
          <p:cNvGrpSpPr/>
          <p:nvPr/>
        </p:nvGrpSpPr>
        <p:grpSpPr>
          <a:xfrm>
            <a:off x="1717200" y="4593600"/>
            <a:ext cx="2613960" cy="1944720"/>
            <a:chOff x="1717200" y="4593600"/>
            <a:chExt cx="2613960" cy="1944720"/>
          </a:xfrm>
        </p:grpSpPr>
        <p:sp>
          <p:nvSpPr>
            <p:cNvPr id="373" name="CustomShape 12"/>
            <p:cNvSpPr/>
            <p:nvPr/>
          </p:nvSpPr>
          <p:spPr>
            <a:xfrm>
              <a:off x="2745000" y="4814640"/>
              <a:ext cx="439560" cy="49644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4" name="CustomShape 13"/>
            <p:cNvSpPr/>
            <p:nvPr/>
          </p:nvSpPr>
          <p:spPr>
            <a:xfrm>
              <a:off x="2701800" y="4593600"/>
              <a:ext cx="487080" cy="1190520"/>
            </a:xfrm>
            <a:custGeom>
              <a:avLst/>
              <a:gdLst/>
              <a:ahLst/>
              <a:rect l="l" t="t" r="r" b="b"/>
              <a:pathLst>
                <a:path w="472" h="1082">
                  <a:moveTo>
                    <a:pt x="463" y="1045"/>
                  </a:moveTo>
                  <a:cubicBezTo>
                    <a:pt x="463" y="1045"/>
                    <a:pt x="462" y="1045"/>
                    <a:pt x="462" y="1045"/>
                  </a:cubicBezTo>
                  <a:cubicBezTo>
                    <a:pt x="462" y="1045"/>
                    <a:pt x="462" y="1044"/>
                    <a:pt x="462" y="1043"/>
                  </a:cubicBezTo>
                  <a:cubicBezTo>
                    <a:pt x="462" y="1043"/>
                    <a:pt x="461" y="1042"/>
                    <a:pt x="460" y="1042"/>
                  </a:cubicBezTo>
                  <a:cubicBezTo>
                    <a:pt x="460" y="1041"/>
                    <a:pt x="460" y="1040"/>
                    <a:pt x="460" y="1040"/>
                  </a:cubicBezTo>
                  <a:cubicBezTo>
                    <a:pt x="459" y="1036"/>
                    <a:pt x="455" y="1033"/>
                    <a:pt x="454" y="1030"/>
                  </a:cubicBezTo>
                  <a:cubicBezTo>
                    <a:pt x="453" y="1029"/>
                    <a:pt x="452" y="1028"/>
                    <a:pt x="451" y="1028"/>
                  </a:cubicBezTo>
                  <a:cubicBezTo>
                    <a:pt x="451" y="1028"/>
                    <a:pt x="452" y="1026"/>
                    <a:pt x="451" y="1026"/>
                  </a:cubicBezTo>
                  <a:cubicBezTo>
                    <a:pt x="451" y="1025"/>
                    <a:pt x="447" y="1021"/>
                    <a:pt x="446" y="1020"/>
                  </a:cubicBezTo>
                  <a:cubicBezTo>
                    <a:pt x="446" y="1020"/>
                    <a:pt x="446" y="1019"/>
                    <a:pt x="446" y="1019"/>
                  </a:cubicBezTo>
                  <a:cubicBezTo>
                    <a:pt x="446" y="1017"/>
                    <a:pt x="444" y="1017"/>
                    <a:pt x="443" y="1017"/>
                  </a:cubicBezTo>
                  <a:cubicBezTo>
                    <a:pt x="442" y="1015"/>
                    <a:pt x="442" y="1013"/>
                    <a:pt x="441" y="1011"/>
                  </a:cubicBezTo>
                  <a:cubicBezTo>
                    <a:pt x="441" y="1011"/>
                    <a:pt x="440" y="1011"/>
                    <a:pt x="440" y="1011"/>
                  </a:cubicBezTo>
                  <a:cubicBezTo>
                    <a:pt x="439" y="1011"/>
                    <a:pt x="439" y="1007"/>
                    <a:pt x="438" y="1007"/>
                  </a:cubicBezTo>
                  <a:cubicBezTo>
                    <a:pt x="438" y="1006"/>
                    <a:pt x="437" y="1006"/>
                    <a:pt x="436" y="1005"/>
                  </a:cubicBezTo>
                  <a:cubicBezTo>
                    <a:pt x="435" y="1003"/>
                    <a:pt x="434" y="1002"/>
                    <a:pt x="433" y="1001"/>
                  </a:cubicBezTo>
                  <a:cubicBezTo>
                    <a:pt x="433" y="1000"/>
                    <a:pt x="433" y="999"/>
                    <a:pt x="432" y="998"/>
                  </a:cubicBezTo>
                  <a:cubicBezTo>
                    <a:pt x="432" y="998"/>
                    <a:pt x="430" y="997"/>
                    <a:pt x="430" y="997"/>
                  </a:cubicBezTo>
                  <a:cubicBezTo>
                    <a:pt x="429" y="994"/>
                    <a:pt x="430" y="994"/>
                    <a:pt x="430" y="992"/>
                  </a:cubicBezTo>
                  <a:cubicBezTo>
                    <a:pt x="430" y="990"/>
                    <a:pt x="428" y="984"/>
                    <a:pt x="429" y="983"/>
                  </a:cubicBezTo>
                  <a:cubicBezTo>
                    <a:pt x="429" y="982"/>
                    <a:pt x="429" y="978"/>
                    <a:pt x="429" y="978"/>
                  </a:cubicBezTo>
                  <a:cubicBezTo>
                    <a:pt x="430" y="976"/>
                    <a:pt x="430" y="974"/>
                    <a:pt x="430" y="972"/>
                  </a:cubicBezTo>
                  <a:cubicBezTo>
                    <a:pt x="430" y="967"/>
                    <a:pt x="430" y="962"/>
                    <a:pt x="429" y="960"/>
                  </a:cubicBezTo>
                  <a:cubicBezTo>
                    <a:pt x="428" y="958"/>
                    <a:pt x="427" y="957"/>
                    <a:pt x="426" y="955"/>
                  </a:cubicBezTo>
                  <a:cubicBezTo>
                    <a:pt x="425" y="953"/>
                    <a:pt x="425" y="953"/>
                    <a:pt x="424" y="950"/>
                  </a:cubicBezTo>
                  <a:cubicBezTo>
                    <a:pt x="422" y="944"/>
                    <a:pt x="423" y="928"/>
                    <a:pt x="424" y="926"/>
                  </a:cubicBezTo>
                  <a:cubicBezTo>
                    <a:pt x="424" y="926"/>
                    <a:pt x="424" y="926"/>
                    <a:pt x="424" y="926"/>
                  </a:cubicBezTo>
                  <a:cubicBezTo>
                    <a:pt x="425" y="926"/>
                    <a:pt x="424" y="924"/>
                    <a:pt x="424" y="924"/>
                  </a:cubicBezTo>
                  <a:cubicBezTo>
                    <a:pt x="424" y="921"/>
                    <a:pt x="425" y="918"/>
                    <a:pt x="425" y="918"/>
                  </a:cubicBezTo>
                  <a:cubicBezTo>
                    <a:pt x="425" y="914"/>
                    <a:pt x="425" y="909"/>
                    <a:pt x="425" y="908"/>
                  </a:cubicBezTo>
                  <a:cubicBezTo>
                    <a:pt x="425" y="902"/>
                    <a:pt x="422" y="841"/>
                    <a:pt x="422" y="839"/>
                  </a:cubicBezTo>
                  <a:cubicBezTo>
                    <a:pt x="423" y="837"/>
                    <a:pt x="428" y="817"/>
                    <a:pt x="428" y="816"/>
                  </a:cubicBezTo>
                  <a:cubicBezTo>
                    <a:pt x="428" y="815"/>
                    <a:pt x="432" y="801"/>
                    <a:pt x="434" y="796"/>
                  </a:cubicBezTo>
                  <a:cubicBezTo>
                    <a:pt x="434" y="793"/>
                    <a:pt x="437" y="784"/>
                    <a:pt x="437" y="782"/>
                  </a:cubicBezTo>
                  <a:cubicBezTo>
                    <a:pt x="437" y="782"/>
                    <a:pt x="440" y="771"/>
                    <a:pt x="441" y="770"/>
                  </a:cubicBezTo>
                  <a:cubicBezTo>
                    <a:pt x="441" y="769"/>
                    <a:pt x="442" y="762"/>
                    <a:pt x="443" y="758"/>
                  </a:cubicBezTo>
                  <a:cubicBezTo>
                    <a:pt x="444" y="755"/>
                    <a:pt x="446" y="751"/>
                    <a:pt x="446" y="747"/>
                  </a:cubicBezTo>
                  <a:cubicBezTo>
                    <a:pt x="447" y="742"/>
                    <a:pt x="446" y="736"/>
                    <a:pt x="446" y="731"/>
                  </a:cubicBezTo>
                  <a:cubicBezTo>
                    <a:pt x="447" y="726"/>
                    <a:pt x="448" y="720"/>
                    <a:pt x="447" y="715"/>
                  </a:cubicBezTo>
                  <a:cubicBezTo>
                    <a:pt x="447" y="713"/>
                    <a:pt x="445" y="703"/>
                    <a:pt x="445" y="701"/>
                  </a:cubicBezTo>
                  <a:cubicBezTo>
                    <a:pt x="444" y="701"/>
                    <a:pt x="434" y="682"/>
                    <a:pt x="434" y="681"/>
                  </a:cubicBezTo>
                  <a:cubicBezTo>
                    <a:pt x="433" y="679"/>
                    <a:pt x="429" y="672"/>
                    <a:pt x="429" y="671"/>
                  </a:cubicBezTo>
                  <a:cubicBezTo>
                    <a:pt x="429" y="670"/>
                    <a:pt x="428" y="670"/>
                    <a:pt x="428" y="670"/>
                  </a:cubicBezTo>
                  <a:cubicBezTo>
                    <a:pt x="427" y="667"/>
                    <a:pt x="426" y="665"/>
                    <a:pt x="425" y="662"/>
                  </a:cubicBezTo>
                  <a:cubicBezTo>
                    <a:pt x="424" y="660"/>
                    <a:pt x="419" y="645"/>
                    <a:pt x="418" y="643"/>
                  </a:cubicBezTo>
                  <a:cubicBezTo>
                    <a:pt x="418" y="643"/>
                    <a:pt x="415" y="638"/>
                    <a:pt x="414" y="636"/>
                  </a:cubicBezTo>
                  <a:cubicBezTo>
                    <a:pt x="413" y="634"/>
                    <a:pt x="413" y="632"/>
                    <a:pt x="412" y="631"/>
                  </a:cubicBezTo>
                  <a:cubicBezTo>
                    <a:pt x="412" y="628"/>
                    <a:pt x="411" y="627"/>
                    <a:pt x="411" y="625"/>
                  </a:cubicBezTo>
                  <a:cubicBezTo>
                    <a:pt x="411" y="624"/>
                    <a:pt x="411" y="624"/>
                    <a:pt x="412" y="622"/>
                  </a:cubicBezTo>
                  <a:cubicBezTo>
                    <a:pt x="412" y="621"/>
                    <a:pt x="411" y="620"/>
                    <a:pt x="412" y="619"/>
                  </a:cubicBezTo>
                  <a:cubicBezTo>
                    <a:pt x="414" y="617"/>
                    <a:pt x="417" y="617"/>
                    <a:pt x="420" y="617"/>
                  </a:cubicBezTo>
                  <a:cubicBezTo>
                    <a:pt x="420" y="616"/>
                    <a:pt x="420" y="616"/>
                    <a:pt x="420" y="616"/>
                  </a:cubicBezTo>
                  <a:cubicBezTo>
                    <a:pt x="420" y="616"/>
                    <a:pt x="426" y="617"/>
                    <a:pt x="428" y="616"/>
                  </a:cubicBezTo>
                  <a:cubicBezTo>
                    <a:pt x="429" y="615"/>
                    <a:pt x="429" y="613"/>
                    <a:pt x="430" y="611"/>
                  </a:cubicBezTo>
                  <a:cubicBezTo>
                    <a:pt x="430" y="610"/>
                    <a:pt x="431" y="606"/>
                    <a:pt x="432" y="606"/>
                  </a:cubicBezTo>
                  <a:cubicBezTo>
                    <a:pt x="432" y="605"/>
                    <a:pt x="436" y="599"/>
                    <a:pt x="435" y="596"/>
                  </a:cubicBezTo>
                  <a:cubicBezTo>
                    <a:pt x="437" y="594"/>
                    <a:pt x="438" y="592"/>
                    <a:pt x="438" y="590"/>
                  </a:cubicBezTo>
                  <a:cubicBezTo>
                    <a:pt x="440" y="565"/>
                    <a:pt x="457" y="533"/>
                    <a:pt x="464" y="510"/>
                  </a:cubicBezTo>
                  <a:cubicBezTo>
                    <a:pt x="464" y="508"/>
                    <a:pt x="471" y="485"/>
                    <a:pt x="470" y="481"/>
                  </a:cubicBezTo>
                  <a:cubicBezTo>
                    <a:pt x="470" y="471"/>
                    <a:pt x="470" y="464"/>
                    <a:pt x="469" y="457"/>
                  </a:cubicBezTo>
                  <a:cubicBezTo>
                    <a:pt x="468" y="442"/>
                    <a:pt x="463" y="429"/>
                    <a:pt x="458" y="418"/>
                  </a:cubicBezTo>
                  <a:cubicBezTo>
                    <a:pt x="458" y="416"/>
                    <a:pt x="454" y="408"/>
                    <a:pt x="454" y="408"/>
                  </a:cubicBezTo>
                  <a:cubicBezTo>
                    <a:pt x="454" y="406"/>
                    <a:pt x="451" y="403"/>
                    <a:pt x="451" y="402"/>
                  </a:cubicBezTo>
                  <a:cubicBezTo>
                    <a:pt x="451" y="401"/>
                    <a:pt x="442" y="388"/>
                    <a:pt x="441" y="385"/>
                  </a:cubicBezTo>
                  <a:cubicBezTo>
                    <a:pt x="440" y="382"/>
                    <a:pt x="440" y="378"/>
                    <a:pt x="440" y="375"/>
                  </a:cubicBezTo>
                  <a:cubicBezTo>
                    <a:pt x="440" y="371"/>
                    <a:pt x="439" y="365"/>
                    <a:pt x="438" y="364"/>
                  </a:cubicBezTo>
                  <a:cubicBezTo>
                    <a:pt x="438" y="362"/>
                    <a:pt x="437" y="360"/>
                    <a:pt x="437" y="360"/>
                  </a:cubicBezTo>
                  <a:cubicBezTo>
                    <a:pt x="437" y="359"/>
                    <a:pt x="431" y="348"/>
                    <a:pt x="431" y="348"/>
                  </a:cubicBezTo>
                  <a:cubicBezTo>
                    <a:pt x="428" y="344"/>
                    <a:pt x="429" y="341"/>
                    <a:pt x="427" y="336"/>
                  </a:cubicBezTo>
                  <a:cubicBezTo>
                    <a:pt x="427" y="334"/>
                    <a:pt x="426" y="332"/>
                    <a:pt x="425" y="331"/>
                  </a:cubicBezTo>
                  <a:cubicBezTo>
                    <a:pt x="425" y="326"/>
                    <a:pt x="425" y="315"/>
                    <a:pt x="424" y="315"/>
                  </a:cubicBezTo>
                  <a:cubicBezTo>
                    <a:pt x="424" y="314"/>
                    <a:pt x="423" y="310"/>
                    <a:pt x="423" y="310"/>
                  </a:cubicBezTo>
                  <a:cubicBezTo>
                    <a:pt x="422" y="308"/>
                    <a:pt x="419" y="308"/>
                    <a:pt x="419" y="305"/>
                  </a:cubicBezTo>
                  <a:cubicBezTo>
                    <a:pt x="421" y="303"/>
                    <a:pt x="421" y="297"/>
                    <a:pt x="421" y="296"/>
                  </a:cubicBezTo>
                  <a:cubicBezTo>
                    <a:pt x="421" y="294"/>
                    <a:pt x="421" y="293"/>
                    <a:pt x="422" y="291"/>
                  </a:cubicBezTo>
                  <a:cubicBezTo>
                    <a:pt x="423" y="285"/>
                    <a:pt x="425" y="277"/>
                    <a:pt x="423" y="273"/>
                  </a:cubicBezTo>
                  <a:cubicBezTo>
                    <a:pt x="422" y="273"/>
                    <a:pt x="418" y="268"/>
                    <a:pt x="418" y="267"/>
                  </a:cubicBezTo>
                  <a:cubicBezTo>
                    <a:pt x="416" y="265"/>
                    <a:pt x="414" y="263"/>
                    <a:pt x="412" y="261"/>
                  </a:cubicBezTo>
                  <a:cubicBezTo>
                    <a:pt x="412" y="260"/>
                    <a:pt x="409" y="257"/>
                    <a:pt x="408" y="256"/>
                  </a:cubicBezTo>
                  <a:cubicBezTo>
                    <a:pt x="407" y="255"/>
                    <a:pt x="388" y="236"/>
                    <a:pt x="388" y="236"/>
                  </a:cubicBezTo>
                  <a:cubicBezTo>
                    <a:pt x="386" y="233"/>
                    <a:pt x="374" y="221"/>
                    <a:pt x="370" y="217"/>
                  </a:cubicBezTo>
                  <a:cubicBezTo>
                    <a:pt x="368" y="215"/>
                    <a:pt x="355" y="205"/>
                    <a:pt x="354" y="204"/>
                  </a:cubicBezTo>
                  <a:cubicBezTo>
                    <a:pt x="352" y="204"/>
                    <a:pt x="338" y="195"/>
                    <a:pt x="338" y="195"/>
                  </a:cubicBezTo>
                  <a:cubicBezTo>
                    <a:pt x="334" y="193"/>
                    <a:pt x="324" y="188"/>
                    <a:pt x="324" y="188"/>
                  </a:cubicBezTo>
                  <a:cubicBezTo>
                    <a:pt x="322" y="187"/>
                    <a:pt x="320" y="186"/>
                    <a:pt x="319" y="185"/>
                  </a:cubicBezTo>
                  <a:cubicBezTo>
                    <a:pt x="316" y="184"/>
                    <a:pt x="311" y="179"/>
                    <a:pt x="310" y="177"/>
                  </a:cubicBezTo>
                  <a:cubicBezTo>
                    <a:pt x="310" y="177"/>
                    <a:pt x="298" y="166"/>
                    <a:pt x="297" y="166"/>
                  </a:cubicBezTo>
                  <a:cubicBezTo>
                    <a:pt x="297" y="166"/>
                    <a:pt x="297" y="164"/>
                    <a:pt x="296" y="164"/>
                  </a:cubicBezTo>
                  <a:cubicBezTo>
                    <a:pt x="296" y="164"/>
                    <a:pt x="295" y="162"/>
                    <a:pt x="294" y="161"/>
                  </a:cubicBezTo>
                  <a:cubicBezTo>
                    <a:pt x="294" y="160"/>
                    <a:pt x="294" y="160"/>
                    <a:pt x="294" y="160"/>
                  </a:cubicBezTo>
                  <a:cubicBezTo>
                    <a:pt x="294" y="160"/>
                    <a:pt x="294" y="160"/>
                    <a:pt x="294" y="160"/>
                  </a:cubicBezTo>
                  <a:cubicBezTo>
                    <a:pt x="293" y="160"/>
                    <a:pt x="293" y="160"/>
                    <a:pt x="292" y="160"/>
                  </a:cubicBezTo>
                  <a:cubicBezTo>
                    <a:pt x="292" y="160"/>
                    <a:pt x="292" y="160"/>
                    <a:pt x="292" y="160"/>
                  </a:cubicBezTo>
                  <a:cubicBezTo>
                    <a:pt x="289" y="156"/>
                    <a:pt x="284" y="152"/>
                    <a:pt x="284" y="152"/>
                  </a:cubicBezTo>
                  <a:cubicBezTo>
                    <a:pt x="284" y="152"/>
                    <a:pt x="284" y="152"/>
                    <a:pt x="287" y="123"/>
                  </a:cubicBezTo>
                  <a:cubicBezTo>
                    <a:pt x="287" y="123"/>
                    <a:pt x="291" y="125"/>
                    <a:pt x="293" y="119"/>
                  </a:cubicBezTo>
                  <a:cubicBezTo>
                    <a:pt x="298" y="115"/>
                    <a:pt x="295" y="106"/>
                    <a:pt x="295" y="99"/>
                  </a:cubicBezTo>
                  <a:cubicBezTo>
                    <a:pt x="295" y="95"/>
                    <a:pt x="300" y="84"/>
                    <a:pt x="298" y="79"/>
                  </a:cubicBezTo>
                  <a:cubicBezTo>
                    <a:pt x="298" y="75"/>
                    <a:pt x="293" y="75"/>
                    <a:pt x="293" y="75"/>
                  </a:cubicBezTo>
                  <a:cubicBezTo>
                    <a:pt x="293" y="75"/>
                    <a:pt x="295" y="73"/>
                    <a:pt x="298" y="71"/>
                  </a:cubicBezTo>
                  <a:cubicBezTo>
                    <a:pt x="300" y="68"/>
                    <a:pt x="300" y="57"/>
                    <a:pt x="298" y="46"/>
                  </a:cubicBezTo>
                  <a:cubicBezTo>
                    <a:pt x="295" y="38"/>
                    <a:pt x="287" y="24"/>
                    <a:pt x="278" y="16"/>
                  </a:cubicBezTo>
                  <a:cubicBezTo>
                    <a:pt x="269" y="7"/>
                    <a:pt x="265" y="11"/>
                    <a:pt x="265" y="11"/>
                  </a:cubicBezTo>
                  <a:cubicBezTo>
                    <a:pt x="265" y="11"/>
                    <a:pt x="249" y="0"/>
                    <a:pt x="238" y="0"/>
                  </a:cubicBezTo>
                  <a:cubicBezTo>
                    <a:pt x="225" y="3"/>
                    <a:pt x="205" y="3"/>
                    <a:pt x="190" y="16"/>
                  </a:cubicBezTo>
                  <a:cubicBezTo>
                    <a:pt x="175" y="29"/>
                    <a:pt x="168" y="46"/>
                    <a:pt x="166" y="60"/>
                  </a:cubicBezTo>
                  <a:cubicBezTo>
                    <a:pt x="166" y="73"/>
                    <a:pt x="175" y="79"/>
                    <a:pt x="175" y="79"/>
                  </a:cubicBezTo>
                  <a:cubicBezTo>
                    <a:pt x="175" y="79"/>
                    <a:pt x="175" y="79"/>
                    <a:pt x="175" y="84"/>
                  </a:cubicBezTo>
                  <a:cubicBezTo>
                    <a:pt x="175" y="84"/>
                    <a:pt x="170" y="84"/>
                    <a:pt x="170" y="90"/>
                  </a:cubicBezTo>
                  <a:cubicBezTo>
                    <a:pt x="170" y="99"/>
                    <a:pt x="175" y="110"/>
                    <a:pt x="177" y="115"/>
                  </a:cubicBezTo>
                  <a:cubicBezTo>
                    <a:pt x="179" y="119"/>
                    <a:pt x="175" y="123"/>
                    <a:pt x="177" y="128"/>
                  </a:cubicBezTo>
                  <a:cubicBezTo>
                    <a:pt x="181" y="132"/>
                    <a:pt x="186" y="132"/>
                    <a:pt x="186" y="132"/>
                  </a:cubicBezTo>
                  <a:cubicBezTo>
                    <a:pt x="190" y="154"/>
                    <a:pt x="201" y="163"/>
                    <a:pt x="201" y="163"/>
                  </a:cubicBezTo>
                  <a:cubicBezTo>
                    <a:pt x="203" y="165"/>
                    <a:pt x="203" y="168"/>
                    <a:pt x="203" y="169"/>
                  </a:cubicBezTo>
                  <a:cubicBezTo>
                    <a:pt x="203" y="169"/>
                    <a:pt x="202" y="169"/>
                    <a:pt x="202" y="169"/>
                  </a:cubicBezTo>
                  <a:cubicBezTo>
                    <a:pt x="202" y="172"/>
                    <a:pt x="185" y="178"/>
                    <a:pt x="183" y="178"/>
                  </a:cubicBezTo>
                  <a:cubicBezTo>
                    <a:pt x="182" y="178"/>
                    <a:pt x="164" y="185"/>
                    <a:pt x="164" y="185"/>
                  </a:cubicBezTo>
                  <a:cubicBezTo>
                    <a:pt x="162" y="186"/>
                    <a:pt x="160" y="186"/>
                    <a:pt x="157" y="187"/>
                  </a:cubicBezTo>
                  <a:cubicBezTo>
                    <a:pt x="155" y="188"/>
                    <a:pt x="148" y="190"/>
                    <a:pt x="148" y="190"/>
                  </a:cubicBezTo>
                  <a:cubicBezTo>
                    <a:pt x="146" y="191"/>
                    <a:pt x="134" y="197"/>
                    <a:pt x="133" y="197"/>
                  </a:cubicBezTo>
                  <a:cubicBezTo>
                    <a:pt x="132" y="197"/>
                    <a:pt x="127" y="202"/>
                    <a:pt x="126" y="202"/>
                  </a:cubicBezTo>
                  <a:cubicBezTo>
                    <a:pt x="124" y="202"/>
                    <a:pt x="121" y="206"/>
                    <a:pt x="120" y="206"/>
                  </a:cubicBezTo>
                  <a:cubicBezTo>
                    <a:pt x="119" y="207"/>
                    <a:pt x="113" y="212"/>
                    <a:pt x="111" y="214"/>
                  </a:cubicBezTo>
                  <a:cubicBezTo>
                    <a:pt x="109" y="215"/>
                    <a:pt x="105" y="219"/>
                    <a:pt x="104" y="219"/>
                  </a:cubicBezTo>
                  <a:cubicBezTo>
                    <a:pt x="102" y="219"/>
                    <a:pt x="101" y="222"/>
                    <a:pt x="100" y="223"/>
                  </a:cubicBezTo>
                  <a:cubicBezTo>
                    <a:pt x="100" y="223"/>
                    <a:pt x="83" y="236"/>
                    <a:pt x="82" y="237"/>
                  </a:cubicBezTo>
                  <a:cubicBezTo>
                    <a:pt x="80" y="239"/>
                    <a:pt x="76" y="247"/>
                    <a:pt x="75" y="247"/>
                  </a:cubicBezTo>
                  <a:cubicBezTo>
                    <a:pt x="70" y="251"/>
                    <a:pt x="65" y="255"/>
                    <a:pt x="64" y="262"/>
                  </a:cubicBezTo>
                  <a:cubicBezTo>
                    <a:pt x="63" y="267"/>
                    <a:pt x="63" y="267"/>
                    <a:pt x="64" y="272"/>
                  </a:cubicBezTo>
                  <a:cubicBezTo>
                    <a:pt x="65" y="278"/>
                    <a:pt x="64" y="285"/>
                    <a:pt x="66" y="291"/>
                  </a:cubicBezTo>
                  <a:cubicBezTo>
                    <a:pt x="64" y="294"/>
                    <a:pt x="62" y="297"/>
                    <a:pt x="61" y="301"/>
                  </a:cubicBezTo>
                  <a:cubicBezTo>
                    <a:pt x="59" y="306"/>
                    <a:pt x="60" y="312"/>
                    <a:pt x="58" y="317"/>
                  </a:cubicBezTo>
                  <a:cubicBezTo>
                    <a:pt x="57" y="319"/>
                    <a:pt x="55" y="322"/>
                    <a:pt x="54" y="323"/>
                  </a:cubicBezTo>
                  <a:cubicBezTo>
                    <a:pt x="53" y="326"/>
                    <a:pt x="50" y="333"/>
                    <a:pt x="50" y="333"/>
                  </a:cubicBezTo>
                  <a:cubicBezTo>
                    <a:pt x="50" y="334"/>
                    <a:pt x="49" y="334"/>
                    <a:pt x="49" y="334"/>
                  </a:cubicBezTo>
                  <a:cubicBezTo>
                    <a:pt x="48" y="336"/>
                    <a:pt x="47" y="339"/>
                    <a:pt x="47" y="340"/>
                  </a:cubicBezTo>
                  <a:cubicBezTo>
                    <a:pt x="47" y="341"/>
                    <a:pt x="45" y="345"/>
                    <a:pt x="44" y="345"/>
                  </a:cubicBezTo>
                  <a:cubicBezTo>
                    <a:pt x="44" y="346"/>
                    <a:pt x="38" y="357"/>
                    <a:pt x="38" y="358"/>
                  </a:cubicBezTo>
                  <a:cubicBezTo>
                    <a:pt x="38" y="359"/>
                    <a:pt x="33" y="367"/>
                    <a:pt x="32" y="368"/>
                  </a:cubicBezTo>
                  <a:cubicBezTo>
                    <a:pt x="32" y="369"/>
                    <a:pt x="28" y="374"/>
                    <a:pt x="28" y="375"/>
                  </a:cubicBezTo>
                  <a:cubicBezTo>
                    <a:pt x="27" y="376"/>
                    <a:pt x="24" y="381"/>
                    <a:pt x="24" y="381"/>
                  </a:cubicBezTo>
                  <a:cubicBezTo>
                    <a:pt x="23" y="382"/>
                    <a:pt x="15" y="396"/>
                    <a:pt x="15" y="397"/>
                  </a:cubicBezTo>
                  <a:cubicBezTo>
                    <a:pt x="15" y="397"/>
                    <a:pt x="4" y="419"/>
                    <a:pt x="4" y="420"/>
                  </a:cubicBezTo>
                  <a:cubicBezTo>
                    <a:pt x="4" y="421"/>
                    <a:pt x="3" y="420"/>
                    <a:pt x="3" y="421"/>
                  </a:cubicBezTo>
                  <a:cubicBezTo>
                    <a:pt x="2" y="424"/>
                    <a:pt x="1" y="428"/>
                    <a:pt x="1" y="432"/>
                  </a:cubicBezTo>
                  <a:cubicBezTo>
                    <a:pt x="0" y="441"/>
                    <a:pt x="1" y="465"/>
                    <a:pt x="2" y="466"/>
                  </a:cubicBezTo>
                  <a:cubicBezTo>
                    <a:pt x="2" y="466"/>
                    <a:pt x="2" y="467"/>
                    <a:pt x="2" y="468"/>
                  </a:cubicBezTo>
                  <a:cubicBezTo>
                    <a:pt x="3" y="469"/>
                    <a:pt x="4" y="471"/>
                    <a:pt x="4" y="472"/>
                  </a:cubicBezTo>
                  <a:cubicBezTo>
                    <a:pt x="4" y="474"/>
                    <a:pt x="6" y="476"/>
                    <a:pt x="7" y="477"/>
                  </a:cubicBezTo>
                  <a:cubicBezTo>
                    <a:pt x="7" y="479"/>
                    <a:pt x="17" y="498"/>
                    <a:pt x="18" y="503"/>
                  </a:cubicBezTo>
                  <a:cubicBezTo>
                    <a:pt x="19" y="509"/>
                    <a:pt x="21" y="516"/>
                    <a:pt x="23" y="522"/>
                  </a:cubicBezTo>
                  <a:cubicBezTo>
                    <a:pt x="24" y="523"/>
                    <a:pt x="26" y="527"/>
                    <a:pt x="26" y="527"/>
                  </a:cubicBezTo>
                  <a:cubicBezTo>
                    <a:pt x="27" y="529"/>
                    <a:pt x="32" y="544"/>
                    <a:pt x="32" y="546"/>
                  </a:cubicBezTo>
                  <a:cubicBezTo>
                    <a:pt x="35" y="555"/>
                    <a:pt x="37" y="563"/>
                    <a:pt x="40" y="572"/>
                  </a:cubicBezTo>
                  <a:cubicBezTo>
                    <a:pt x="42" y="580"/>
                    <a:pt x="47" y="588"/>
                    <a:pt x="49" y="596"/>
                  </a:cubicBezTo>
                  <a:cubicBezTo>
                    <a:pt x="50" y="596"/>
                    <a:pt x="51" y="600"/>
                    <a:pt x="52" y="597"/>
                  </a:cubicBezTo>
                  <a:cubicBezTo>
                    <a:pt x="53" y="597"/>
                    <a:pt x="53" y="597"/>
                    <a:pt x="54" y="598"/>
                  </a:cubicBezTo>
                  <a:cubicBezTo>
                    <a:pt x="51" y="599"/>
                    <a:pt x="51" y="599"/>
                    <a:pt x="51" y="599"/>
                  </a:cubicBezTo>
                  <a:cubicBezTo>
                    <a:pt x="55" y="603"/>
                    <a:pt x="55" y="603"/>
                    <a:pt x="55" y="603"/>
                  </a:cubicBezTo>
                  <a:cubicBezTo>
                    <a:pt x="58" y="602"/>
                    <a:pt x="58" y="602"/>
                    <a:pt x="58" y="602"/>
                  </a:cubicBezTo>
                  <a:cubicBezTo>
                    <a:pt x="60" y="603"/>
                    <a:pt x="61" y="604"/>
                    <a:pt x="63" y="606"/>
                  </a:cubicBezTo>
                  <a:cubicBezTo>
                    <a:pt x="65" y="607"/>
                    <a:pt x="70" y="606"/>
                    <a:pt x="72" y="608"/>
                  </a:cubicBezTo>
                  <a:cubicBezTo>
                    <a:pt x="71" y="627"/>
                    <a:pt x="78" y="639"/>
                    <a:pt x="82" y="654"/>
                  </a:cubicBezTo>
                  <a:cubicBezTo>
                    <a:pt x="79" y="661"/>
                    <a:pt x="75" y="668"/>
                    <a:pt x="72" y="676"/>
                  </a:cubicBezTo>
                  <a:cubicBezTo>
                    <a:pt x="71" y="677"/>
                    <a:pt x="69" y="682"/>
                    <a:pt x="68" y="683"/>
                  </a:cubicBezTo>
                  <a:cubicBezTo>
                    <a:pt x="68" y="683"/>
                    <a:pt x="61" y="694"/>
                    <a:pt x="61" y="698"/>
                  </a:cubicBezTo>
                  <a:cubicBezTo>
                    <a:pt x="61" y="698"/>
                    <a:pt x="60" y="699"/>
                    <a:pt x="60" y="699"/>
                  </a:cubicBezTo>
                  <a:cubicBezTo>
                    <a:pt x="59" y="703"/>
                    <a:pt x="60" y="710"/>
                    <a:pt x="60" y="713"/>
                  </a:cubicBezTo>
                  <a:cubicBezTo>
                    <a:pt x="60" y="716"/>
                    <a:pt x="61" y="732"/>
                    <a:pt x="62" y="737"/>
                  </a:cubicBezTo>
                  <a:cubicBezTo>
                    <a:pt x="62" y="741"/>
                    <a:pt x="64" y="744"/>
                    <a:pt x="65" y="748"/>
                  </a:cubicBezTo>
                  <a:cubicBezTo>
                    <a:pt x="67" y="753"/>
                    <a:pt x="67" y="757"/>
                    <a:pt x="68" y="761"/>
                  </a:cubicBezTo>
                  <a:cubicBezTo>
                    <a:pt x="70" y="770"/>
                    <a:pt x="72" y="778"/>
                    <a:pt x="75" y="786"/>
                  </a:cubicBezTo>
                  <a:cubicBezTo>
                    <a:pt x="79" y="802"/>
                    <a:pt x="85" y="818"/>
                    <a:pt x="89" y="834"/>
                  </a:cubicBezTo>
                  <a:cubicBezTo>
                    <a:pt x="92" y="843"/>
                    <a:pt x="95" y="855"/>
                    <a:pt x="97" y="863"/>
                  </a:cubicBezTo>
                  <a:cubicBezTo>
                    <a:pt x="97" y="864"/>
                    <a:pt x="98" y="869"/>
                    <a:pt x="99" y="872"/>
                  </a:cubicBezTo>
                  <a:cubicBezTo>
                    <a:pt x="99" y="874"/>
                    <a:pt x="101" y="882"/>
                    <a:pt x="101" y="885"/>
                  </a:cubicBezTo>
                  <a:cubicBezTo>
                    <a:pt x="102" y="889"/>
                    <a:pt x="103" y="893"/>
                    <a:pt x="104" y="897"/>
                  </a:cubicBezTo>
                  <a:cubicBezTo>
                    <a:pt x="105" y="902"/>
                    <a:pt x="105" y="906"/>
                    <a:pt x="106" y="911"/>
                  </a:cubicBezTo>
                  <a:cubicBezTo>
                    <a:pt x="107" y="922"/>
                    <a:pt x="109" y="935"/>
                    <a:pt x="107" y="942"/>
                  </a:cubicBezTo>
                  <a:cubicBezTo>
                    <a:pt x="106" y="944"/>
                    <a:pt x="107" y="945"/>
                    <a:pt x="106" y="947"/>
                  </a:cubicBezTo>
                  <a:cubicBezTo>
                    <a:pt x="106" y="948"/>
                    <a:pt x="104" y="948"/>
                    <a:pt x="104" y="949"/>
                  </a:cubicBezTo>
                  <a:cubicBezTo>
                    <a:pt x="104" y="949"/>
                    <a:pt x="104" y="950"/>
                    <a:pt x="104" y="951"/>
                  </a:cubicBezTo>
                  <a:cubicBezTo>
                    <a:pt x="104" y="952"/>
                    <a:pt x="103" y="951"/>
                    <a:pt x="103" y="952"/>
                  </a:cubicBezTo>
                  <a:cubicBezTo>
                    <a:pt x="102" y="954"/>
                    <a:pt x="101" y="959"/>
                    <a:pt x="101" y="959"/>
                  </a:cubicBezTo>
                  <a:cubicBezTo>
                    <a:pt x="101" y="961"/>
                    <a:pt x="103" y="976"/>
                    <a:pt x="102" y="979"/>
                  </a:cubicBezTo>
                  <a:cubicBezTo>
                    <a:pt x="102" y="980"/>
                    <a:pt x="102" y="981"/>
                    <a:pt x="102" y="981"/>
                  </a:cubicBezTo>
                  <a:cubicBezTo>
                    <a:pt x="101" y="984"/>
                    <a:pt x="99" y="988"/>
                    <a:pt x="97" y="989"/>
                  </a:cubicBezTo>
                  <a:cubicBezTo>
                    <a:pt x="96" y="990"/>
                    <a:pt x="97" y="991"/>
                    <a:pt x="97" y="991"/>
                  </a:cubicBezTo>
                  <a:cubicBezTo>
                    <a:pt x="96" y="992"/>
                    <a:pt x="95" y="993"/>
                    <a:pt x="94" y="994"/>
                  </a:cubicBezTo>
                  <a:cubicBezTo>
                    <a:pt x="94" y="994"/>
                    <a:pt x="93" y="996"/>
                    <a:pt x="93" y="996"/>
                  </a:cubicBezTo>
                  <a:cubicBezTo>
                    <a:pt x="93" y="998"/>
                    <a:pt x="91" y="998"/>
                    <a:pt x="90" y="999"/>
                  </a:cubicBezTo>
                  <a:cubicBezTo>
                    <a:pt x="90" y="999"/>
                    <a:pt x="91" y="1000"/>
                    <a:pt x="90" y="1001"/>
                  </a:cubicBezTo>
                  <a:cubicBezTo>
                    <a:pt x="89" y="1003"/>
                    <a:pt x="86" y="1003"/>
                    <a:pt x="85" y="1006"/>
                  </a:cubicBezTo>
                  <a:cubicBezTo>
                    <a:pt x="83" y="1006"/>
                    <a:pt x="84" y="1009"/>
                    <a:pt x="82" y="1010"/>
                  </a:cubicBezTo>
                  <a:cubicBezTo>
                    <a:pt x="78" y="1012"/>
                    <a:pt x="77" y="1015"/>
                    <a:pt x="74" y="1018"/>
                  </a:cubicBezTo>
                  <a:cubicBezTo>
                    <a:pt x="73" y="1019"/>
                    <a:pt x="70" y="1021"/>
                    <a:pt x="69" y="1022"/>
                  </a:cubicBezTo>
                  <a:cubicBezTo>
                    <a:pt x="68" y="1023"/>
                    <a:pt x="65" y="1025"/>
                    <a:pt x="65" y="1026"/>
                  </a:cubicBezTo>
                  <a:cubicBezTo>
                    <a:pt x="64" y="1027"/>
                    <a:pt x="64" y="1027"/>
                    <a:pt x="64" y="1027"/>
                  </a:cubicBezTo>
                  <a:cubicBezTo>
                    <a:pt x="61" y="1031"/>
                    <a:pt x="55" y="1040"/>
                    <a:pt x="54" y="1040"/>
                  </a:cubicBezTo>
                  <a:cubicBezTo>
                    <a:pt x="53" y="1041"/>
                    <a:pt x="52" y="1043"/>
                    <a:pt x="52" y="1044"/>
                  </a:cubicBezTo>
                  <a:cubicBezTo>
                    <a:pt x="51" y="1044"/>
                    <a:pt x="51" y="1046"/>
                    <a:pt x="51" y="1046"/>
                  </a:cubicBezTo>
                  <a:cubicBezTo>
                    <a:pt x="51" y="1046"/>
                    <a:pt x="50" y="1051"/>
                    <a:pt x="51" y="1053"/>
                  </a:cubicBezTo>
                  <a:cubicBezTo>
                    <a:pt x="51" y="1054"/>
                    <a:pt x="59" y="1059"/>
                    <a:pt x="64" y="1060"/>
                  </a:cubicBezTo>
                  <a:cubicBezTo>
                    <a:pt x="75" y="1063"/>
                    <a:pt x="98" y="1065"/>
                    <a:pt x="110" y="1062"/>
                  </a:cubicBezTo>
                  <a:cubicBezTo>
                    <a:pt x="120" y="1060"/>
                    <a:pt x="132" y="1058"/>
                    <a:pt x="135" y="1050"/>
                  </a:cubicBezTo>
                  <a:cubicBezTo>
                    <a:pt x="136" y="1048"/>
                    <a:pt x="137" y="1046"/>
                    <a:pt x="137" y="1045"/>
                  </a:cubicBezTo>
                  <a:cubicBezTo>
                    <a:pt x="138" y="1042"/>
                    <a:pt x="140" y="1039"/>
                    <a:pt x="140" y="1038"/>
                  </a:cubicBezTo>
                  <a:cubicBezTo>
                    <a:pt x="141" y="1037"/>
                    <a:pt x="142" y="1037"/>
                    <a:pt x="143" y="1036"/>
                  </a:cubicBezTo>
                  <a:cubicBezTo>
                    <a:pt x="145" y="1034"/>
                    <a:pt x="147" y="1032"/>
                    <a:pt x="151" y="1033"/>
                  </a:cubicBezTo>
                  <a:cubicBezTo>
                    <a:pt x="155" y="1033"/>
                    <a:pt x="160" y="1034"/>
                    <a:pt x="163" y="1033"/>
                  </a:cubicBezTo>
                  <a:cubicBezTo>
                    <a:pt x="166" y="1032"/>
                    <a:pt x="176" y="1028"/>
                    <a:pt x="177" y="1028"/>
                  </a:cubicBezTo>
                  <a:cubicBezTo>
                    <a:pt x="177" y="1028"/>
                    <a:pt x="183" y="1025"/>
                    <a:pt x="183" y="1023"/>
                  </a:cubicBezTo>
                  <a:cubicBezTo>
                    <a:pt x="185" y="1022"/>
                    <a:pt x="184" y="1019"/>
                    <a:pt x="184" y="1018"/>
                  </a:cubicBezTo>
                  <a:cubicBezTo>
                    <a:pt x="184" y="1015"/>
                    <a:pt x="184" y="1011"/>
                    <a:pt x="184" y="1009"/>
                  </a:cubicBezTo>
                  <a:cubicBezTo>
                    <a:pt x="184" y="1006"/>
                    <a:pt x="182" y="1005"/>
                    <a:pt x="181" y="1002"/>
                  </a:cubicBezTo>
                  <a:cubicBezTo>
                    <a:pt x="183" y="1001"/>
                    <a:pt x="186" y="998"/>
                    <a:pt x="186" y="998"/>
                  </a:cubicBezTo>
                  <a:cubicBezTo>
                    <a:pt x="187" y="997"/>
                    <a:pt x="189" y="992"/>
                    <a:pt x="189" y="991"/>
                  </a:cubicBezTo>
                  <a:cubicBezTo>
                    <a:pt x="189" y="989"/>
                    <a:pt x="191" y="980"/>
                    <a:pt x="192" y="979"/>
                  </a:cubicBezTo>
                  <a:cubicBezTo>
                    <a:pt x="192" y="975"/>
                    <a:pt x="192" y="969"/>
                    <a:pt x="192" y="965"/>
                  </a:cubicBezTo>
                  <a:cubicBezTo>
                    <a:pt x="193" y="963"/>
                    <a:pt x="194" y="961"/>
                    <a:pt x="194" y="959"/>
                  </a:cubicBezTo>
                  <a:cubicBezTo>
                    <a:pt x="195" y="957"/>
                    <a:pt x="195" y="954"/>
                    <a:pt x="195" y="952"/>
                  </a:cubicBezTo>
                  <a:cubicBezTo>
                    <a:pt x="196" y="936"/>
                    <a:pt x="194" y="922"/>
                    <a:pt x="193" y="909"/>
                  </a:cubicBezTo>
                  <a:cubicBezTo>
                    <a:pt x="193" y="898"/>
                    <a:pt x="193" y="885"/>
                    <a:pt x="192" y="876"/>
                  </a:cubicBezTo>
                  <a:cubicBezTo>
                    <a:pt x="192" y="871"/>
                    <a:pt x="189" y="826"/>
                    <a:pt x="187" y="812"/>
                  </a:cubicBezTo>
                  <a:cubicBezTo>
                    <a:pt x="185" y="794"/>
                    <a:pt x="181" y="777"/>
                    <a:pt x="179" y="760"/>
                  </a:cubicBezTo>
                  <a:cubicBezTo>
                    <a:pt x="178" y="754"/>
                    <a:pt x="178" y="748"/>
                    <a:pt x="177" y="742"/>
                  </a:cubicBezTo>
                  <a:cubicBezTo>
                    <a:pt x="179" y="739"/>
                    <a:pt x="184" y="734"/>
                    <a:pt x="184" y="734"/>
                  </a:cubicBezTo>
                  <a:cubicBezTo>
                    <a:pt x="185" y="732"/>
                    <a:pt x="190" y="724"/>
                    <a:pt x="191" y="721"/>
                  </a:cubicBezTo>
                  <a:cubicBezTo>
                    <a:pt x="191" y="720"/>
                    <a:pt x="192" y="717"/>
                    <a:pt x="192" y="717"/>
                  </a:cubicBezTo>
                  <a:cubicBezTo>
                    <a:pt x="193" y="716"/>
                    <a:pt x="194" y="713"/>
                    <a:pt x="194" y="712"/>
                  </a:cubicBezTo>
                  <a:cubicBezTo>
                    <a:pt x="195" y="711"/>
                    <a:pt x="196" y="708"/>
                    <a:pt x="196" y="708"/>
                  </a:cubicBezTo>
                  <a:cubicBezTo>
                    <a:pt x="196" y="708"/>
                    <a:pt x="199" y="700"/>
                    <a:pt x="199" y="700"/>
                  </a:cubicBezTo>
                  <a:cubicBezTo>
                    <a:pt x="200" y="698"/>
                    <a:pt x="207" y="689"/>
                    <a:pt x="208" y="689"/>
                  </a:cubicBezTo>
                  <a:cubicBezTo>
                    <a:pt x="208" y="688"/>
                    <a:pt x="213" y="686"/>
                    <a:pt x="214" y="686"/>
                  </a:cubicBezTo>
                  <a:cubicBezTo>
                    <a:pt x="220" y="685"/>
                    <a:pt x="264" y="686"/>
                    <a:pt x="265" y="685"/>
                  </a:cubicBezTo>
                  <a:cubicBezTo>
                    <a:pt x="266" y="683"/>
                    <a:pt x="293" y="686"/>
                    <a:pt x="296" y="687"/>
                  </a:cubicBezTo>
                  <a:cubicBezTo>
                    <a:pt x="297" y="687"/>
                    <a:pt x="300" y="687"/>
                    <a:pt x="300" y="688"/>
                  </a:cubicBezTo>
                  <a:cubicBezTo>
                    <a:pt x="300" y="688"/>
                    <a:pt x="302" y="688"/>
                    <a:pt x="302" y="689"/>
                  </a:cubicBezTo>
                  <a:cubicBezTo>
                    <a:pt x="302" y="689"/>
                    <a:pt x="302" y="689"/>
                    <a:pt x="302" y="689"/>
                  </a:cubicBezTo>
                  <a:cubicBezTo>
                    <a:pt x="303" y="690"/>
                    <a:pt x="308" y="695"/>
                    <a:pt x="309" y="697"/>
                  </a:cubicBezTo>
                  <a:cubicBezTo>
                    <a:pt x="310" y="698"/>
                    <a:pt x="314" y="706"/>
                    <a:pt x="315" y="707"/>
                  </a:cubicBezTo>
                  <a:cubicBezTo>
                    <a:pt x="315" y="707"/>
                    <a:pt x="317" y="710"/>
                    <a:pt x="317" y="711"/>
                  </a:cubicBezTo>
                  <a:cubicBezTo>
                    <a:pt x="317" y="711"/>
                    <a:pt x="323" y="728"/>
                    <a:pt x="325" y="735"/>
                  </a:cubicBezTo>
                  <a:cubicBezTo>
                    <a:pt x="327" y="741"/>
                    <a:pt x="327" y="746"/>
                    <a:pt x="331" y="750"/>
                  </a:cubicBezTo>
                  <a:cubicBezTo>
                    <a:pt x="329" y="752"/>
                    <a:pt x="330" y="754"/>
                    <a:pt x="330" y="756"/>
                  </a:cubicBezTo>
                  <a:cubicBezTo>
                    <a:pt x="329" y="765"/>
                    <a:pt x="328" y="787"/>
                    <a:pt x="328" y="787"/>
                  </a:cubicBezTo>
                  <a:cubicBezTo>
                    <a:pt x="327" y="791"/>
                    <a:pt x="327" y="794"/>
                    <a:pt x="327" y="798"/>
                  </a:cubicBezTo>
                  <a:cubicBezTo>
                    <a:pt x="326" y="808"/>
                    <a:pt x="333" y="904"/>
                    <a:pt x="336" y="922"/>
                  </a:cubicBezTo>
                  <a:cubicBezTo>
                    <a:pt x="338" y="933"/>
                    <a:pt x="339" y="945"/>
                    <a:pt x="340" y="957"/>
                  </a:cubicBezTo>
                  <a:cubicBezTo>
                    <a:pt x="341" y="959"/>
                    <a:pt x="341" y="959"/>
                    <a:pt x="342" y="961"/>
                  </a:cubicBezTo>
                  <a:cubicBezTo>
                    <a:pt x="342" y="963"/>
                    <a:pt x="342" y="966"/>
                    <a:pt x="342" y="968"/>
                  </a:cubicBezTo>
                  <a:cubicBezTo>
                    <a:pt x="344" y="972"/>
                    <a:pt x="348" y="991"/>
                    <a:pt x="350" y="996"/>
                  </a:cubicBezTo>
                  <a:cubicBezTo>
                    <a:pt x="350" y="996"/>
                    <a:pt x="350" y="996"/>
                    <a:pt x="351" y="997"/>
                  </a:cubicBezTo>
                  <a:cubicBezTo>
                    <a:pt x="351" y="998"/>
                    <a:pt x="352" y="1000"/>
                    <a:pt x="352" y="1000"/>
                  </a:cubicBezTo>
                  <a:cubicBezTo>
                    <a:pt x="352" y="1002"/>
                    <a:pt x="356" y="1005"/>
                    <a:pt x="356" y="1007"/>
                  </a:cubicBezTo>
                  <a:cubicBezTo>
                    <a:pt x="354" y="1009"/>
                    <a:pt x="354" y="1012"/>
                    <a:pt x="354" y="1015"/>
                  </a:cubicBezTo>
                  <a:cubicBezTo>
                    <a:pt x="354" y="1019"/>
                    <a:pt x="354" y="1023"/>
                    <a:pt x="355" y="1025"/>
                  </a:cubicBezTo>
                  <a:cubicBezTo>
                    <a:pt x="355" y="1025"/>
                    <a:pt x="357" y="1030"/>
                    <a:pt x="357" y="1030"/>
                  </a:cubicBezTo>
                  <a:cubicBezTo>
                    <a:pt x="358" y="1030"/>
                    <a:pt x="359" y="1030"/>
                    <a:pt x="359" y="1030"/>
                  </a:cubicBezTo>
                  <a:cubicBezTo>
                    <a:pt x="361" y="1031"/>
                    <a:pt x="372" y="1039"/>
                    <a:pt x="374" y="1039"/>
                  </a:cubicBezTo>
                  <a:cubicBezTo>
                    <a:pt x="377" y="1041"/>
                    <a:pt x="379" y="1038"/>
                    <a:pt x="382" y="1038"/>
                  </a:cubicBezTo>
                  <a:cubicBezTo>
                    <a:pt x="386" y="1041"/>
                    <a:pt x="388" y="1044"/>
                    <a:pt x="390" y="1047"/>
                  </a:cubicBezTo>
                  <a:cubicBezTo>
                    <a:pt x="390" y="1048"/>
                    <a:pt x="391" y="1050"/>
                    <a:pt x="391" y="1051"/>
                  </a:cubicBezTo>
                  <a:cubicBezTo>
                    <a:pt x="392" y="1055"/>
                    <a:pt x="389" y="1060"/>
                    <a:pt x="391" y="1065"/>
                  </a:cubicBezTo>
                  <a:cubicBezTo>
                    <a:pt x="393" y="1070"/>
                    <a:pt x="401" y="1074"/>
                    <a:pt x="407" y="1076"/>
                  </a:cubicBezTo>
                  <a:cubicBezTo>
                    <a:pt x="408" y="1077"/>
                    <a:pt x="428" y="1080"/>
                    <a:pt x="429" y="1082"/>
                  </a:cubicBezTo>
                  <a:cubicBezTo>
                    <a:pt x="429" y="1082"/>
                    <a:pt x="435" y="1082"/>
                    <a:pt x="437" y="1082"/>
                  </a:cubicBezTo>
                  <a:cubicBezTo>
                    <a:pt x="438" y="1082"/>
                    <a:pt x="440" y="1082"/>
                    <a:pt x="441" y="1081"/>
                  </a:cubicBezTo>
                  <a:cubicBezTo>
                    <a:pt x="454" y="1081"/>
                    <a:pt x="469" y="1077"/>
                    <a:pt x="471" y="1067"/>
                  </a:cubicBezTo>
                  <a:cubicBezTo>
                    <a:pt x="471" y="1066"/>
                    <a:pt x="472" y="1066"/>
                    <a:pt x="472" y="1066"/>
                  </a:cubicBezTo>
                  <a:cubicBezTo>
                    <a:pt x="472" y="1056"/>
                    <a:pt x="467" y="1050"/>
                    <a:pt x="463" y="1045"/>
                  </a:cubicBezTo>
                  <a:close/>
                  <a:moveTo>
                    <a:pt x="61" y="604"/>
                  </a:moveTo>
                  <a:cubicBezTo>
                    <a:pt x="59" y="602"/>
                    <a:pt x="59" y="602"/>
                    <a:pt x="59" y="602"/>
                  </a:cubicBezTo>
                  <a:cubicBezTo>
                    <a:pt x="91" y="589"/>
                    <a:pt x="91" y="589"/>
                    <a:pt x="91" y="589"/>
                  </a:cubicBezTo>
                  <a:cubicBezTo>
                    <a:pt x="107" y="584"/>
                    <a:pt x="107" y="584"/>
                    <a:pt x="107" y="584"/>
                  </a:cubicBezTo>
                  <a:cubicBezTo>
                    <a:pt x="120" y="580"/>
                    <a:pt x="120" y="580"/>
                    <a:pt x="120" y="580"/>
                  </a:cubicBezTo>
                  <a:lnTo>
                    <a:pt x="61" y="604"/>
                  </a:lnTo>
                  <a:close/>
                  <a:moveTo>
                    <a:pt x="134" y="481"/>
                  </a:moveTo>
                  <a:cubicBezTo>
                    <a:pt x="134" y="486"/>
                    <a:pt x="133" y="492"/>
                    <a:pt x="133" y="498"/>
                  </a:cubicBezTo>
                  <a:cubicBezTo>
                    <a:pt x="132" y="506"/>
                    <a:pt x="133" y="513"/>
                    <a:pt x="131" y="520"/>
                  </a:cubicBezTo>
                  <a:cubicBezTo>
                    <a:pt x="130" y="523"/>
                    <a:pt x="128" y="528"/>
                    <a:pt x="130" y="533"/>
                  </a:cubicBezTo>
                  <a:cubicBezTo>
                    <a:pt x="130" y="534"/>
                    <a:pt x="131" y="541"/>
                    <a:pt x="131" y="543"/>
                  </a:cubicBezTo>
                  <a:cubicBezTo>
                    <a:pt x="131" y="545"/>
                    <a:pt x="130" y="547"/>
                    <a:pt x="130" y="550"/>
                  </a:cubicBezTo>
                  <a:cubicBezTo>
                    <a:pt x="130" y="555"/>
                    <a:pt x="131" y="561"/>
                    <a:pt x="129" y="565"/>
                  </a:cubicBezTo>
                  <a:cubicBezTo>
                    <a:pt x="129" y="568"/>
                    <a:pt x="126" y="568"/>
                    <a:pt x="125" y="570"/>
                  </a:cubicBezTo>
                  <a:cubicBezTo>
                    <a:pt x="124" y="571"/>
                    <a:pt x="124" y="574"/>
                    <a:pt x="122" y="573"/>
                  </a:cubicBezTo>
                  <a:cubicBezTo>
                    <a:pt x="119" y="565"/>
                    <a:pt x="116" y="555"/>
                    <a:pt x="113" y="546"/>
                  </a:cubicBezTo>
                  <a:cubicBezTo>
                    <a:pt x="112" y="542"/>
                    <a:pt x="112" y="538"/>
                    <a:pt x="111" y="534"/>
                  </a:cubicBezTo>
                  <a:cubicBezTo>
                    <a:pt x="109" y="528"/>
                    <a:pt x="107" y="521"/>
                    <a:pt x="106" y="514"/>
                  </a:cubicBezTo>
                  <a:cubicBezTo>
                    <a:pt x="106" y="510"/>
                    <a:pt x="105" y="509"/>
                    <a:pt x="105" y="504"/>
                  </a:cubicBezTo>
                  <a:cubicBezTo>
                    <a:pt x="105" y="501"/>
                    <a:pt x="105" y="494"/>
                    <a:pt x="105" y="493"/>
                  </a:cubicBezTo>
                  <a:cubicBezTo>
                    <a:pt x="104" y="492"/>
                    <a:pt x="104" y="478"/>
                    <a:pt x="104" y="472"/>
                  </a:cubicBezTo>
                  <a:cubicBezTo>
                    <a:pt x="105" y="464"/>
                    <a:pt x="103" y="456"/>
                    <a:pt x="101" y="449"/>
                  </a:cubicBezTo>
                  <a:cubicBezTo>
                    <a:pt x="100" y="446"/>
                    <a:pt x="97" y="434"/>
                    <a:pt x="100" y="428"/>
                  </a:cubicBezTo>
                  <a:cubicBezTo>
                    <a:pt x="101" y="428"/>
                    <a:pt x="102" y="426"/>
                    <a:pt x="102" y="425"/>
                  </a:cubicBezTo>
                  <a:cubicBezTo>
                    <a:pt x="103" y="425"/>
                    <a:pt x="109" y="417"/>
                    <a:pt x="110" y="416"/>
                  </a:cubicBezTo>
                  <a:cubicBezTo>
                    <a:pt x="111" y="414"/>
                    <a:pt x="111" y="412"/>
                    <a:pt x="112" y="411"/>
                  </a:cubicBezTo>
                  <a:cubicBezTo>
                    <a:pt x="113" y="410"/>
                    <a:pt x="119" y="402"/>
                    <a:pt x="120" y="401"/>
                  </a:cubicBezTo>
                  <a:cubicBezTo>
                    <a:pt x="120" y="400"/>
                    <a:pt x="125" y="391"/>
                    <a:pt x="126" y="388"/>
                  </a:cubicBezTo>
                  <a:cubicBezTo>
                    <a:pt x="127" y="387"/>
                    <a:pt x="127" y="388"/>
                    <a:pt x="127" y="388"/>
                  </a:cubicBezTo>
                  <a:cubicBezTo>
                    <a:pt x="128" y="388"/>
                    <a:pt x="129" y="395"/>
                    <a:pt x="130" y="399"/>
                  </a:cubicBezTo>
                  <a:cubicBezTo>
                    <a:pt x="130" y="401"/>
                    <a:pt x="131" y="405"/>
                    <a:pt x="132" y="408"/>
                  </a:cubicBezTo>
                  <a:cubicBezTo>
                    <a:pt x="132" y="415"/>
                    <a:pt x="132" y="423"/>
                    <a:pt x="133" y="431"/>
                  </a:cubicBezTo>
                  <a:cubicBezTo>
                    <a:pt x="133" y="435"/>
                    <a:pt x="133" y="438"/>
                    <a:pt x="134" y="442"/>
                  </a:cubicBezTo>
                  <a:cubicBezTo>
                    <a:pt x="134" y="452"/>
                    <a:pt x="135" y="468"/>
                    <a:pt x="134" y="481"/>
                  </a:cubicBezTo>
                  <a:close/>
                  <a:moveTo>
                    <a:pt x="358" y="413"/>
                  </a:moveTo>
                  <a:cubicBezTo>
                    <a:pt x="359" y="414"/>
                    <a:pt x="366" y="426"/>
                    <a:pt x="370" y="432"/>
                  </a:cubicBezTo>
                  <a:cubicBezTo>
                    <a:pt x="371" y="433"/>
                    <a:pt x="373" y="434"/>
                    <a:pt x="374" y="435"/>
                  </a:cubicBezTo>
                  <a:cubicBezTo>
                    <a:pt x="374" y="436"/>
                    <a:pt x="384" y="461"/>
                    <a:pt x="383" y="464"/>
                  </a:cubicBezTo>
                  <a:cubicBezTo>
                    <a:pt x="382" y="466"/>
                    <a:pt x="381" y="471"/>
                    <a:pt x="381" y="471"/>
                  </a:cubicBezTo>
                  <a:cubicBezTo>
                    <a:pt x="380" y="472"/>
                    <a:pt x="380" y="478"/>
                    <a:pt x="379" y="481"/>
                  </a:cubicBezTo>
                  <a:cubicBezTo>
                    <a:pt x="379" y="484"/>
                    <a:pt x="378" y="488"/>
                    <a:pt x="377" y="491"/>
                  </a:cubicBezTo>
                  <a:cubicBezTo>
                    <a:pt x="377" y="497"/>
                    <a:pt x="375" y="508"/>
                    <a:pt x="375" y="508"/>
                  </a:cubicBezTo>
                  <a:cubicBezTo>
                    <a:pt x="375" y="507"/>
                    <a:pt x="370" y="496"/>
                    <a:pt x="369" y="493"/>
                  </a:cubicBezTo>
                  <a:cubicBezTo>
                    <a:pt x="368" y="489"/>
                    <a:pt x="366" y="484"/>
                    <a:pt x="365" y="480"/>
                  </a:cubicBezTo>
                  <a:cubicBezTo>
                    <a:pt x="364" y="478"/>
                    <a:pt x="363" y="476"/>
                    <a:pt x="363" y="474"/>
                  </a:cubicBezTo>
                  <a:cubicBezTo>
                    <a:pt x="362" y="472"/>
                    <a:pt x="361" y="468"/>
                    <a:pt x="360" y="465"/>
                  </a:cubicBezTo>
                  <a:cubicBezTo>
                    <a:pt x="358" y="457"/>
                    <a:pt x="356" y="447"/>
                    <a:pt x="355" y="436"/>
                  </a:cubicBezTo>
                  <a:cubicBezTo>
                    <a:pt x="355" y="430"/>
                    <a:pt x="358" y="413"/>
                    <a:pt x="358" y="413"/>
                  </a:cubicBezTo>
                  <a:close/>
                  <a:moveTo>
                    <a:pt x="352" y="588"/>
                  </a:moveTo>
                  <a:cubicBezTo>
                    <a:pt x="356" y="586"/>
                    <a:pt x="356" y="586"/>
                    <a:pt x="356" y="586"/>
                  </a:cubicBezTo>
                  <a:cubicBezTo>
                    <a:pt x="359" y="586"/>
                    <a:pt x="363" y="586"/>
                    <a:pt x="366" y="587"/>
                  </a:cubicBezTo>
                  <a:cubicBezTo>
                    <a:pt x="358" y="586"/>
                    <a:pt x="352" y="588"/>
                    <a:pt x="352" y="588"/>
                  </a:cubicBezTo>
                  <a:close/>
                  <a:moveTo>
                    <a:pt x="404" y="605"/>
                  </a:moveTo>
                  <a:cubicBezTo>
                    <a:pt x="386" y="592"/>
                    <a:pt x="386" y="592"/>
                    <a:pt x="386" y="592"/>
                  </a:cubicBezTo>
                  <a:cubicBezTo>
                    <a:pt x="366" y="580"/>
                    <a:pt x="366" y="580"/>
                    <a:pt x="366" y="580"/>
                  </a:cubicBezTo>
                  <a:cubicBezTo>
                    <a:pt x="368" y="579"/>
                    <a:pt x="368" y="579"/>
                    <a:pt x="368" y="579"/>
                  </a:cubicBezTo>
                  <a:cubicBezTo>
                    <a:pt x="392" y="592"/>
                    <a:pt x="392" y="592"/>
                    <a:pt x="392" y="592"/>
                  </a:cubicBezTo>
                  <a:cubicBezTo>
                    <a:pt x="416" y="610"/>
                    <a:pt x="416" y="610"/>
                    <a:pt x="416" y="610"/>
                  </a:cubicBezTo>
                  <a:cubicBezTo>
                    <a:pt x="417" y="611"/>
                    <a:pt x="417" y="611"/>
                    <a:pt x="417" y="611"/>
                  </a:cubicBezTo>
                  <a:cubicBezTo>
                    <a:pt x="417" y="611"/>
                    <a:pt x="411" y="609"/>
                    <a:pt x="404" y="605"/>
                  </a:cubicBezTo>
                  <a:close/>
                  <a:moveTo>
                    <a:pt x="454" y="1062"/>
                  </a:moveTo>
                  <a:cubicBezTo>
                    <a:pt x="454" y="1059"/>
                    <a:pt x="455" y="1064"/>
                    <a:pt x="455" y="1065"/>
                  </a:cubicBezTo>
                  <a:cubicBezTo>
                    <a:pt x="454" y="1068"/>
                    <a:pt x="454" y="1063"/>
                    <a:pt x="454" y="1062"/>
                  </a:cubicBez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CustomShape 14"/>
            <p:cNvSpPr/>
            <p:nvPr/>
          </p:nvSpPr>
          <p:spPr>
            <a:xfrm>
              <a:off x="2909160" y="4765320"/>
              <a:ext cx="92160" cy="191160"/>
            </a:xfrm>
            <a:custGeom>
              <a:avLst/>
              <a:gdLst/>
              <a:ahLst/>
              <a:rect l="l" t="t" r="r" b="b"/>
              <a:pathLst>
                <a:path w="90" h="174">
                  <a:moveTo>
                    <a:pt x="2" y="24"/>
                  </a:moveTo>
                  <a:cubicBezTo>
                    <a:pt x="2" y="24"/>
                    <a:pt x="2" y="20"/>
                    <a:pt x="2" y="18"/>
                  </a:cubicBezTo>
                  <a:cubicBezTo>
                    <a:pt x="2" y="18"/>
                    <a:pt x="6" y="31"/>
                    <a:pt x="33" y="38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40"/>
                    <a:pt x="86" y="16"/>
                    <a:pt x="8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0"/>
                    <a:pt x="90" y="11"/>
                    <a:pt x="88" y="22"/>
                  </a:cubicBezTo>
                  <a:cubicBezTo>
                    <a:pt x="86" y="33"/>
                    <a:pt x="75" y="66"/>
                    <a:pt x="66" y="108"/>
                  </a:cubicBezTo>
                  <a:cubicBezTo>
                    <a:pt x="55" y="147"/>
                    <a:pt x="48" y="174"/>
                    <a:pt x="48" y="174"/>
                  </a:cubicBezTo>
                  <a:cubicBezTo>
                    <a:pt x="48" y="174"/>
                    <a:pt x="50" y="125"/>
                    <a:pt x="50" y="106"/>
                  </a:cubicBezTo>
                  <a:cubicBezTo>
                    <a:pt x="50" y="86"/>
                    <a:pt x="48" y="79"/>
                    <a:pt x="46" y="75"/>
                  </a:cubicBezTo>
                  <a:cubicBezTo>
                    <a:pt x="44" y="73"/>
                    <a:pt x="42" y="70"/>
                    <a:pt x="42" y="70"/>
                  </a:cubicBezTo>
                  <a:cubicBezTo>
                    <a:pt x="42" y="70"/>
                    <a:pt x="46" y="57"/>
                    <a:pt x="55" y="51"/>
                  </a:cubicBezTo>
                  <a:cubicBezTo>
                    <a:pt x="55" y="51"/>
                    <a:pt x="50" y="46"/>
                    <a:pt x="46" y="44"/>
                  </a:cubicBezTo>
                  <a:cubicBezTo>
                    <a:pt x="46" y="44"/>
                    <a:pt x="42" y="44"/>
                    <a:pt x="35" y="44"/>
                  </a:cubicBezTo>
                  <a:cubicBezTo>
                    <a:pt x="28" y="46"/>
                    <a:pt x="26" y="42"/>
                    <a:pt x="26" y="42"/>
                  </a:cubicBezTo>
                  <a:cubicBezTo>
                    <a:pt x="26" y="42"/>
                    <a:pt x="20" y="46"/>
                    <a:pt x="17" y="53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64"/>
                    <a:pt x="22" y="68"/>
                  </a:cubicBezTo>
                  <a:cubicBezTo>
                    <a:pt x="20" y="73"/>
                    <a:pt x="15" y="88"/>
                    <a:pt x="11" y="119"/>
                  </a:cubicBezTo>
                  <a:cubicBezTo>
                    <a:pt x="4" y="147"/>
                    <a:pt x="4" y="154"/>
                    <a:pt x="4" y="154"/>
                  </a:cubicBezTo>
                  <a:cubicBezTo>
                    <a:pt x="4" y="154"/>
                    <a:pt x="4" y="90"/>
                    <a:pt x="4" y="68"/>
                  </a:cubicBezTo>
                  <a:cubicBezTo>
                    <a:pt x="4" y="46"/>
                    <a:pt x="2" y="35"/>
                    <a:pt x="0" y="33"/>
                  </a:cubicBezTo>
                  <a:cubicBezTo>
                    <a:pt x="0" y="29"/>
                    <a:pt x="2" y="24"/>
                    <a:pt x="2" y="24"/>
                  </a:cubicBezTo>
                  <a:close/>
                </a:path>
              </a:pathLst>
            </a:custGeom>
            <a:solidFill>
              <a:srgbClr val="ffffff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CustomShape 15"/>
            <p:cNvSpPr/>
            <p:nvPr/>
          </p:nvSpPr>
          <p:spPr>
            <a:xfrm>
              <a:off x="3303360" y="5154840"/>
              <a:ext cx="66240" cy="945000"/>
            </a:xfrm>
            <a:prstGeom prst="can">
              <a:avLst>
                <a:gd name="adj" fmla="val 40672"/>
              </a:avLst>
            </a:prstGeom>
            <a:gradFill rotWithShape="0">
              <a:gsLst>
                <a:gs pos="0">
                  <a:srgbClr val="000000"/>
                </a:gs>
                <a:gs pos="100000">
                  <a:srgbClr val="d9d9d9"/>
                </a:gs>
              </a:gsLst>
              <a:lin ang="0"/>
            </a:gradFill>
            <a:ln>
              <a:solidFill>
                <a:schemeClr val="tx1">
                  <a:lumMod val="75000"/>
                  <a:alpha val="2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377" name="Group 16"/>
            <p:cNvGrpSpPr/>
            <p:nvPr/>
          </p:nvGrpSpPr>
          <p:grpSpPr>
            <a:xfrm>
              <a:off x="1717200" y="5202720"/>
              <a:ext cx="765720" cy="1060560"/>
              <a:chOff x="1717200" y="5202720"/>
              <a:chExt cx="765720" cy="1060560"/>
            </a:xfrm>
          </p:grpSpPr>
          <p:sp>
            <p:nvSpPr>
              <p:cNvPr id="378" name="Line 17"/>
              <p:cNvSpPr/>
              <p:nvPr/>
            </p:nvSpPr>
            <p:spPr>
              <a:xfrm flipH="1">
                <a:off x="1909800" y="5816520"/>
                <a:ext cx="124920" cy="433080"/>
              </a:xfrm>
              <a:prstGeom prst="line">
                <a:avLst/>
              </a:prstGeom>
              <a:ln w="50760">
                <a:solidFill>
                  <a:srgbClr val="4d4d4d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9" name="Line 18"/>
              <p:cNvSpPr/>
              <p:nvPr/>
            </p:nvSpPr>
            <p:spPr>
              <a:xfrm>
                <a:off x="2226600" y="5826960"/>
                <a:ext cx="95400" cy="436320"/>
              </a:xfrm>
              <a:prstGeom prst="line">
                <a:avLst/>
              </a:prstGeom>
              <a:ln w="50760">
                <a:solidFill>
                  <a:srgbClr val="4d4d4d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0" name="CustomShape 19"/>
              <p:cNvSpPr/>
              <p:nvPr/>
            </p:nvSpPr>
            <p:spPr>
              <a:xfrm flipH="1">
                <a:off x="1866600" y="5706360"/>
                <a:ext cx="615960" cy="161640"/>
              </a:xfrm>
              <a:custGeom>
                <a:avLst/>
                <a:gdLst/>
                <a:ahLst/>
                <a:rect l="l" t="t" r="r" b="b"/>
                <a:pathLst>
                  <a:path w="1133" h="282">
                    <a:moveTo>
                      <a:pt x="285" y="282"/>
                    </a:moveTo>
                    <a:lnTo>
                      <a:pt x="1133" y="282"/>
                    </a:lnTo>
                    <a:lnTo>
                      <a:pt x="814" y="0"/>
                    </a:lnTo>
                    <a:lnTo>
                      <a:pt x="0" y="0"/>
                    </a:lnTo>
                    <a:lnTo>
                      <a:pt x="285" y="282"/>
                    </a:lnTo>
                    <a:close/>
                  </a:path>
                </a:pathLst>
              </a:custGeom>
              <a:solidFill>
                <a:srgbClr val="666666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1" name="CustomShape 20"/>
              <p:cNvSpPr/>
              <p:nvPr/>
            </p:nvSpPr>
            <p:spPr>
              <a:xfrm flipH="1">
                <a:off x="1717200" y="5202720"/>
                <a:ext cx="320400" cy="666000"/>
              </a:xfrm>
              <a:custGeom>
                <a:avLst/>
                <a:gdLst/>
                <a:ahLst/>
                <a:rect l="l" t="t" r="r" b="b"/>
                <a:pathLst>
                  <a:path w="537" h="1159">
                    <a:moveTo>
                      <a:pt x="284" y="1159"/>
                    </a:moveTo>
                    <a:lnTo>
                      <a:pt x="537" y="100"/>
                    </a:lnTo>
                    <a:lnTo>
                      <a:pt x="210" y="0"/>
                    </a:lnTo>
                    <a:lnTo>
                      <a:pt x="0" y="879"/>
                    </a:lnTo>
                    <a:lnTo>
                      <a:pt x="284" y="1159"/>
                    </a:lnTo>
                    <a:close/>
                  </a:path>
                </a:pathLst>
              </a:custGeom>
              <a:solidFill>
                <a:srgbClr val="999999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82" name="CustomShape 21"/>
            <p:cNvSpPr/>
            <p:nvPr/>
          </p:nvSpPr>
          <p:spPr>
            <a:xfrm>
              <a:off x="1959840" y="4840200"/>
              <a:ext cx="685440" cy="1473120"/>
            </a:xfrm>
            <a:custGeom>
              <a:avLst/>
              <a:gdLst/>
              <a:ahLst/>
              <a:rect l="l" t="t" r="r" b="b"/>
              <a:pathLst>
                <a:path w="634" h="1280">
                  <a:moveTo>
                    <a:pt x="174" y="255"/>
                  </a:moveTo>
                  <a:cubicBezTo>
                    <a:pt x="171" y="254"/>
                    <a:pt x="168" y="249"/>
                    <a:pt x="167" y="247"/>
                  </a:cubicBezTo>
                  <a:cubicBezTo>
                    <a:pt x="166" y="245"/>
                    <a:pt x="170" y="233"/>
                    <a:pt x="171" y="231"/>
                  </a:cubicBezTo>
                  <a:cubicBezTo>
                    <a:pt x="160" y="230"/>
                    <a:pt x="160" y="230"/>
                    <a:pt x="160" y="230"/>
                  </a:cubicBezTo>
                  <a:cubicBezTo>
                    <a:pt x="161" y="222"/>
                    <a:pt x="164" y="211"/>
                    <a:pt x="178" y="213"/>
                  </a:cubicBezTo>
                  <a:cubicBezTo>
                    <a:pt x="186" y="215"/>
                    <a:pt x="203" y="219"/>
                    <a:pt x="207" y="214"/>
                  </a:cubicBezTo>
                  <a:cubicBezTo>
                    <a:pt x="210" y="210"/>
                    <a:pt x="213" y="205"/>
                    <a:pt x="213" y="196"/>
                  </a:cubicBezTo>
                  <a:cubicBezTo>
                    <a:pt x="213" y="188"/>
                    <a:pt x="218" y="187"/>
                    <a:pt x="218" y="185"/>
                  </a:cubicBezTo>
                  <a:cubicBezTo>
                    <a:pt x="221" y="177"/>
                    <a:pt x="200" y="173"/>
                    <a:pt x="203" y="173"/>
                  </a:cubicBezTo>
                  <a:cubicBezTo>
                    <a:pt x="208" y="173"/>
                    <a:pt x="219" y="171"/>
                    <a:pt x="221" y="170"/>
                  </a:cubicBezTo>
                  <a:cubicBezTo>
                    <a:pt x="226" y="166"/>
                    <a:pt x="218" y="159"/>
                    <a:pt x="223" y="154"/>
                  </a:cubicBezTo>
                  <a:cubicBezTo>
                    <a:pt x="226" y="151"/>
                    <a:pt x="229" y="153"/>
                    <a:pt x="232" y="147"/>
                  </a:cubicBezTo>
                  <a:cubicBezTo>
                    <a:pt x="236" y="141"/>
                    <a:pt x="226" y="138"/>
                    <a:pt x="222" y="133"/>
                  </a:cubicBezTo>
                  <a:cubicBezTo>
                    <a:pt x="222" y="132"/>
                    <a:pt x="220" y="130"/>
                    <a:pt x="219" y="129"/>
                  </a:cubicBezTo>
                  <a:cubicBezTo>
                    <a:pt x="218" y="128"/>
                    <a:pt x="213" y="122"/>
                    <a:pt x="212" y="117"/>
                  </a:cubicBezTo>
                  <a:cubicBezTo>
                    <a:pt x="212" y="114"/>
                    <a:pt x="212" y="111"/>
                    <a:pt x="212" y="107"/>
                  </a:cubicBezTo>
                  <a:cubicBezTo>
                    <a:pt x="212" y="99"/>
                    <a:pt x="214" y="93"/>
                    <a:pt x="213" y="83"/>
                  </a:cubicBezTo>
                  <a:cubicBezTo>
                    <a:pt x="214" y="81"/>
                    <a:pt x="216" y="76"/>
                    <a:pt x="216" y="76"/>
                  </a:cubicBezTo>
                  <a:cubicBezTo>
                    <a:pt x="216" y="76"/>
                    <a:pt x="214" y="77"/>
                    <a:pt x="214" y="78"/>
                  </a:cubicBezTo>
                  <a:cubicBezTo>
                    <a:pt x="213" y="81"/>
                    <a:pt x="212" y="78"/>
                    <a:pt x="212" y="76"/>
                  </a:cubicBezTo>
                  <a:cubicBezTo>
                    <a:pt x="212" y="73"/>
                    <a:pt x="211" y="71"/>
                    <a:pt x="211" y="69"/>
                  </a:cubicBezTo>
                  <a:cubicBezTo>
                    <a:pt x="208" y="67"/>
                    <a:pt x="210" y="66"/>
                    <a:pt x="208" y="64"/>
                  </a:cubicBezTo>
                  <a:cubicBezTo>
                    <a:pt x="207" y="58"/>
                    <a:pt x="210" y="50"/>
                    <a:pt x="210" y="50"/>
                  </a:cubicBezTo>
                  <a:cubicBezTo>
                    <a:pt x="210" y="50"/>
                    <a:pt x="206" y="54"/>
                    <a:pt x="204" y="55"/>
                  </a:cubicBezTo>
                  <a:cubicBezTo>
                    <a:pt x="199" y="52"/>
                    <a:pt x="207" y="49"/>
                    <a:pt x="205" y="43"/>
                  </a:cubicBezTo>
                  <a:cubicBezTo>
                    <a:pt x="204" y="46"/>
                    <a:pt x="200" y="43"/>
                    <a:pt x="203" y="42"/>
                  </a:cubicBezTo>
                  <a:cubicBezTo>
                    <a:pt x="204" y="38"/>
                    <a:pt x="201" y="40"/>
                    <a:pt x="200" y="37"/>
                  </a:cubicBezTo>
                  <a:cubicBezTo>
                    <a:pt x="199" y="34"/>
                    <a:pt x="199" y="33"/>
                    <a:pt x="196" y="31"/>
                  </a:cubicBezTo>
                  <a:cubicBezTo>
                    <a:pt x="197" y="32"/>
                    <a:pt x="196" y="33"/>
                    <a:pt x="195" y="33"/>
                  </a:cubicBezTo>
                  <a:cubicBezTo>
                    <a:pt x="192" y="28"/>
                    <a:pt x="198" y="30"/>
                    <a:pt x="198" y="31"/>
                  </a:cubicBezTo>
                  <a:cubicBezTo>
                    <a:pt x="197" y="28"/>
                    <a:pt x="193" y="28"/>
                    <a:pt x="196" y="26"/>
                  </a:cubicBezTo>
                  <a:cubicBezTo>
                    <a:pt x="190" y="21"/>
                    <a:pt x="183" y="16"/>
                    <a:pt x="175" y="11"/>
                  </a:cubicBezTo>
                  <a:cubicBezTo>
                    <a:pt x="167" y="7"/>
                    <a:pt x="158" y="4"/>
                    <a:pt x="148" y="2"/>
                  </a:cubicBezTo>
                  <a:cubicBezTo>
                    <a:pt x="143" y="1"/>
                    <a:pt x="138" y="0"/>
                    <a:pt x="134" y="0"/>
                  </a:cubicBezTo>
                  <a:cubicBezTo>
                    <a:pt x="131" y="0"/>
                    <a:pt x="129" y="1"/>
                    <a:pt x="126" y="1"/>
                  </a:cubicBezTo>
                  <a:cubicBezTo>
                    <a:pt x="123" y="1"/>
                    <a:pt x="123" y="0"/>
                    <a:pt x="120" y="0"/>
                  </a:cubicBezTo>
                  <a:cubicBezTo>
                    <a:pt x="118" y="1"/>
                    <a:pt x="115" y="2"/>
                    <a:pt x="112" y="3"/>
                  </a:cubicBezTo>
                  <a:cubicBezTo>
                    <a:pt x="109" y="4"/>
                    <a:pt x="106" y="3"/>
                    <a:pt x="103" y="4"/>
                  </a:cubicBezTo>
                  <a:cubicBezTo>
                    <a:pt x="96" y="6"/>
                    <a:pt x="87" y="10"/>
                    <a:pt x="80" y="14"/>
                  </a:cubicBezTo>
                  <a:cubicBezTo>
                    <a:pt x="79" y="15"/>
                    <a:pt x="75" y="18"/>
                    <a:pt x="75" y="18"/>
                  </a:cubicBezTo>
                  <a:cubicBezTo>
                    <a:pt x="74" y="18"/>
                    <a:pt x="70" y="21"/>
                    <a:pt x="70" y="21"/>
                  </a:cubicBezTo>
                  <a:cubicBezTo>
                    <a:pt x="69" y="22"/>
                    <a:pt x="59" y="24"/>
                    <a:pt x="58" y="25"/>
                  </a:cubicBezTo>
                  <a:cubicBezTo>
                    <a:pt x="58" y="26"/>
                    <a:pt x="51" y="30"/>
                    <a:pt x="48" y="32"/>
                  </a:cubicBezTo>
                  <a:cubicBezTo>
                    <a:pt x="47" y="33"/>
                    <a:pt x="48" y="33"/>
                    <a:pt x="47" y="34"/>
                  </a:cubicBezTo>
                  <a:cubicBezTo>
                    <a:pt x="45" y="34"/>
                    <a:pt x="43" y="41"/>
                    <a:pt x="40" y="42"/>
                  </a:cubicBezTo>
                  <a:cubicBezTo>
                    <a:pt x="38" y="42"/>
                    <a:pt x="30" y="50"/>
                    <a:pt x="29" y="52"/>
                  </a:cubicBezTo>
                  <a:cubicBezTo>
                    <a:pt x="29" y="53"/>
                    <a:pt x="30" y="55"/>
                    <a:pt x="29" y="55"/>
                  </a:cubicBezTo>
                  <a:cubicBezTo>
                    <a:pt x="28" y="56"/>
                    <a:pt x="26" y="57"/>
                    <a:pt x="26" y="60"/>
                  </a:cubicBezTo>
                  <a:cubicBezTo>
                    <a:pt x="26" y="62"/>
                    <a:pt x="24" y="65"/>
                    <a:pt x="23" y="67"/>
                  </a:cubicBezTo>
                  <a:cubicBezTo>
                    <a:pt x="22" y="68"/>
                    <a:pt x="22" y="69"/>
                    <a:pt x="22" y="70"/>
                  </a:cubicBezTo>
                  <a:cubicBezTo>
                    <a:pt x="21" y="72"/>
                    <a:pt x="21" y="77"/>
                    <a:pt x="19" y="81"/>
                  </a:cubicBezTo>
                  <a:cubicBezTo>
                    <a:pt x="18" y="82"/>
                    <a:pt x="17" y="90"/>
                    <a:pt x="18" y="95"/>
                  </a:cubicBezTo>
                  <a:cubicBezTo>
                    <a:pt x="17" y="96"/>
                    <a:pt x="16" y="95"/>
                    <a:pt x="15" y="96"/>
                  </a:cubicBezTo>
                  <a:cubicBezTo>
                    <a:pt x="13" y="97"/>
                    <a:pt x="12" y="98"/>
                    <a:pt x="11" y="99"/>
                  </a:cubicBezTo>
                  <a:cubicBezTo>
                    <a:pt x="11" y="98"/>
                    <a:pt x="10" y="98"/>
                    <a:pt x="9" y="98"/>
                  </a:cubicBezTo>
                  <a:cubicBezTo>
                    <a:pt x="7" y="98"/>
                    <a:pt x="5" y="100"/>
                    <a:pt x="4" y="101"/>
                  </a:cubicBezTo>
                  <a:cubicBezTo>
                    <a:pt x="4" y="101"/>
                    <a:pt x="5" y="100"/>
                    <a:pt x="7" y="101"/>
                  </a:cubicBezTo>
                  <a:cubicBezTo>
                    <a:pt x="8" y="103"/>
                    <a:pt x="6" y="103"/>
                    <a:pt x="6" y="105"/>
                  </a:cubicBezTo>
                  <a:cubicBezTo>
                    <a:pt x="3" y="104"/>
                    <a:pt x="4" y="114"/>
                    <a:pt x="3" y="106"/>
                  </a:cubicBezTo>
                  <a:cubicBezTo>
                    <a:pt x="0" y="108"/>
                    <a:pt x="5" y="114"/>
                    <a:pt x="4" y="118"/>
                  </a:cubicBezTo>
                  <a:cubicBezTo>
                    <a:pt x="2" y="126"/>
                    <a:pt x="2" y="133"/>
                    <a:pt x="5" y="141"/>
                  </a:cubicBezTo>
                  <a:cubicBezTo>
                    <a:pt x="10" y="140"/>
                    <a:pt x="9" y="151"/>
                    <a:pt x="10" y="144"/>
                  </a:cubicBezTo>
                  <a:cubicBezTo>
                    <a:pt x="11" y="145"/>
                    <a:pt x="13" y="148"/>
                    <a:pt x="14" y="147"/>
                  </a:cubicBezTo>
                  <a:cubicBezTo>
                    <a:pt x="16" y="146"/>
                    <a:pt x="16" y="150"/>
                    <a:pt x="19" y="149"/>
                  </a:cubicBezTo>
                  <a:cubicBezTo>
                    <a:pt x="20" y="154"/>
                    <a:pt x="14" y="150"/>
                    <a:pt x="15" y="160"/>
                  </a:cubicBezTo>
                  <a:cubicBezTo>
                    <a:pt x="18" y="163"/>
                    <a:pt x="14" y="152"/>
                    <a:pt x="21" y="156"/>
                  </a:cubicBezTo>
                  <a:cubicBezTo>
                    <a:pt x="22" y="156"/>
                    <a:pt x="25" y="156"/>
                    <a:pt x="25" y="157"/>
                  </a:cubicBezTo>
                  <a:cubicBezTo>
                    <a:pt x="28" y="158"/>
                    <a:pt x="32" y="160"/>
                    <a:pt x="36" y="162"/>
                  </a:cubicBezTo>
                  <a:cubicBezTo>
                    <a:pt x="40" y="162"/>
                    <a:pt x="43" y="161"/>
                    <a:pt x="46" y="160"/>
                  </a:cubicBezTo>
                  <a:cubicBezTo>
                    <a:pt x="48" y="162"/>
                    <a:pt x="48" y="164"/>
                    <a:pt x="51" y="165"/>
                  </a:cubicBezTo>
                  <a:cubicBezTo>
                    <a:pt x="50" y="164"/>
                    <a:pt x="50" y="167"/>
                    <a:pt x="50" y="167"/>
                  </a:cubicBezTo>
                  <a:cubicBezTo>
                    <a:pt x="50" y="167"/>
                    <a:pt x="52" y="164"/>
                    <a:pt x="52" y="166"/>
                  </a:cubicBezTo>
                  <a:cubicBezTo>
                    <a:pt x="53" y="167"/>
                    <a:pt x="52" y="167"/>
                    <a:pt x="51" y="169"/>
                  </a:cubicBezTo>
                  <a:cubicBezTo>
                    <a:pt x="51" y="170"/>
                    <a:pt x="55" y="174"/>
                    <a:pt x="54" y="171"/>
                  </a:cubicBezTo>
                  <a:cubicBezTo>
                    <a:pt x="52" y="169"/>
                    <a:pt x="55" y="170"/>
                    <a:pt x="56" y="171"/>
                  </a:cubicBezTo>
                  <a:cubicBezTo>
                    <a:pt x="56" y="174"/>
                    <a:pt x="58" y="179"/>
                    <a:pt x="61" y="182"/>
                  </a:cubicBezTo>
                  <a:cubicBezTo>
                    <a:pt x="63" y="183"/>
                    <a:pt x="66" y="185"/>
                    <a:pt x="68" y="187"/>
                  </a:cubicBezTo>
                  <a:cubicBezTo>
                    <a:pt x="68" y="187"/>
                    <a:pt x="70" y="188"/>
                    <a:pt x="71" y="189"/>
                  </a:cubicBezTo>
                  <a:cubicBezTo>
                    <a:pt x="70" y="188"/>
                    <a:pt x="69" y="187"/>
                    <a:pt x="69" y="186"/>
                  </a:cubicBezTo>
                  <a:cubicBezTo>
                    <a:pt x="69" y="185"/>
                    <a:pt x="70" y="184"/>
                    <a:pt x="71" y="185"/>
                  </a:cubicBezTo>
                  <a:cubicBezTo>
                    <a:pt x="73" y="185"/>
                    <a:pt x="74" y="186"/>
                    <a:pt x="75" y="189"/>
                  </a:cubicBezTo>
                  <a:cubicBezTo>
                    <a:pt x="77" y="189"/>
                    <a:pt x="78" y="187"/>
                    <a:pt x="80" y="186"/>
                  </a:cubicBezTo>
                  <a:cubicBezTo>
                    <a:pt x="81" y="187"/>
                    <a:pt x="82" y="189"/>
                    <a:pt x="84" y="189"/>
                  </a:cubicBezTo>
                  <a:cubicBezTo>
                    <a:pt x="85" y="193"/>
                    <a:pt x="80" y="218"/>
                    <a:pt x="79" y="225"/>
                  </a:cubicBezTo>
                  <a:cubicBezTo>
                    <a:pt x="75" y="225"/>
                    <a:pt x="71" y="225"/>
                    <a:pt x="69" y="226"/>
                  </a:cubicBezTo>
                  <a:cubicBezTo>
                    <a:pt x="68" y="233"/>
                    <a:pt x="68" y="236"/>
                    <a:pt x="68" y="236"/>
                  </a:cubicBezTo>
                  <a:cubicBezTo>
                    <a:pt x="66" y="239"/>
                    <a:pt x="60" y="246"/>
                    <a:pt x="61" y="247"/>
                  </a:cubicBezTo>
                  <a:cubicBezTo>
                    <a:pt x="59" y="248"/>
                    <a:pt x="62" y="251"/>
                    <a:pt x="60" y="252"/>
                  </a:cubicBezTo>
                  <a:cubicBezTo>
                    <a:pt x="55" y="256"/>
                    <a:pt x="43" y="264"/>
                    <a:pt x="42" y="264"/>
                  </a:cubicBezTo>
                  <a:cubicBezTo>
                    <a:pt x="40" y="267"/>
                    <a:pt x="36" y="274"/>
                    <a:pt x="35" y="279"/>
                  </a:cubicBezTo>
                  <a:cubicBezTo>
                    <a:pt x="35" y="281"/>
                    <a:pt x="33" y="292"/>
                    <a:pt x="33" y="292"/>
                  </a:cubicBezTo>
                  <a:cubicBezTo>
                    <a:pt x="33" y="296"/>
                    <a:pt x="32" y="313"/>
                    <a:pt x="32" y="313"/>
                  </a:cubicBezTo>
                  <a:cubicBezTo>
                    <a:pt x="33" y="320"/>
                    <a:pt x="40" y="346"/>
                    <a:pt x="40" y="354"/>
                  </a:cubicBezTo>
                  <a:cubicBezTo>
                    <a:pt x="40" y="398"/>
                    <a:pt x="70" y="464"/>
                    <a:pt x="51" y="506"/>
                  </a:cubicBezTo>
                  <a:cubicBezTo>
                    <a:pt x="50" y="507"/>
                    <a:pt x="34" y="591"/>
                    <a:pt x="34" y="592"/>
                  </a:cubicBezTo>
                  <a:cubicBezTo>
                    <a:pt x="33" y="593"/>
                    <a:pt x="31" y="600"/>
                    <a:pt x="28" y="609"/>
                  </a:cubicBezTo>
                  <a:cubicBezTo>
                    <a:pt x="24" y="609"/>
                    <a:pt x="24" y="609"/>
                    <a:pt x="24" y="609"/>
                  </a:cubicBezTo>
                  <a:cubicBezTo>
                    <a:pt x="24" y="609"/>
                    <a:pt x="21" y="625"/>
                    <a:pt x="17" y="646"/>
                  </a:cubicBezTo>
                  <a:cubicBezTo>
                    <a:pt x="15" y="651"/>
                    <a:pt x="14" y="656"/>
                    <a:pt x="13" y="659"/>
                  </a:cubicBezTo>
                  <a:cubicBezTo>
                    <a:pt x="12" y="663"/>
                    <a:pt x="7" y="684"/>
                    <a:pt x="8" y="686"/>
                  </a:cubicBezTo>
                  <a:cubicBezTo>
                    <a:pt x="8" y="686"/>
                    <a:pt x="8" y="690"/>
                    <a:pt x="8" y="694"/>
                  </a:cubicBezTo>
                  <a:cubicBezTo>
                    <a:pt x="4" y="715"/>
                    <a:pt x="2" y="734"/>
                    <a:pt x="4" y="743"/>
                  </a:cubicBezTo>
                  <a:cubicBezTo>
                    <a:pt x="8" y="766"/>
                    <a:pt x="23" y="796"/>
                    <a:pt x="44" y="799"/>
                  </a:cubicBezTo>
                  <a:cubicBezTo>
                    <a:pt x="93" y="807"/>
                    <a:pt x="116" y="801"/>
                    <a:pt x="208" y="811"/>
                  </a:cubicBezTo>
                  <a:cubicBezTo>
                    <a:pt x="219" y="812"/>
                    <a:pt x="325" y="818"/>
                    <a:pt x="341" y="821"/>
                  </a:cubicBezTo>
                  <a:cubicBezTo>
                    <a:pt x="342" y="821"/>
                    <a:pt x="384" y="853"/>
                    <a:pt x="385" y="853"/>
                  </a:cubicBezTo>
                  <a:cubicBezTo>
                    <a:pt x="385" y="854"/>
                    <a:pt x="371" y="899"/>
                    <a:pt x="372" y="952"/>
                  </a:cubicBezTo>
                  <a:cubicBezTo>
                    <a:pt x="374" y="1021"/>
                    <a:pt x="398" y="1076"/>
                    <a:pt x="384" y="1123"/>
                  </a:cubicBezTo>
                  <a:cubicBezTo>
                    <a:pt x="378" y="1138"/>
                    <a:pt x="349" y="1148"/>
                    <a:pt x="349" y="1149"/>
                  </a:cubicBezTo>
                  <a:cubicBezTo>
                    <a:pt x="349" y="1149"/>
                    <a:pt x="337" y="1159"/>
                    <a:pt x="336" y="1160"/>
                  </a:cubicBezTo>
                  <a:cubicBezTo>
                    <a:pt x="326" y="1171"/>
                    <a:pt x="333" y="1183"/>
                    <a:pt x="333" y="1184"/>
                  </a:cubicBezTo>
                  <a:cubicBezTo>
                    <a:pt x="333" y="1186"/>
                    <a:pt x="335" y="1195"/>
                    <a:pt x="337" y="1203"/>
                  </a:cubicBezTo>
                  <a:cubicBezTo>
                    <a:pt x="340" y="1212"/>
                    <a:pt x="344" y="1276"/>
                    <a:pt x="344" y="1276"/>
                  </a:cubicBezTo>
                  <a:cubicBezTo>
                    <a:pt x="353" y="1276"/>
                    <a:pt x="353" y="1276"/>
                    <a:pt x="353" y="1276"/>
                  </a:cubicBezTo>
                  <a:cubicBezTo>
                    <a:pt x="353" y="1276"/>
                    <a:pt x="352" y="1217"/>
                    <a:pt x="360" y="1213"/>
                  </a:cubicBezTo>
                  <a:cubicBezTo>
                    <a:pt x="372" y="1213"/>
                    <a:pt x="395" y="1242"/>
                    <a:pt x="398" y="1245"/>
                  </a:cubicBezTo>
                  <a:cubicBezTo>
                    <a:pt x="398" y="1246"/>
                    <a:pt x="424" y="1278"/>
                    <a:pt x="433" y="1278"/>
                  </a:cubicBezTo>
                  <a:cubicBezTo>
                    <a:pt x="442" y="1278"/>
                    <a:pt x="445" y="1280"/>
                    <a:pt x="462" y="1278"/>
                  </a:cubicBezTo>
                  <a:cubicBezTo>
                    <a:pt x="480" y="1276"/>
                    <a:pt x="490" y="1268"/>
                    <a:pt x="490" y="1267"/>
                  </a:cubicBezTo>
                  <a:cubicBezTo>
                    <a:pt x="492" y="1265"/>
                    <a:pt x="495" y="1261"/>
                    <a:pt x="495" y="1256"/>
                  </a:cubicBezTo>
                  <a:cubicBezTo>
                    <a:pt x="494" y="1255"/>
                    <a:pt x="493" y="1255"/>
                    <a:pt x="493" y="1253"/>
                  </a:cubicBezTo>
                  <a:cubicBezTo>
                    <a:pt x="493" y="1253"/>
                    <a:pt x="483" y="1249"/>
                    <a:pt x="475" y="1241"/>
                  </a:cubicBezTo>
                  <a:cubicBezTo>
                    <a:pt x="473" y="1232"/>
                    <a:pt x="474" y="1236"/>
                    <a:pt x="476" y="1228"/>
                  </a:cubicBezTo>
                  <a:cubicBezTo>
                    <a:pt x="480" y="1232"/>
                    <a:pt x="505" y="1232"/>
                    <a:pt x="511" y="1234"/>
                  </a:cubicBezTo>
                  <a:cubicBezTo>
                    <a:pt x="512" y="1234"/>
                    <a:pt x="517" y="1237"/>
                    <a:pt x="517" y="1237"/>
                  </a:cubicBezTo>
                  <a:cubicBezTo>
                    <a:pt x="520" y="1239"/>
                    <a:pt x="543" y="1254"/>
                    <a:pt x="546" y="1257"/>
                  </a:cubicBezTo>
                  <a:cubicBezTo>
                    <a:pt x="547" y="1259"/>
                    <a:pt x="553" y="1263"/>
                    <a:pt x="555" y="1264"/>
                  </a:cubicBezTo>
                  <a:cubicBezTo>
                    <a:pt x="563" y="1268"/>
                    <a:pt x="576" y="1266"/>
                    <a:pt x="584" y="1265"/>
                  </a:cubicBezTo>
                  <a:cubicBezTo>
                    <a:pt x="587" y="1265"/>
                    <a:pt x="603" y="1265"/>
                    <a:pt x="608" y="1265"/>
                  </a:cubicBezTo>
                  <a:cubicBezTo>
                    <a:pt x="612" y="1264"/>
                    <a:pt x="627" y="1263"/>
                    <a:pt x="627" y="1263"/>
                  </a:cubicBezTo>
                  <a:cubicBezTo>
                    <a:pt x="627" y="1263"/>
                    <a:pt x="626" y="1260"/>
                    <a:pt x="627" y="1257"/>
                  </a:cubicBezTo>
                  <a:cubicBezTo>
                    <a:pt x="629" y="1254"/>
                    <a:pt x="634" y="1249"/>
                    <a:pt x="633" y="1240"/>
                  </a:cubicBezTo>
                  <a:cubicBezTo>
                    <a:pt x="633" y="1237"/>
                    <a:pt x="630" y="1238"/>
                    <a:pt x="625" y="1236"/>
                  </a:cubicBezTo>
                  <a:cubicBezTo>
                    <a:pt x="625" y="1236"/>
                    <a:pt x="602" y="1230"/>
                    <a:pt x="594" y="1226"/>
                  </a:cubicBezTo>
                  <a:cubicBezTo>
                    <a:pt x="587" y="1222"/>
                    <a:pt x="570" y="1210"/>
                    <a:pt x="570" y="1210"/>
                  </a:cubicBezTo>
                  <a:cubicBezTo>
                    <a:pt x="569" y="1209"/>
                    <a:pt x="565" y="1204"/>
                    <a:pt x="563" y="1200"/>
                  </a:cubicBezTo>
                  <a:cubicBezTo>
                    <a:pt x="563" y="1200"/>
                    <a:pt x="562" y="1195"/>
                    <a:pt x="562" y="1194"/>
                  </a:cubicBezTo>
                  <a:cubicBezTo>
                    <a:pt x="562" y="1192"/>
                    <a:pt x="558" y="1192"/>
                    <a:pt x="558" y="1192"/>
                  </a:cubicBezTo>
                  <a:cubicBezTo>
                    <a:pt x="557" y="1191"/>
                    <a:pt x="548" y="1157"/>
                    <a:pt x="542" y="1147"/>
                  </a:cubicBezTo>
                  <a:cubicBezTo>
                    <a:pt x="535" y="1136"/>
                    <a:pt x="522" y="1025"/>
                    <a:pt x="521" y="1016"/>
                  </a:cubicBezTo>
                  <a:cubicBezTo>
                    <a:pt x="520" y="1004"/>
                    <a:pt x="520" y="941"/>
                    <a:pt x="519" y="927"/>
                  </a:cubicBezTo>
                  <a:cubicBezTo>
                    <a:pt x="517" y="909"/>
                    <a:pt x="519" y="890"/>
                    <a:pt x="519" y="872"/>
                  </a:cubicBezTo>
                  <a:cubicBezTo>
                    <a:pt x="518" y="829"/>
                    <a:pt x="534" y="797"/>
                    <a:pt x="535" y="797"/>
                  </a:cubicBezTo>
                  <a:cubicBezTo>
                    <a:pt x="535" y="795"/>
                    <a:pt x="539" y="784"/>
                    <a:pt x="539" y="781"/>
                  </a:cubicBezTo>
                  <a:cubicBezTo>
                    <a:pt x="541" y="773"/>
                    <a:pt x="553" y="733"/>
                    <a:pt x="528" y="717"/>
                  </a:cubicBezTo>
                  <a:cubicBezTo>
                    <a:pt x="500" y="699"/>
                    <a:pt x="470" y="695"/>
                    <a:pt x="470" y="695"/>
                  </a:cubicBezTo>
                  <a:cubicBezTo>
                    <a:pt x="469" y="695"/>
                    <a:pt x="467" y="696"/>
                    <a:pt x="466" y="695"/>
                  </a:cubicBezTo>
                  <a:cubicBezTo>
                    <a:pt x="465" y="689"/>
                    <a:pt x="469" y="692"/>
                    <a:pt x="467" y="689"/>
                  </a:cubicBezTo>
                  <a:cubicBezTo>
                    <a:pt x="465" y="688"/>
                    <a:pt x="466" y="686"/>
                    <a:pt x="464" y="685"/>
                  </a:cubicBezTo>
                  <a:cubicBezTo>
                    <a:pt x="462" y="684"/>
                    <a:pt x="440" y="668"/>
                    <a:pt x="382" y="653"/>
                  </a:cubicBezTo>
                  <a:cubicBezTo>
                    <a:pt x="246" y="618"/>
                    <a:pt x="214" y="627"/>
                    <a:pt x="214" y="627"/>
                  </a:cubicBezTo>
                  <a:cubicBezTo>
                    <a:pt x="214" y="621"/>
                    <a:pt x="213" y="603"/>
                    <a:pt x="213" y="602"/>
                  </a:cubicBezTo>
                  <a:cubicBezTo>
                    <a:pt x="214" y="600"/>
                    <a:pt x="217" y="586"/>
                    <a:pt x="218" y="585"/>
                  </a:cubicBezTo>
                  <a:cubicBezTo>
                    <a:pt x="218" y="584"/>
                    <a:pt x="222" y="562"/>
                    <a:pt x="223" y="562"/>
                  </a:cubicBezTo>
                  <a:cubicBezTo>
                    <a:pt x="236" y="503"/>
                    <a:pt x="236" y="503"/>
                    <a:pt x="236" y="503"/>
                  </a:cubicBezTo>
                  <a:cubicBezTo>
                    <a:pt x="236" y="503"/>
                    <a:pt x="255" y="487"/>
                    <a:pt x="256" y="484"/>
                  </a:cubicBezTo>
                  <a:cubicBezTo>
                    <a:pt x="265" y="468"/>
                    <a:pt x="267" y="451"/>
                    <a:pt x="268" y="444"/>
                  </a:cubicBezTo>
                  <a:cubicBezTo>
                    <a:pt x="268" y="440"/>
                    <a:pt x="267" y="436"/>
                    <a:pt x="267" y="433"/>
                  </a:cubicBezTo>
                  <a:cubicBezTo>
                    <a:pt x="263" y="418"/>
                    <a:pt x="254" y="404"/>
                    <a:pt x="244" y="389"/>
                  </a:cubicBezTo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83" name="Group 22"/>
            <p:cNvGrpSpPr/>
            <p:nvPr/>
          </p:nvGrpSpPr>
          <p:grpSpPr>
            <a:xfrm>
              <a:off x="3572280" y="5228280"/>
              <a:ext cx="758880" cy="1060560"/>
              <a:chOff x="3572280" y="5228280"/>
              <a:chExt cx="758880" cy="1060560"/>
            </a:xfrm>
          </p:grpSpPr>
          <p:sp>
            <p:nvSpPr>
              <p:cNvPr id="384" name="Line 23"/>
              <p:cNvSpPr/>
              <p:nvPr/>
            </p:nvSpPr>
            <p:spPr>
              <a:xfrm>
                <a:off x="4016880" y="5842080"/>
                <a:ext cx="123840" cy="432720"/>
              </a:xfrm>
              <a:prstGeom prst="line">
                <a:avLst/>
              </a:prstGeom>
              <a:ln w="50760">
                <a:solidFill>
                  <a:srgbClr val="4d4d4d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5" name="Line 24"/>
              <p:cNvSpPr/>
              <p:nvPr/>
            </p:nvSpPr>
            <p:spPr>
              <a:xfrm flipH="1">
                <a:off x="3732120" y="5852520"/>
                <a:ext cx="94320" cy="436320"/>
              </a:xfrm>
              <a:prstGeom prst="line">
                <a:avLst/>
              </a:prstGeom>
              <a:ln w="50760">
                <a:solidFill>
                  <a:srgbClr val="4d4d4d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6" name="CustomShape 25"/>
              <p:cNvSpPr/>
              <p:nvPr/>
            </p:nvSpPr>
            <p:spPr>
              <a:xfrm>
                <a:off x="3572280" y="5731920"/>
                <a:ext cx="610560" cy="161640"/>
              </a:xfrm>
              <a:custGeom>
                <a:avLst/>
                <a:gdLst/>
                <a:ahLst/>
                <a:rect l="l" t="t" r="r" b="b"/>
                <a:pathLst>
                  <a:path w="1133" h="282">
                    <a:moveTo>
                      <a:pt x="285" y="282"/>
                    </a:moveTo>
                    <a:lnTo>
                      <a:pt x="1133" y="282"/>
                    </a:lnTo>
                    <a:lnTo>
                      <a:pt x="814" y="0"/>
                    </a:lnTo>
                    <a:lnTo>
                      <a:pt x="0" y="0"/>
                    </a:lnTo>
                    <a:lnTo>
                      <a:pt x="285" y="282"/>
                    </a:lnTo>
                    <a:close/>
                  </a:path>
                </a:pathLst>
              </a:custGeom>
              <a:solidFill>
                <a:srgbClr val="666666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7" name="CustomShape 26"/>
              <p:cNvSpPr/>
              <p:nvPr/>
            </p:nvSpPr>
            <p:spPr>
              <a:xfrm>
                <a:off x="4013640" y="5228280"/>
                <a:ext cx="317520" cy="666000"/>
              </a:xfrm>
              <a:custGeom>
                <a:avLst/>
                <a:gdLst/>
                <a:ahLst/>
                <a:rect l="l" t="t" r="r" b="b"/>
                <a:pathLst>
                  <a:path w="537" h="1159">
                    <a:moveTo>
                      <a:pt x="284" y="1159"/>
                    </a:moveTo>
                    <a:lnTo>
                      <a:pt x="537" y="100"/>
                    </a:lnTo>
                    <a:lnTo>
                      <a:pt x="210" y="0"/>
                    </a:lnTo>
                    <a:lnTo>
                      <a:pt x="0" y="879"/>
                    </a:lnTo>
                    <a:lnTo>
                      <a:pt x="284" y="1159"/>
                    </a:lnTo>
                    <a:close/>
                  </a:path>
                </a:pathLst>
              </a:custGeom>
              <a:solidFill>
                <a:srgbClr val="999999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88" name="Group 27"/>
            <p:cNvGrpSpPr/>
            <p:nvPr/>
          </p:nvGrpSpPr>
          <p:grpSpPr>
            <a:xfrm>
              <a:off x="3127680" y="5026680"/>
              <a:ext cx="1040400" cy="1254600"/>
              <a:chOff x="3127680" y="5026680"/>
              <a:chExt cx="1040400" cy="1254600"/>
            </a:xfrm>
          </p:grpSpPr>
          <p:sp>
            <p:nvSpPr>
              <p:cNvPr id="389" name="CustomShape 28"/>
              <p:cNvSpPr/>
              <p:nvPr/>
            </p:nvSpPr>
            <p:spPr>
              <a:xfrm>
                <a:off x="3127680" y="5026680"/>
                <a:ext cx="1040400" cy="1254600"/>
              </a:xfrm>
              <a:custGeom>
                <a:avLst/>
                <a:gdLst/>
                <a:ahLst/>
                <a:rect l="l" t="t" r="r" b="b"/>
                <a:pathLst>
                  <a:path w="963" h="1090">
                    <a:moveTo>
                      <a:pt x="703" y="215"/>
                    </a:moveTo>
                    <a:cubicBezTo>
                      <a:pt x="704" y="211"/>
                      <a:pt x="704" y="207"/>
                      <a:pt x="705" y="203"/>
                    </a:cubicBezTo>
                    <a:cubicBezTo>
                      <a:pt x="708" y="191"/>
                      <a:pt x="716" y="178"/>
                      <a:pt x="722" y="165"/>
                    </a:cubicBezTo>
                    <a:cubicBezTo>
                      <a:pt x="727" y="152"/>
                      <a:pt x="734" y="140"/>
                      <a:pt x="738" y="128"/>
                    </a:cubicBezTo>
                    <a:cubicBezTo>
                      <a:pt x="740" y="123"/>
                      <a:pt x="741" y="118"/>
                      <a:pt x="743" y="113"/>
                    </a:cubicBezTo>
                    <a:cubicBezTo>
                      <a:pt x="749" y="101"/>
                      <a:pt x="760" y="90"/>
                      <a:pt x="768" y="79"/>
                    </a:cubicBezTo>
                    <a:cubicBezTo>
                      <a:pt x="772" y="73"/>
                      <a:pt x="776" y="67"/>
                      <a:pt x="780" y="62"/>
                    </a:cubicBezTo>
                    <a:cubicBezTo>
                      <a:pt x="785" y="56"/>
                      <a:pt x="789" y="49"/>
                      <a:pt x="793" y="45"/>
                    </a:cubicBezTo>
                    <a:cubicBezTo>
                      <a:pt x="797" y="41"/>
                      <a:pt x="805" y="37"/>
                      <a:pt x="811" y="32"/>
                    </a:cubicBezTo>
                    <a:cubicBezTo>
                      <a:pt x="818" y="28"/>
                      <a:pt x="823" y="23"/>
                      <a:pt x="829" y="20"/>
                    </a:cubicBezTo>
                    <a:cubicBezTo>
                      <a:pt x="841" y="12"/>
                      <a:pt x="855" y="1"/>
                      <a:pt x="869" y="0"/>
                    </a:cubicBezTo>
                    <a:cubicBezTo>
                      <a:pt x="877" y="7"/>
                      <a:pt x="880" y="17"/>
                      <a:pt x="880" y="29"/>
                    </a:cubicBezTo>
                    <a:cubicBezTo>
                      <a:pt x="882" y="36"/>
                      <a:pt x="888" y="40"/>
                      <a:pt x="889" y="47"/>
                    </a:cubicBezTo>
                    <a:cubicBezTo>
                      <a:pt x="902" y="60"/>
                      <a:pt x="915" y="73"/>
                      <a:pt x="925" y="88"/>
                    </a:cubicBezTo>
                    <a:cubicBezTo>
                      <a:pt x="948" y="122"/>
                      <a:pt x="951" y="173"/>
                      <a:pt x="957" y="222"/>
                    </a:cubicBezTo>
                    <a:cubicBezTo>
                      <a:pt x="959" y="236"/>
                      <a:pt x="962" y="251"/>
                      <a:pt x="962" y="264"/>
                    </a:cubicBezTo>
                    <a:cubicBezTo>
                      <a:pt x="963" y="276"/>
                      <a:pt x="960" y="291"/>
                      <a:pt x="959" y="306"/>
                    </a:cubicBezTo>
                    <a:cubicBezTo>
                      <a:pt x="957" y="326"/>
                      <a:pt x="957" y="345"/>
                      <a:pt x="953" y="367"/>
                    </a:cubicBezTo>
                    <a:cubicBezTo>
                      <a:pt x="941" y="425"/>
                      <a:pt x="924" y="481"/>
                      <a:pt x="911" y="542"/>
                    </a:cubicBezTo>
                    <a:cubicBezTo>
                      <a:pt x="902" y="584"/>
                      <a:pt x="889" y="628"/>
                      <a:pt x="881" y="669"/>
                    </a:cubicBezTo>
                    <a:cubicBezTo>
                      <a:pt x="865" y="675"/>
                      <a:pt x="846" y="682"/>
                      <a:pt x="828" y="690"/>
                    </a:cubicBezTo>
                    <a:cubicBezTo>
                      <a:pt x="823" y="692"/>
                      <a:pt x="815" y="697"/>
                      <a:pt x="809" y="698"/>
                    </a:cubicBezTo>
                    <a:cubicBezTo>
                      <a:pt x="796" y="698"/>
                      <a:pt x="779" y="698"/>
                      <a:pt x="761" y="698"/>
                    </a:cubicBezTo>
                    <a:cubicBezTo>
                      <a:pt x="745" y="698"/>
                      <a:pt x="727" y="700"/>
                      <a:pt x="714" y="697"/>
                    </a:cubicBezTo>
                    <a:cubicBezTo>
                      <a:pt x="708" y="697"/>
                      <a:pt x="704" y="693"/>
                      <a:pt x="699" y="693"/>
                    </a:cubicBezTo>
                    <a:cubicBezTo>
                      <a:pt x="684" y="690"/>
                      <a:pt x="668" y="696"/>
                      <a:pt x="653" y="692"/>
                    </a:cubicBezTo>
                    <a:cubicBezTo>
                      <a:pt x="650" y="684"/>
                      <a:pt x="650" y="674"/>
                      <a:pt x="648" y="665"/>
                    </a:cubicBezTo>
                    <a:cubicBezTo>
                      <a:pt x="600" y="653"/>
                      <a:pt x="564" y="670"/>
                      <a:pt x="523" y="671"/>
                    </a:cubicBezTo>
                    <a:cubicBezTo>
                      <a:pt x="525" y="696"/>
                      <a:pt x="528" y="722"/>
                      <a:pt x="531" y="749"/>
                    </a:cubicBezTo>
                    <a:cubicBezTo>
                      <a:pt x="533" y="775"/>
                      <a:pt x="532" y="802"/>
                      <a:pt x="533" y="830"/>
                    </a:cubicBezTo>
                    <a:cubicBezTo>
                      <a:pt x="533" y="857"/>
                      <a:pt x="529" y="885"/>
                      <a:pt x="531" y="915"/>
                    </a:cubicBezTo>
                    <a:cubicBezTo>
                      <a:pt x="532" y="927"/>
                      <a:pt x="532" y="941"/>
                      <a:pt x="532" y="956"/>
                    </a:cubicBezTo>
                    <a:cubicBezTo>
                      <a:pt x="531" y="977"/>
                      <a:pt x="532" y="1000"/>
                      <a:pt x="520" y="1011"/>
                    </a:cubicBezTo>
                    <a:cubicBezTo>
                      <a:pt x="525" y="1029"/>
                      <a:pt x="521" y="1054"/>
                      <a:pt x="522" y="1075"/>
                    </a:cubicBezTo>
                    <a:cubicBezTo>
                      <a:pt x="501" y="1083"/>
                      <a:pt x="473" y="1081"/>
                      <a:pt x="449" y="1086"/>
                    </a:cubicBezTo>
                    <a:cubicBezTo>
                      <a:pt x="443" y="1082"/>
                      <a:pt x="436" y="1078"/>
                      <a:pt x="430" y="1074"/>
                    </a:cubicBezTo>
                    <a:cubicBezTo>
                      <a:pt x="418" y="1073"/>
                      <a:pt x="407" y="1082"/>
                      <a:pt x="394" y="1083"/>
                    </a:cubicBezTo>
                    <a:cubicBezTo>
                      <a:pt x="387" y="1083"/>
                      <a:pt x="379" y="1080"/>
                      <a:pt x="371" y="1080"/>
                    </a:cubicBezTo>
                    <a:cubicBezTo>
                      <a:pt x="365" y="1080"/>
                      <a:pt x="357" y="1081"/>
                      <a:pt x="351" y="1080"/>
                    </a:cubicBezTo>
                    <a:cubicBezTo>
                      <a:pt x="328" y="1078"/>
                      <a:pt x="306" y="1069"/>
                      <a:pt x="284" y="1065"/>
                    </a:cubicBezTo>
                    <a:cubicBezTo>
                      <a:pt x="284" y="1069"/>
                      <a:pt x="283" y="1074"/>
                      <a:pt x="282" y="1079"/>
                    </a:cubicBezTo>
                    <a:cubicBezTo>
                      <a:pt x="259" y="1090"/>
                      <a:pt x="224" y="1083"/>
                      <a:pt x="193" y="1082"/>
                    </a:cubicBezTo>
                    <a:cubicBezTo>
                      <a:pt x="189" y="1081"/>
                      <a:pt x="191" y="1076"/>
                      <a:pt x="191" y="1072"/>
                    </a:cubicBezTo>
                    <a:cubicBezTo>
                      <a:pt x="145" y="1070"/>
                      <a:pt x="100" y="1082"/>
                      <a:pt x="44" y="1068"/>
                    </a:cubicBezTo>
                    <a:cubicBezTo>
                      <a:pt x="26" y="1064"/>
                      <a:pt x="10" y="1058"/>
                      <a:pt x="1" y="1046"/>
                    </a:cubicBezTo>
                    <a:cubicBezTo>
                      <a:pt x="5" y="1038"/>
                      <a:pt x="0" y="1029"/>
                      <a:pt x="2" y="1022"/>
                    </a:cubicBezTo>
                    <a:cubicBezTo>
                      <a:pt x="5" y="1014"/>
                      <a:pt x="22" y="1006"/>
                      <a:pt x="30" y="1004"/>
                    </a:cubicBezTo>
                    <a:cubicBezTo>
                      <a:pt x="42" y="1001"/>
                      <a:pt x="57" y="999"/>
                      <a:pt x="71" y="995"/>
                    </a:cubicBezTo>
                    <a:cubicBezTo>
                      <a:pt x="90" y="990"/>
                      <a:pt x="104" y="987"/>
                      <a:pt x="117" y="980"/>
                    </a:cubicBezTo>
                    <a:cubicBezTo>
                      <a:pt x="117" y="982"/>
                      <a:pt x="117" y="982"/>
                      <a:pt x="117" y="982"/>
                    </a:cubicBezTo>
                    <a:cubicBezTo>
                      <a:pt x="119" y="981"/>
                      <a:pt x="119" y="981"/>
                      <a:pt x="119" y="981"/>
                    </a:cubicBezTo>
                    <a:cubicBezTo>
                      <a:pt x="125" y="981"/>
                      <a:pt x="130" y="979"/>
                      <a:pt x="133" y="974"/>
                    </a:cubicBezTo>
                    <a:cubicBezTo>
                      <a:pt x="134" y="973"/>
                      <a:pt x="134" y="973"/>
                      <a:pt x="134" y="973"/>
                    </a:cubicBezTo>
                    <a:cubicBezTo>
                      <a:pt x="133" y="972"/>
                      <a:pt x="133" y="972"/>
                      <a:pt x="133" y="972"/>
                    </a:cubicBezTo>
                    <a:cubicBezTo>
                      <a:pt x="135" y="971"/>
                      <a:pt x="136" y="971"/>
                      <a:pt x="138" y="971"/>
                    </a:cubicBezTo>
                    <a:cubicBezTo>
                      <a:pt x="139" y="971"/>
                      <a:pt x="140" y="971"/>
                      <a:pt x="140" y="969"/>
                    </a:cubicBezTo>
                    <a:cubicBezTo>
                      <a:pt x="142" y="969"/>
                      <a:pt x="142" y="969"/>
                      <a:pt x="142" y="969"/>
                    </a:cubicBezTo>
                    <a:cubicBezTo>
                      <a:pt x="141" y="967"/>
                      <a:pt x="141" y="967"/>
                      <a:pt x="141" y="967"/>
                    </a:cubicBezTo>
                    <a:cubicBezTo>
                      <a:pt x="142" y="967"/>
                      <a:pt x="143" y="967"/>
                      <a:pt x="144" y="968"/>
                    </a:cubicBezTo>
                    <a:cubicBezTo>
                      <a:pt x="145" y="968"/>
                      <a:pt x="145" y="968"/>
                      <a:pt x="145" y="968"/>
                    </a:cubicBezTo>
                    <a:cubicBezTo>
                      <a:pt x="146" y="968"/>
                      <a:pt x="146" y="968"/>
                      <a:pt x="146" y="968"/>
                    </a:cubicBezTo>
                    <a:cubicBezTo>
                      <a:pt x="146" y="969"/>
                      <a:pt x="147" y="969"/>
                      <a:pt x="147" y="971"/>
                    </a:cubicBezTo>
                    <a:cubicBezTo>
                      <a:pt x="151" y="971"/>
                      <a:pt x="153" y="968"/>
                      <a:pt x="157" y="967"/>
                    </a:cubicBezTo>
                    <a:cubicBezTo>
                      <a:pt x="162" y="966"/>
                      <a:pt x="158" y="972"/>
                      <a:pt x="161" y="973"/>
                    </a:cubicBezTo>
                    <a:cubicBezTo>
                      <a:pt x="163" y="965"/>
                      <a:pt x="154" y="957"/>
                      <a:pt x="155" y="948"/>
                    </a:cubicBezTo>
                    <a:cubicBezTo>
                      <a:pt x="156" y="937"/>
                      <a:pt x="168" y="921"/>
                      <a:pt x="175" y="909"/>
                    </a:cubicBezTo>
                    <a:cubicBezTo>
                      <a:pt x="183" y="895"/>
                      <a:pt x="186" y="879"/>
                      <a:pt x="191" y="867"/>
                    </a:cubicBezTo>
                    <a:cubicBezTo>
                      <a:pt x="196" y="853"/>
                      <a:pt x="204" y="840"/>
                      <a:pt x="211" y="828"/>
                    </a:cubicBezTo>
                    <a:cubicBezTo>
                      <a:pt x="218" y="815"/>
                      <a:pt x="224" y="802"/>
                      <a:pt x="230" y="789"/>
                    </a:cubicBezTo>
                    <a:cubicBezTo>
                      <a:pt x="242" y="765"/>
                      <a:pt x="257" y="739"/>
                      <a:pt x="268" y="711"/>
                    </a:cubicBezTo>
                    <a:cubicBezTo>
                      <a:pt x="279" y="681"/>
                      <a:pt x="293" y="653"/>
                      <a:pt x="297" y="620"/>
                    </a:cubicBezTo>
                    <a:cubicBezTo>
                      <a:pt x="299" y="603"/>
                      <a:pt x="299" y="581"/>
                      <a:pt x="307" y="563"/>
                    </a:cubicBezTo>
                    <a:cubicBezTo>
                      <a:pt x="312" y="549"/>
                      <a:pt x="324" y="535"/>
                      <a:pt x="334" y="526"/>
                    </a:cubicBezTo>
                    <a:cubicBezTo>
                      <a:pt x="356" y="507"/>
                      <a:pt x="389" y="500"/>
                      <a:pt x="421" y="496"/>
                    </a:cubicBezTo>
                    <a:cubicBezTo>
                      <a:pt x="438" y="494"/>
                      <a:pt x="454" y="490"/>
                      <a:pt x="469" y="488"/>
                    </a:cubicBezTo>
                    <a:cubicBezTo>
                      <a:pt x="543" y="478"/>
                      <a:pt x="606" y="473"/>
                      <a:pt x="668" y="463"/>
                    </a:cubicBezTo>
                    <a:cubicBezTo>
                      <a:pt x="671" y="457"/>
                      <a:pt x="673" y="450"/>
                      <a:pt x="675" y="443"/>
                    </a:cubicBezTo>
                    <a:moveTo>
                      <a:pt x="375" y="999"/>
                    </a:moveTo>
                    <a:cubicBezTo>
                      <a:pt x="375" y="999"/>
                      <a:pt x="375" y="999"/>
                      <a:pt x="375" y="998"/>
                    </a:cubicBezTo>
                    <a:cubicBezTo>
                      <a:pt x="377" y="999"/>
                      <a:pt x="377" y="999"/>
                      <a:pt x="377" y="999"/>
                    </a:cubicBezTo>
                    <a:cubicBezTo>
                      <a:pt x="378" y="997"/>
                      <a:pt x="378" y="997"/>
                      <a:pt x="378" y="997"/>
                    </a:cubicBezTo>
                    <a:cubicBezTo>
                      <a:pt x="382" y="995"/>
                      <a:pt x="388" y="999"/>
                      <a:pt x="388" y="1003"/>
                    </a:cubicBezTo>
                    <a:cubicBezTo>
                      <a:pt x="395" y="996"/>
                      <a:pt x="402" y="991"/>
                      <a:pt x="408" y="982"/>
                    </a:cubicBezTo>
                    <a:cubicBezTo>
                      <a:pt x="395" y="981"/>
                      <a:pt x="382" y="977"/>
                      <a:pt x="382" y="964"/>
                    </a:cubicBezTo>
                    <a:cubicBezTo>
                      <a:pt x="382" y="960"/>
                      <a:pt x="385" y="957"/>
                      <a:pt x="386" y="953"/>
                    </a:cubicBezTo>
                    <a:cubicBezTo>
                      <a:pt x="393" y="932"/>
                      <a:pt x="388" y="912"/>
                      <a:pt x="387" y="896"/>
                    </a:cubicBezTo>
                    <a:cubicBezTo>
                      <a:pt x="385" y="873"/>
                      <a:pt x="387" y="844"/>
                      <a:pt x="385" y="822"/>
                    </a:cubicBezTo>
                    <a:cubicBezTo>
                      <a:pt x="371" y="855"/>
                      <a:pt x="351" y="886"/>
                      <a:pt x="334" y="919"/>
                    </a:cubicBezTo>
                    <a:cubicBezTo>
                      <a:pt x="318" y="952"/>
                      <a:pt x="309" y="991"/>
                      <a:pt x="291" y="1025"/>
                    </a:cubicBezTo>
                    <a:cubicBezTo>
                      <a:pt x="311" y="1024"/>
                      <a:pt x="337" y="1032"/>
                      <a:pt x="349" y="1020"/>
                    </a:cubicBezTo>
                    <a:cubicBezTo>
                      <a:pt x="350" y="1023"/>
                      <a:pt x="353" y="1024"/>
                      <a:pt x="355" y="1021"/>
                    </a:cubicBezTo>
                    <a:cubicBezTo>
                      <a:pt x="356" y="1020"/>
                      <a:pt x="356" y="1020"/>
                      <a:pt x="356" y="1020"/>
                    </a:cubicBezTo>
                    <a:cubicBezTo>
                      <a:pt x="355" y="1019"/>
                      <a:pt x="355" y="1019"/>
                      <a:pt x="355" y="1019"/>
                    </a:cubicBezTo>
                    <a:cubicBezTo>
                      <a:pt x="357" y="1019"/>
                      <a:pt x="358" y="1019"/>
                      <a:pt x="360" y="1020"/>
                    </a:cubicBezTo>
                    <a:cubicBezTo>
                      <a:pt x="360" y="1013"/>
                      <a:pt x="366" y="1014"/>
                      <a:pt x="368" y="1009"/>
                    </a:cubicBezTo>
                    <a:cubicBezTo>
                      <a:pt x="369" y="1010"/>
                      <a:pt x="369" y="1010"/>
                      <a:pt x="369" y="1010"/>
                    </a:cubicBezTo>
                    <a:cubicBezTo>
                      <a:pt x="370" y="1008"/>
                      <a:pt x="370" y="1008"/>
                      <a:pt x="370" y="1008"/>
                    </a:cubicBezTo>
                    <a:cubicBezTo>
                      <a:pt x="372" y="1007"/>
                      <a:pt x="378" y="1005"/>
                      <a:pt x="375" y="1002"/>
                    </a:cubicBezTo>
                    <a:cubicBezTo>
                      <a:pt x="375" y="1001"/>
                      <a:pt x="375" y="1001"/>
                      <a:pt x="375" y="1001"/>
                    </a:cubicBezTo>
                    <a:lnTo>
                      <a:pt x="375" y="999"/>
                    </a:lnTo>
                    <a:close/>
                  </a:path>
                </a:pathLst>
              </a:custGeom>
              <a:solidFill>
                <a:srgbClr val="000000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0" name="CustomShape 29"/>
              <p:cNvSpPr/>
              <p:nvPr/>
            </p:nvSpPr>
            <p:spPr>
              <a:xfrm>
                <a:off x="3272760" y="6125760"/>
                <a:ext cx="13680" cy="16920"/>
              </a:xfrm>
              <a:custGeom>
                <a:avLst/>
                <a:gdLst/>
                <a:ahLst/>
                <a:rect l="l" t="t" r="r" b="b"/>
                <a:pathLst>
                  <a:path w="13" h="15">
                    <a:moveTo>
                      <a:pt x="9" y="14"/>
                    </a:moveTo>
                    <a:cubicBezTo>
                      <a:pt x="8" y="13"/>
                      <a:pt x="7" y="12"/>
                      <a:pt x="7" y="12"/>
                    </a:cubicBezTo>
                    <a:cubicBezTo>
                      <a:pt x="6" y="11"/>
                      <a:pt x="4" y="11"/>
                      <a:pt x="4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2" y="9"/>
                      <a:pt x="2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3" y="6"/>
                      <a:pt x="4" y="4"/>
                      <a:pt x="6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3"/>
                      <a:pt x="8" y="3"/>
                      <a:pt x="8" y="3"/>
                    </a:cubicBezTo>
                    <a:cubicBezTo>
                      <a:pt x="9" y="4"/>
                      <a:pt x="9" y="5"/>
                      <a:pt x="10" y="5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6"/>
                      <a:pt x="10" y="6"/>
                      <a:pt x="10" y="7"/>
                    </a:cubicBezTo>
                    <a:cubicBezTo>
                      <a:pt x="10" y="8"/>
                      <a:pt x="10" y="9"/>
                      <a:pt x="10" y="9"/>
                    </a:cubicBezTo>
                    <a:cubicBezTo>
                      <a:pt x="10" y="10"/>
                      <a:pt x="10" y="11"/>
                      <a:pt x="10" y="1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10" y="14"/>
                      <a:pt x="11" y="14"/>
                    </a:cubicBezTo>
                    <a:cubicBezTo>
                      <a:pt x="11" y="15"/>
                      <a:pt x="12" y="14"/>
                      <a:pt x="12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2"/>
                      <a:pt x="12" y="11"/>
                      <a:pt x="12" y="10"/>
                    </a:cubicBezTo>
                    <a:cubicBezTo>
                      <a:pt x="13" y="9"/>
                      <a:pt x="13" y="8"/>
                      <a:pt x="13" y="7"/>
                    </a:cubicBezTo>
                    <a:cubicBezTo>
                      <a:pt x="13" y="6"/>
                      <a:pt x="12" y="5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3"/>
                      <a:pt x="10" y="2"/>
                      <a:pt x="10" y="2"/>
                    </a:cubicBezTo>
                    <a:cubicBezTo>
                      <a:pt x="9" y="1"/>
                      <a:pt x="8" y="1"/>
                      <a:pt x="7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2" y="2"/>
                      <a:pt x="1" y="5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cubicBezTo>
                      <a:pt x="3" y="13"/>
                      <a:pt x="4" y="13"/>
                      <a:pt x="5" y="13"/>
                    </a:cubicBezTo>
                    <a:cubicBezTo>
                      <a:pt x="5" y="13"/>
                      <a:pt x="6" y="14"/>
                      <a:pt x="6" y="14"/>
                    </a:cubicBezTo>
                    <a:cubicBezTo>
                      <a:pt x="6" y="14"/>
                      <a:pt x="6" y="14"/>
                      <a:pt x="7" y="15"/>
                    </a:cubicBezTo>
                    <a:cubicBezTo>
                      <a:pt x="7" y="15"/>
                      <a:pt x="8" y="15"/>
                      <a:pt x="8" y="15"/>
                    </a:cubicBezTo>
                    <a:cubicBezTo>
                      <a:pt x="9" y="15"/>
                      <a:pt x="9" y="14"/>
                      <a:pt x="9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1" name="CustomShape 30"/>
              <p:cNvSpPr/>
              <p:nvPr/>
            </p:nvSpPr>
            <p:spPr>
              <a:xfrm>
                <a:off x="3520080" y="6180840"/>
                <a:ext cx="7200" cy="5400"/>
              </a:xfrm>
              <a:custGeom>
                <a:avLst/>
                <a:gdLst/>
                <a:ahLst/>
                <a:rect l="l" t="t" r="r" b="b"/>
                <a:pathLst>
                  <a:path w="7" h="5">
                    <a:moveTo>
                      <a:pt x="3" y="4"/>
                    </a:moveTo>
                    <a:cubicBezTo>
                      <a:pt x="3" y="4"/>
                      <a:pt x="4" y="4"/>
                      <a:pt x="4" y="4"/>
                    </a:cubicBezTo>
                    <a:cubicBezTo>
                      <a:pt x="5" y="4"/>
                      <a:pt x="5" y="3"/>
                      <a:pt x="6" y="3"/>
                    </a:cubicBezTo>
                    <a:cubicBezTo>
                      <a:pt x="7" y="3"/>
                      <a:pt x="7" y="2"/>
                      <a:pt x="7" y="1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1" y="4"/>
                      <a:pt x="2" y="5"/>
                      <a:pt x="3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2" name="CustomShape 31"/>
              <p:cNvSpPr/>
              <p:nvPr/>
            </p:nvSpPr>
            <p:spPr>
              <a:xfrm>
                <a:off x="3524400" y="6176160"/>
                <a:ext cx="10440" cy="7560"/>
              </a:xfrm>
              <a:custGeom>
                <a:avLst/>
                <a:gdLst/>
                <a:ahLst/>
                <a:rect l="l" t="t" r="r" b="b"/>
                <a:pathLst>
                  <a:path w="10" h="7">
                    <a:moveTo>
                      <a:pt x="2" y="7"/>
                    </a:moveTo>
                    <a:cubicBezTo>
                      <a:pt x="3" y="6"/>
                      <a:pt x="4" y="5"/>
                      <a:pt x="5" y="4"/>
                    </a:cubicBezTo>
                    <a:cubicBezTo>
                      <a:pt x="7" y="4"/>
                      <a:pt x="8" y="3"/>
                      <a:pt x="9" y="3"/>
                    </a:cubicBezTo>
                    <a:cubicBezTo>
                      <a:pt x="9" y="3"/>
                      <a:pt x="10" y="2"/>
                      <a:pt x="10" y="1"/>
                    </a:cubicBezTo>
                    <a:cubicBezTo>
                      <a:pt x="10" y="1"/>
                      <a:pt x="9" y="0"/>
                      <a:pt x="8" y="0"/>
                    </a:cubicBezTo>
                    <a:cubicBezTo>
                      <a:pt x="7" y="1"/>
                      <a:pt x="5" y="1"/>
                      <a:pt x="4" y="2"/>
                    </a:cubicBezTo>
                    <a:cubicBezTo>
                      <a:pt x="3" y="3"/>
                      <a:pt x="2" y="4"/>
                      <a:pt x="1" y="5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1" y="7"/>
                      <a:pt x="2" y="7"/>
                      <a:pt x="2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3" name="CustomShape 32"/>
              <p:cNvSpPr/>
              <p:nvPr/>
            </p:nvSpPr>
            <p:spPr>
              <a:xfrm>
                <a:off x="3508200" y="6183000"/>
                <a:ext cx="14760" cy="18000"/>
              </a:xfrm>
              <a:custGeom>
                <a:avLst/>
                <a:gdLst/>
                <a:ahLst/>
                <a:rect l="l" t="t" r="r" b="b"/>
                <a:pathLst>
                  <a:path w="14" h="16">
                    <a:moveTo>
                      <a:pt x="4" y="14"/>
                    </a:moveTo>
                    <a:cubicBezTo>
                      <a:pt x="4" y="14"/>
                      <a:pt x="3" y="14"/>
                      <a:pt x="3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2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3"/>
                      <a:pt x="2" y="13"/>
                      <a:pt x="2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3" y="10"/>
                      <a:pt x="5" y="8"/>
                      <a:pt x="7" y="7"/>
                    </a:cubicBezTo>
                    <a:cubicBezTo>
                      <a:pt x="9" y="5"/>
                      <a:pt x="12" y="3"/>
                      <a:pt x="14" y="1"/>
                    </a:cubicBezTo>
                    <a:cubicBezTo>
                      <a:pt x="14" y="1"/>
                      <a:pt x="14" y="0"/>
                      <a:pt x="14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2"/>
                      <a:pt x="8" y="3"/>
                      <a:pt x="6" y="5"/>
                    </a:cubicBezTo>
                    <a:cubicBezTo>
                      <a:pt x="4" y="7"/>
                      <a:pt x="2" y="9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4" y="16"/>
                      <a:pt x="4" y="16"/>
                      <a:pt x="4" y="15"/>
                    </a:cubicBezTo>
                    <a:cubicBezTo>
                      <a:pt x="4" y="15"/>
                      <a:pt x="4" y="15"/>
                      <a:pt x="4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4" name="CustomShape 33"/>
              <p:cNvSpPr/>
              <p:nvPr/>
            </p:nvSpPr>
            <p:spPr>
              <a:xfrm>
                <a:off x="3517920" y="6171480"/>
                <a:ext cx="18000" cy="13320"/>
              </a:xfrm>
              <a:custGeom>
                <a:avLst/>
                <a:gdLst/>
                <a:ahLst/>
                <a:rect l="l" t="t" r="r" b="b"/>
                <a:pathLst>
                  <a:path w="17" h="12">
                    <a:moveTo>
                      <a:pt x="4" y="10"/>
                    </a:moveTo>
                    <a:cubicBezTo>
                      <a:pt x="4" y="10"/>
                      <a:pt x="3" y="9"/>
                      <a:pt x="2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8"/>
                      <a:pt x="2" y="7"/>
                      <a:pt x="2" y="7"/>
                    </a:cubicBezTo>
                    <a:cubicBezTo>
                      <a:pt x="2" y="6"/>
                      <a:pt x="3" y="5"/>
                      <a:pt x="3" y="4"/>
                    </a:cubicBezTo>
                    <a:cubicBezTo>
                      <a:pt x="4" y="3"/>
                      <a:pt x="6" y="3"/>
                      <a:pt x="8" y="2"/>
                    </a:cubicBezTo>
                    <a:cubicBezTo>
                      <a:pt x="9" y="2"/>
                      <a:pt x="11" y="2"/>
                      <a:pt x="13" y="2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2"/>
                      <a:pt x="14" y="4"/>
                      <a:pt x="15" y="5"/>
                    </a:cubicBezTo>
                    <a:cubicBezTo>
                      <a:pt x="15" y="5"/>
                      <a:pt x="16" y="5"/>
                      <a:pt x="16" y="5"/>
                    </a:cubicBezTo>
                    <a:cubicBezTo>
                      <a:pt x="17" y="5"/>
                      <a:pt x="17" y="4"/>
                      <a:pt x="17" y="4"/>
                    </a:cubicBezTo>
                    <a:cubicBezTo>
                      <a:pt x="16" y="3"/>
                      <a:pt x="15" y="1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1" y="0"/>
                      <a:pt x="8" y="0"/>
                      <a:pt x="5" y="1"/>
                    </a:cubicBezTo>
                    <a:cubicBezTo>
                      <a:pt x="4" y="2"/>
                      <a:pt x="3" y="2"/>
                      <a:pt x="2" y="3"/>
                    </a:cubicBezTo>
                    <a:cubicBezTo>
                      <a:pt x="1" y="4"/>
                      <a:pt x="1" y="5"/>
                      <a:pt x="0" y="6"/>
                    </a:cubicBezTo>
                    <a:cubicBezTo>
                      <a:pt x="0" y="7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4" y="12"/>
                      <a:pt x="5" y="11"/>
                      <a:pt x="5" y="11"/>
                    </a:cubicBezTo>
                    <a:cubicBezTo>
                      <a:pt x="5" y="10"/>
                      <a:pt x="5" y="10"/>
                      <a:pt x="4" y="1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5" name="CustomShape 34"/>
              <p:cNvSpPr/>
              <p:nvPr/>
            </p:nvSpPr>
            <p:spPr>
              <a:xfrm>
                <a:off x="3524400" y="6181920"/>
                <a:ext cx="2880" cy="7560"/>
              </a:xfrm>
              <a:custGeom>
                <a:avLst/>
                <a:gdLst/>
                <a:ahLst/>
                <a:rect l="l" t="t" r="r" b="b"/>
                <a:pathLst>
                  <a:path w="3" h="7">
                    <a:moveTo>
                      <a:pt x="0" y="1"/>
                    </a:moveTo>
                    <a:cubicBezTo>
                      <a:pt x="0" y="2"/>
                      <a:pt x="0" y="4"/>
                      <a:pt x="1" y="6"/>
                    </a:cubicBezTo>
                    <a:cubicBezTo>
                      <a:pt x="1" y="7"/>
                      <a:pt x="2" y="7"/>
                      <a:pt x="3" y="7"/>
                    </a:cubicBezTo>
                    <a:cubicBezTo>
                      <a:pt x="3" y="7"/>
                      <a:pt x="3" y="6"/>
                      <a:pt x="3" y="5"/>
                    </a:cubicBezTo>
                    <a:cubicBezTo>
                      <a:pt x="2" y="4"/>
                      <a:pt x="2" y="2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6" name="CustomShape 35"/>
              <p:cNvSpPr/>
              <p:nvPr/>
            </p:nvSpPr>
            <p:spPr>
              <a:xfrm>
                <a:off x="3253320" y="6145200"/>
                <a:ext cx="20160" cy="12240"/>
              </a:xfrm>
              <a:custGeom>
                <a:avLst/>
                <a:gdLst/>
                <a:ahLst/>
                <a:rect l="l" t="t" r="r" b="b"/>
                <a:pathLst>
                  <a:path w="19" h="11">
                    <a:moveTo>
                      <a:pt x="18" y="0"/>
                    </a:moveTo>
                    <a:cubicBezTo>
                      <a:pt x="14" y="1"/>
                      <a:pt x="11" y="1"/>
                      <a:pt x="8" y="3"/>
                    </a:cubicBezTo>
                    <a:cubicBezTo>
                      <a:pt x="5" y="4"/>
                      <a:pt x="2" y="6"/>
                      <a:pt x="0" y="9"/>
                    </a:cubicBezTo>
                    <a:cubicBezTo>
                      <a:pt x="0" y="10"/>
                      <a:pt x="0" y="10"/>
                      <a:pt x="0" y="11"/>
                    </a:cubicBezTo>
                    <a:cubicBezTo>
                      <a:pt x="1" y="11"/>
                      <a:pt x="1" y="11"/>
                      <a:pt x="2" y="10"/>
                    </a:cubicBezTo>
                    <a:cubicBezTo>
                      <a:pt x="4" y="8"/>
                      <a:pt x="6" y="6"/>
                      <a:pt x="9" y="5"/>
                    </a:cubicBezTo>
                    <a:cubicBezTo>
                      <a:pt x="12" y="4"/>
                      <a:pt x="15" y="3"/>
                      <a:pt x="18" y="2"/>
                    </a:cubicBezTo>
                    <a:cubicBezTo>
                      <a:pt x="19" y="2"/>
                      <a:pt x="19" y="2"/>
                      <a:pt x="19" y="1"/>
                    </a:cubicBezTo>
                    <a:cubicBezTo>
                      <a:pt x="19" y="0"/>
                      <a:pt x="18" y="0"/>
                      <a:pt x="1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97" name="CustomShape 36"/>
            <p:cNvSpPr/>
            <p:nvPr/>
          </p:nvSpPr>
          <p:spPr>
            <a:xfrm>
              <a:off x="3549240" y="5485680"/>
              <a:ext cx="77400" cy="1052640"/>
            </a:xfrm>
            <a:prstGeom prst="can">
              <a:avLst>
                <a:gd name="adj" fmla="val 40672"/>
              </a:avLst>
            </a:prstGeom>
            <a:gradFill rotWithShape="0">
              <a:gsLst>
                <a:gs pos="0">
                  <a:srgbClr val="000000"/>
                </a:gs>
                <a:gs pos="100000">
                  <a:srgbClr val="d9d9d9"/>
                </a:gs>
              </a:gsLst>
              <a:lin ang="0"/>
            </a:gradFill>
            <a:ln>
              <a:solidFill>
                <a:schemeClr val="tx1">
                  <a:lumMod val="75000"/>
                  <a:alpha val="2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8" name="CustomShape 37"/>
            <p:cNvSpPr/>
            <p:nvPr/>
          </p:nvSpPr>
          <p:spPr>
            <a:xfrm>
              <a:off x="2348640" y="5485680"/>
              <a:ext cx="77400" cy="1052640"/>
            </a:xfrm>
            <a:prstGeom prst="can">
              <a:avLst>
                <a:gd name="adj" fmla="val 40672"/>
              </a:avLst>
            </a:prstGeom>
            <a:gradFill rotWithShape="0">
              <a:gsLst>
                <a:gs pos="0">
                  <a:srgbClr val="000000"/>
                </a:gs>
                <a:gs pos="100000">
                  <a:srgbClr val="d9d9d9"/>
                </a:gs>
              </a:gsLst>
              <a:lin ang="0"/>
            </a:gradFill>
            <a:ln>
              <a:solidFill>
                <a:schemeClr val="tx1">
                  <a:lumMod val="75000"/>
                  <a:alpha val="2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9" name="CustomShape 38"/>
            <p:cNvSpPr/>
            <p:nvPr/>
          </p:nvSpPr>
          <p:spPr>
            <a:xfrm>
              <a:off x="2598840" y="5154840"/>
              <a:ext cx="66240" cy="945000"/>
            </a:xfrm>
            <a:prstGeom prst="can">
              <a:avLst>
                <a:gd name="adj" fmla="val 40672"/>
              </a:avLst>
            </a:prstGeom>
            <a:gradFill rotWithShape="0">
              <a:gsLst>
                <a:gs pos="0">
                  <a:srgbClr val="000000"/>
                </a:gs>
                <a:gs pos="100000">
                  <a:srgbClr val="d9d9d9"/>
                </a:gs>
              </a:gsLst>
              <a:lin ang="0"/>
            </a:gradFill>
            <a:ln>
              <a:solidFill>
                <a:schemeClr val="tx1">
                  <a:lumMod val="75000"/>
                  <a:alpha val="2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400" name="Group 39"/>
            <p:cNvGrpSpPr/>
            <p:nvPr/>
          </p:nvGrpSpPr>
          <p:grpSpPr>
            <a:xfrm>
              <a:off x="2089440" y="5154840"/>
              <a:ext cx="1772280" cy="532440"/>
              <a:chOff x="2089440" y="5154840"/>
              <a:chExt cx="1772280" cy="532440"/>
            </a:xfrm>
          </p:grpSpPr>
          <p:sp>
            <p:nvSpPr>
              <p:cNvPr id="401" name="CustomShape 40"/>
              <p:cNvSpPr/>
              <p:nvPr/>
            </p:nvSpPr>
            <p:spPr>
              <a:xfrm>
                <a:off x="2089440" y="5154840"/>
                <a:ext cx="1769760" cy="478440"/>
              </a:xfrm>
              <a:custGeom>
                <a:avLst/>
                <a:gdLst/>
                <a:ahLst/>
                <a:rect l="l" t="t" r="r" b="b"/>
                <a:pathLst>
                  <a:path w="3284" h="833">
                    <a:moveTo>
                      <a:pt x="2554" y="0"/>
                    </a:moveTo>
                    <a:lnTo>
                      <a:pt x="730" y="0"/>
                    </a:lnTo>
                    <a:lnTo>
                      <a:pt x="0" y="833"/>
                    </a:lnTo>
                    <a:lnTo>
                      <a:pt x="3284" y="833"/>
                    </a:lnTo>
                    <a:lnTo>
                      <a:pt x="2554" y="0"/>
                    </a:lnTo>
                    <a:close/>
                  </a:path>
                </a:pathLst>
              </a:custGeom>
              <a:gradFill rotWithShape="0">
                <a:gsLst>
                  <a:gs pos="50000">
                    <a:srgbClr val="999999"/>
                  </a:gs>
                  <a:gs pos="100000">
                    <a:srgbClr val="f2f2f2"/>
                  </a:gs>
                </a:gsLst>
                <a:lin ang="10800000"/>
              </a:gradFill>
              <a:ln>
                <a:solidFill>
                  <a:srgbClr val="80808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2" name="CustomShape 41"/>
              <p:cNvSpPr/>
              <p:nvPr/>
            </p:nvSpPr>
            <p:spPr>
              <a:xfrm rot="10800000">
                <a:off x="2089800" y="5634360"/>
                <a:ext cx="1771920" cy="52560"/>
              </a:xfrm>
              <a:prstGeom prst="rect">
                <a:avLst/>
              </a:prstGeom>
              <a:gradFill rotWithShape="0">
                <a:gsLst>
                  <a:gs pos="50000">
                    <a:srgbClr val="808080"/>
                  </a:gs>
                  <a:gs pos="100000">
                    <a:srgbClr val="999999"/>
                  </a:gs>
                </a:gsLst>
                <a:lin ang="162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403" name="CustomShape 42"/>
            <p:cNvSpPr/>
            <p:nvPr/>
          </p:nvSpPr>
          <p:spPr>
            <a:xfrm>
              <a:off x="3831120" y="4799880"/>
              <a:ext cx="240120" cy="306000"/>
            </a:xfrm>
            <a:custGeom>
              <a:avLst/>
              <a:gdLst/>
              <a:ahLst/>
              <a:rect l="l" t="t" r="r" b="b"/>
              <a:pathLst>
                <a:path w="222" h="266">
                  <a:moveTo>
                    <a:pt x="10" y="104"/>
                  </a:moveTo>
                  <a:cubicBezTo>
                    <a:pt x="9" y="104"/>
                    <a:pt x="9" y="106"/>
                    <a:pt x="8" y="108"/>
                  </a:cubicBezTo>
                  <a:cubicBezTo>
                    <a:pt x="0" y="96"/>
                    <a:pt x="11" y="78"/>
                    <a:pt x="13" y="68"/>
                  </a:cubicBezTo>
                  <a:cubicBezTo>
                    <a:pt x="17" y="67"/>
                    <a:pt x="24" y="61"/>
                    <a:pt x="30" y="57"/>
                  </a:cubicBezTo>
                  <a:cubicBezTo>
                    <a:pt x="26" y="57"/>
                    <a:pt x="25" y="61"/>
                    <a:pt x="21" y="61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1" y="55"/>
                    <a:pt x="33" y="49"/>
                    <a:pt x="25" y="51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33" y="36"/>
                    <a:pt x="44" y="25"/>
                    <a:pt x="63" y="23"/>
                  </a:cubicBezTo>
                  <a:cubicBezTo>
                    <a:pt x="63" y="21"/>
                    <a:pt x="68" y="20"/>
                    <a:pt x="70" y="15"/>
                  </a:cubicBezTo>
                  <a:cubicBezTo>
                    <a:pt x="83" y="13"/>
                    <a:pt x="94" y="0"/>
                    <a:pt x="110" y="8"/>
                  </a:cubicBezTo>
                  <a:cubicBezTo>
                    <a:pt x="117" y="1"/>
                    <a:pt x="135" y="4"/>
                    <a:pt x="142" y="11"/>
                  </a:cubicBezTo>
                  <a:cubicBezTo>
                    <a:pt x="152" y="12"/>
                    <a:pt x="158" y="16"/>
                    <a:pt x="164" y="20"/>
                  </a:cubicBezTo>
                  <a:cubicBezTo>
                    <a:pt x="175" y="18"/>
                    <a:pt x="186" y="24"/>
                    <a:pt x="190" y="31"/>
                  </a:cubicBezTo>
                  <a:cubicBezTo>
                    <a:pt x="189" y="31"/>
                    <a:pt x="189" y="31"/>
                    <a:pt x="189" y="31"/>
                  </a:cubicBezTo>
                  <a:cubicBezTo>
                    <a:pt x="188" y="33"/>
                    <a:pt x="188" y="33"/>
                    <a:pt x="188" y="33"/>
                  </a:cubicBezTo>
                  <a:cubicBezTo>
                    <a:pt x="182" y="33"/>
                    <a:pt x="191" y="37"/>
                    <a:pt x="194" y="38"/>
                  </a:cubicBezTo>
                  <a:cubicBezTo>
                    <a:pt x="196" y="39"/>
                    <a:pt x="196" y="39"/>
                    <a:pt x="196" y="39"/>
                  </a:cubicBezTo>
                  <a:cubicBezTo>
                    <a:pt x="197" y="37"/>
                    <a:pt x="197" y="37"/>
                    <a:pt x="197" y="37"/>
                  </a:cubicBezTo>
                  <a:cubicBezTo>
                    <a:pt x="215" y="53"/>
                    <a:pt x="216" y="82"/>
                    <a:pt x="221" y="108"/>
                  </a:cubicBezTo>
                  <a:cubicBezTo>
                    <a:pt x="222" y="112"/>
                    <a:pt x="217" y="108"/>
                    <a:pt x="217" y="111"/>
                  </a:cubicBezTo>
                  <a:cubicBezTo>
                    <a:pt x="219" y="127"/>
                    <a:pt x="220" y="144"/>
                    <a:pt x="219" y="162"/>
                  </a:cubicBezTo>
                  <a:cubicBezTo>
                    <a:pt x="216" y="164"/>
                    <a:pt x="217" y="170"/>
                    <a:pt x="212" y="169"/>
                  </a:cubicBezTo>
                  <a:cubicBezTo>
                    <a:pt x="214" y="177"/>
                    <a:pt x="212" y="187"/>
                    <a:pt x="208" y="194"/>
                  </a:cubicBezTo>
                  <a:cubicBezTo>
                    <a:pt x="207" y="200"/>
                    <a:pt x="205" y="191"/>
                    <a:pt x="203" y="191"/>
                  </a:cubicBezTo>
                  <a:cubicBezTo>
                    <a:pt x="167" y="212"/>
                    <a:pt x="124" y="222"/>
                    <a:pt x="104" y="266"/>
                  </a:cubicBezTo>
                  <a:cubicBezTo>
                    <a:pt x="92" y="260"/>
                    <a:pt x="84" y="252"/>
                    <a:pt x="82" y="239"/>
                  </a:cubicBezTo>
                  <a:cubicBezTo>
                    <a:pt x="63" y="240"/>
                    <a:pt x="26" y="245"/>
                    <a:pt x="38" y="215"/>
                  </a:cubicBezTo>
                  <a:cubicBezTo>
                    <a:pt x="39" y="210"/>
                    <a:pt x="34" y="209"/>
                    <a:pt x="32" y="206"/>
                  </a:cubicBezTo>
                  <a:cubicBezTo>
                    <a:pt x="33" y="204"/>
                    <a:pt x="31" y="198"/>
                    <a:pt x="34" y="198"/>
                  </a:cubicBezTo>
                  <a:cubicBezTo>
                    <a:pt x="32" y="196"/>
                    <a:pt x="30" y="194"/>
                    <a:pt x="28" y="192"/>
                  </a:cubicBezTo>
                  <a:cubicBezTo>
                    <a:pt x="29" y="187"/>
                    <a:pt x="30" y="183"/>
                    <a:pt x="29" y="179"/>
                  </a:cubicBezTo>
                  <a:cubicBezTo>
                    <a:pt x="21" y="181"/>
                    <a:pt x="15" y="176"/>
                    <a:pt x="13" y="171"/>
                  </a:cubicBezTo>
                  <a:cubicBezTo>
                    <a:pt x="19" y="159"/>
                    <a:pt x="25" y="149"/>
                    <a:pt x="29" y="135"/>
                  </a:cubicBezTo>
                  <a:cubicBezTo>
                    <a:pt x="28" y="131"/>
                    <a:pt x="24" y="129"/>
                    <a:pt x="22" y="126"/>
                  </a:cubicBezTo>
                  <a:cubicBezTo>
                    <a:pt x="20" y="116"/>
                    <a:pt x="23" y="104"/>
                    <a:pt x="26" y="93"/>
                  </a:cubicBezTo>
                  <a:cubicBezTo>
                    <a:pt x="22" y="92"/>
                    <a:pt x="16" y="102"/>
                    <a:pt x="12" y="106"/>
                  </a:cubicBezTo>
                  <a:cubicBezTo>
                    <a:pt x="12" y="104"/>
                    <a:pt x="12" y="104"/>
                    <a:pt x="12" y="104"/>
                  </a:cubicBezTo>
                  <a:lnTo>
                    <a:pt x="10" y="104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4" name="CustomShape 43"/>
            <p:cNvSpPr/>
            <p:nvPr/>
          </p:nvSpPr>
          <p:spPr>
            <a:xfrm>
              <a:off x="3444120" y="5275440"/>
              <a:ext cx="459000" cy="251280"/>
            </a:xfrm>
            <a:custGeom>
              <a:avLst/>
              <a:gdLst/>
              <a:ahLst/>
              <a:rect l="l" t="t" r="r" b="b"/>
              <a:pathLst>
                <a:path w="425" h="219">
                  <a:moveTo>
                    <a:pt x="425" y="219"/>
                  </a:moveTo>
                  <a:cubicBezTo>
                    <a:pt x="412" y="216"/>
                    <a:pt x="308" y="211"/>
                    <a:pt x="295" y="209"/>
                  </a:cubicBezTo>
                  <a:cubicBezTo>
                    <a:pt x="281" y="207"/>
                    <a:pt x="268" y="203"/>
                    <a:pt x="254" y="201"/>
                  </a:cubicBezTo>
                  <a:cubicBezTo>
                    <a:pt x="240" y="199"/>
                    <a:pt x="225" y="202"/>
                    <a:pt x="210" y="200"/>
                  </a:cubicBezTo>
                  <a:cubicBezTo>
                    <a:pt x="195" y="198"/>
                    <a:pt x="157" y="195"/>
                    <a:pt x="154" y="187"/>
                  </a:cubicBezTo>
                  <a:cubicBezTo>
                    <a:pt x="150" y="178"/>
                    <a:pt x="158" y="166"/>
                    <a:pt x="161" y="163"/>
                  </a:cubicBezTo>
                  <a:cubicBezTo>
                    <a:pt x="152" y="174"/>
                    <a:pt x="130" y="170"/>
                    <a:pt x="114" y="168"/>
                  </a:cubicBezTo>
                  <a:cubicBezTo>
                    <a:pt x="106" y="167"/>
                    <a:pt x="30" y="159"/>
                    <a:pt x="33" y="151"/>
                  </a:cubicBezTo>
                  <a:cubicBezTo>
                    <a:pt x="37" y="142"/>
                    <a:pt x="58" y="146"/>
                    <a:pt x="70" y="148"/>
                  </a:cubicBezTo>
                  <a:cubicBezTo>
                    <a:pt x="53" y="140"/>
                    <a:pt x="27" y="138"/>
                    <a:pt x="10" y="130"/>
                  </a:cubicBezTo>
                  <a:cubicBezTo>
                    <a:pt x="9" y="127"/>
                    <a:pt x="6" y="122"/>
                    <a:pt x="10" y="120"/>
                  </a:cubicBezTo>
                  <a:cubicBezTo>
                    <a:pt x="3" y="118"/>
                    <a:pt x="1" y="114"/>
                    <a:pt x="0" y="109"/>
                  </a:cubicBezTo>
                  <a:cubicBezTo>
                    <a:pt x="6" y="105"/>
                    <a:pt x="14" y="106"/>
                    <a:pt x="22" y="107"/>
                  </a:cubicBezTo>
                  <a:cubicBezTo>
                    <a:pt x="25" y="105"/>
                    <a:pt x="16" y="101"/>
                    <a:pt x="20" y="96"/>
                  </a:cubicBezTo>
                  <a:cubicBezTo>
                    <a:pt x="52" y="103"/>
                    <a:pt x="89" y="99"/>
                    <a:pt x="123" y="105"/>
                  </a:cubicBezTo>
                  <a:cubicBezTo>
                    <a:pt x="136" y="107"/>
                    <a:pt x="161" y="117"/>
                    <a:pt x="169" y="105"/>
                  </a:cubicBezTo>
                  <a:cubicBezTo>
                    <a:pt x="182" y="118"/>
                    <a:pt x="170" y="141"/>
                    <a:pt x="161" y="163"/>
                  </a:cubicBezTo>
                  <a:cubicBezTo>
                    <a:pt x="166" y="158"/>
                    <a:pt x="174" y="156"/>
                    <a:pt x="177" y="148"/>
                  </a:cubicBezTo>
                  <a:cubicBezTo>
                    <a:pt x="180" y="140"/>
                    <a:pt x="189" y="111"/>
                    <a:pt x="177" y="104"/>
                  </a:cubicBezTo>
                  <a:cubicBezTo>
                    <a:pt x="181" y="100"/>
                    <a:pt x="187" y="102"/>
                    <a:pt x="192" y="102"/>
                  </a:cubicBezTo>
                  <a:cubicBezTo>
                    <a:pt x="217" y="104"/>
                    <a:pt x="245" y="107"/>
                    <a:pt x="270" y="104"/>
                  </a:cubicBezTo>
                  <a:cubicBezTo>
                    <a:pt x="287" y="103"/>
                    <a:pt x="304" y="96"/>
                    <a:pt x="326" y="101"/>
                  </a:cubicBezTo>
                  <a:cubicBezTo>
                    <a:pt x="349" y="81"/>
                    <a:pt x="367" y="55"/>
                    <a:pt x="388" y="27"/>
                  </a:cubicBezTo>
                  <a:cubicBezTo>
                    <a:pt x="395" y="17"/>
                    <a:pt x="405" y="9"/>
                    <a:pt x="410" y="0"/>
                  </a:cubicBezTo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5" name="CustomShape 44"/>
            <p:cNvSpPr/>
            <p:nvPr/>
          </p:nvSpPr>
          <p:spPr>
            <a:xfrm>
              <a:off x="2018880" y="5012640"/>
              <a:ext cx="360" cy="720"/>
            </a:xfrm>
            <a:custGeom>
              <a:avLst/>
              <a:gdLst/>
              <a:ahLst/>
              <a:rect l="l" t="t" r="r" b="b"/>
              <a:pathLst>
                <a:path w="0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06" name="Group 45"/>
            <p:cNvGrpSpPr/>
            <p:nvPr/>
          </p:nvGrpSpPr>
          <p:grpSpPr>
            <a:xfrm>
              <a:off x="2063520" y="5231520"/>
              <a:ext cx="495360" cy="267480"/>
              <a:chOff x="2063520" y="5231520"/>
              <a:chExt cx="495360" cy="267480"/>
            </a:xfrm>
          </p:grpSpPr>
          <p:sp>
            <p:nvSpPr>
              <p:cNvPr id="407" name="CustomShape 46"/>
              <p:cNvSpPr/>
              <p:nvPr/>
            </p:nvSpPr>
            <p:spPr>
              <a:xfrm>
                <a:off x="2370960" y="5420160"/>
                <a:ext cx="19080" cy="67320"/>
              </a:xfrm>
              <a:custGeom>
                <a:avLst/>
                <a:gdLst/>
                <a:ahLst/>
                <a:rect l="l" t="t" r="r" b="b"/>
                <a:pathLst>
                  <a:path w="18" h="59">
                    <a:moveTo>
                      <a:pt x="3" y="53"/>
                    </a:moveTo>
                    <a:cubicBezTo>
                      <a:pt x="3" y="53"/>
                      <a:pt x="2" y="55"/>
                      <a:pt x="0" y="57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14"/>
                      <a:pt x="13" y="32"/>
                      <a:pt x="9" y="42"/>
                    </a:cubicBezTo>
                    <a:cubicBezTo>
                      <a:pt x="8" y="45"/>
                      <a:pt x="4" y="51"/>
                      <a:pt x="3" y="5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8" name="CustomShape 47"/>
              <p:cNvSpPr/>
              <p:nvPr/>
            </p:nvSpPr>
            <p:spPr>
              <a:xfrm>
                <a:off x="2388960" y="5367240"/>
                <a:ext cx="169920" cy="131760"/>
              </a:xfrm>
              <a:custGeom>
                <a:avLst/>
                <a:gdLst/>
                <a:ahLst/>
                <a:rect l="l" t="t" r="r" b="b"/>
                <a:pathLst>
                  <a:path w="158" h="115">
                    <a:moveTo>
                      <a:pt x="123" y="96"/>
                    </a:moveTo>
                    <a:cubicBezTo>
                      <a:pt x="131" y="97"/>
                      <a:pt x="145" y="101"/>
                      <a:pt x="150" y="94"/>
                    </a:cubicBezTo>
                    <a:cubicBezTo>
                      <a:pt x="151" y="90"/>
                      <a:pt x="147" y="90"/>
                      <a:pt x="144" y="88"/>
                    </a:cubicBezTo>
                    <a:cubicBezTo>
                      <a:pt x="133" y="83"/>
                      <a:pt x="105" y="82"/>
                      <a:pt x="90" y="78"/>
                    </a:cubicBezTo>
                    <a:cubicBezTo>
                      <a:pt x="88" y="78"/>
                      <a:pt x="86" y="78"/>
                      <a:pt x="86" y="76"/>
                    </a:cubicBezTo>
                    <a:cubicBezTo>
                      <a:pt x="87" y="72"/>
                      <a:pt x="112" y="78"/>
                      <a:pt x="123" y="80"/>
                    </a:cubicBezTo>
                    <a:cubicBezTo>
                      <a:pt x="125" y="80"/>
                      <a:pt x="158" y="87"/>
                      <a:pt x="158" y="79"/>
                    </a:cubicBezTo>
                    <a:cubicBezTo>
                      <a:pt x="157" y="70"/>
                      <a:pt x="136" y="69"/>
                      <a:pt x="123" y="66"/>
                    </a:cubicBezTo>
                    <a:cubicBezTo>
                      <a:pt x="118" y="65"/>
                      <a:pt x="106" y="63"/>
                      <a:pt x="99" y="62"/>
                    </a:cubicBezTo>
                    <a:cubicBezTo>
                      <a:pt x="97" y="61"/>
                      <a:pt x="93" y="60"/>
                      <a:pt x="92" y="60"/>
                    </a:cubicBezTo>
                    <a:cubicBezTo>
                      <a:pt x="89" y="59"/>
                      <a:pt x="88" y="57"/>
                      <a:pt x="90" y="57"/>
                    </a:cubicBezTo>
                    <a:cubicBezTo>
                      <a:pt x="92" y="57"/>
                      <a:pt x="94" y="57"/>
                      <a:pt x="97" y="58"/>
                    </a:cubicBezTo>
                    <a:cubicBezTo>
                      <a:pt x="97" y="58"/>
                      <a:pt x="112" y="61"/>
                      <a:pt x="120" y="62"/>
                    </a:cubicBezTo>
                    <a:cubicBezTo>
                      <a:pt x="125" y="64"/>
                      <a:pt x="146" y="68"/>
                      <a:pt x="147" y="63"/>
                    </a:cubicBezTo>
                    <a:cubicBezTo>
                      <a:pt x="147" y="57"/>
                      <a:pt x="138" y="53"/>
                      <a:pt x="132" y="51"/>
                    </a:cubicBezTo>
                    <a:cubicBezTo>
                      <a:pt x="129" y="50"/>
                      <a:pt x="124" y="50"/>
                      <a:pt x="120" y="49"/>
                    </a:cubicBezTo>
                    <a:cubicBezTo>
                      <a:pt x="117" y="48"/>
                      <a:pt x="112" y="47"/>
                      <a:pt x="109" y="46"/>
                    </a:cubicBezTo>
                    <a:cubicBezTo>
                      <a:pt x="104" y="45"/>
                      <a:pt x="98" y="44"/>
                      <a:pt x="92" y="42"/>
                    </a:cubicBezTo>
                    <a:cubicBezTo>
                      <a:pt x="87" y="41"/>
                      <a:pt x="57" y="39"/>
                      <a:pt x="53" y="35"/>
                    </a:cubicBezTo>
                    <a:cubicBezTo>
                      <a:pt x="55" y="28"/>
                      <a:pt x="63" y="28"/>
                      <a:pt x="67" y="24"/>
                    </a:cubicBezTo>
                    <a:cubicBezTo>
                      <a:pt x="80" y="24"/>
                      <a:pt x="90" y="15"/>
                      <a:pt x="87" y="1"/>
                    </a:cubicBezTo>
                    <a:cubicBezTo>
                      <a:pt x="85" y="0"/>
                      <a:pt x="83" y="3"/>
                      <a:pt x="83" y="0"/>
                    </a:cubicBezTo>
                    <a:cubicBezTo>
                      <a:pt x="78" y="2"/>
                      <a:pt x="73" y="5"/>
                      <a:pt x="70" y="9"/>
                    </a:cubicBezTo>
                    <a:cubicBezTo>
                      <a:pt x="58" y="10"/>
                      <a:pt x="31" y="21"/>
                      <a:pt x="31" y="21"/>
                    </a:cubicBezTo>
                    <a:cubicBezTo>
                      <a:pt x="29" y="23"/>
                      <a:pt x="26" y="23"/>
                      <a:pt x="24" y="24"/>
                    </a:cubicBezTo>
                    <a:cubicBezTo>
                      <a:pt x="21" y="26"/>
                      <a:pt x="18" y="28"/>
                      <a:pt x="15" y="31"/>
                    </a:cubicBezTo>
                    <a:cubicBezTo>
                      <a:pt x="12" y="33"/>
                      <a:pt x="8" y="40"/>
                      <a:pt x="6" y="45"/>
                    </a:cubicBezTo>
                    <a:cubicBezTo>
                      <a:pt x="5" y="47"/>
                      <a:pt x="3" y="48"/>
                      <a:pt x="1" y="48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4" y="97"/>
                      <a:pt x="12" y="97"/>
                      <a:pt x="14" y="98"/>
                    </a:cubicBezTo>
                    <a:cubicBezTo>
                      <a:pt x="18" y="99"/>
                      <a:pt x="21" y="101"/>
                      <a:pt x="25" y="101"/>
                    </a:cubicBezTo>
                    <a:cubicBezTo>
                      <a:pt x="33" y="103"/>
                      <a:pt x="43" y="103"/>
                      <a:pt x="52" y="104"/>
                    </a:cubicBezTo>
                    <a:cubicBezTo>
                      <a:pt x="57" y="105"/>
                      <a:pt x="76" y="107"/>
                      <a:pt x="78" y="107"/>
                    </a:cubicBezTo>
                    <a:cubicBezTo>
                      <a:pt x="83" y="106"/>
                      <a:pt x="125" y="115"/>
                      <a:pt x="126" y="107"/>
                    </a:cubicBezTo>
                    <a:cubicBezTo>
                      <a:pt x="126" y="101"/>
                      <a:pt x="101" y="95"/>
                      <a:pt x="94" y="95"/>
                    </a:cubicBezTo>
                    <a:cubicBezTo>
                      <a:pt x="97" y="93"/>
                      <a:pt x="119" y="96"/>
                      <a:pt x="123" y="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9" name="CustomShape 48"/>
              <p:cNvSpPr/>
              <p:nvPr/>
            </p:nvSpPr>
            <p:spPr>
              <a:xfrm>
                <a:off x="2063520" y="5231520"/>
                <a:ext cx="320760" cy="265320"/>
              </a:xfrm>
              <a:custGeom>
                <a:avLst/>
                <a:gdLst/>
                <a:ahLst/>
                <a:rect l="l" t="t" r="r" b="b"/>
                <a:pathLst>
                  <a:path w="297" h="231">
                    <a:moveTo>
                      <a:pt x="9" y="123"/>
                    </a:moveTo>
                    <a:cubicBezTo>
                      <a:pt x="14" y="128"/>
                      <a:pt x="20" y="104"/>
                      <a:pt x="25" y="109"/>
                    </a:cubicBezTo>
                    <a:cubicBezTo>
                      <a:pt x="27" y="111"/>
                      <a:pt x="0" y="144"/>
                      <a:pt x="3" y="146"/>
                    </a:cubicBezTo>
                    <a:cubicBezTo>
                      <a:pt x="14" y="157"/>
                      <a:pt x="27" y="175"/>
                      <a:pt x="41" y="183"/>
                    </a:cubicBezTo>
                    <a:cubicBezTo>
                      <a:pt x="45" y="186"/>
                      <a:pt x="50" y="186"/>
                      <a:pt x="55" y="188"/>
                    </a:cubicBezTo>
                    <a:cubicBezTo>
                      <a:pt x="57" y="189"/>
                      <a:pt x="73" y="197"/>
                      <a:pt x="74" y="198"/>
                    </a:cubicBezTo>
                    <a:cubicBezTo>
                      <a:pt x="75" y="199"/>
                      <a:pt x="128" y="214"/>
                      <a:pt x="130" y="214"/>
                    </a:cubicBezTo>
                    <a:cubicBezTo>
                      <a:pt x="139" y="217"/>
                      <a:pt x="156" y="219"/>
                      <a:pt x="168" y="221"/>
                    </a:cubicBezTo>
                    <a:cubicBezTo>
                      <a:pt x="190" y="225"/>
                      <a:pt x="226" y="227"/>
                      <a:pt x="252" y="229"/>
                    </a:cubicBezTo>
                    <a:cubicBezTo>
                      <a:pt x="258" y="230"/>
                      <a:pt x="263" y="231"/>
                      <a:pt x="267" y="231"/>
                    </a:cubicBezTo>
                    <a:cubicBezTo>
                      <a:pt x="273" y="231"/>
                      <a:pt x="278" y="230"/>
                      <a:pt x="281" y="227"/>
                    </a:cubicBezTo>
                    <a:cubicBezTo>
                      <a:pt x="281" y="227"/>
                      <a:pt x="283" y="224"/>
                      <a:pt x="284" y="221"/>
                    </a:cubicBezTo>
                    <a:cubicBezTo>
                      <a:pt x="286" y="219"/>
                      <a:pt x="287" y="217"/>
                      <a:pt x="287" y="217"/>
                    </a:cubicBezTo>
                    <a:cubicBezTo>
                      <a:pt x="288" y="215"/>
                      <a:pt x="292" y="209"/>
                      <a:pt x="293" y="206"/>
                    </a:cubicBezTo>
                    <a:cubicBezTo>
                      <a:pt x="297" y="196"/>
                      <a:pt x="296" y="178"/>
                      <a:pt x="296" y="164"/>
                    </a:cubicBezTo>
                    <a:lnTo>
                      <a:pt x="296" y="159"/>
                    </a:lnTo>
                    <a:cubicBezTo>
                      <a:pt x="280" y="154"/>
                      <a:pt x="261" y="156"/>
                      <a:pt x="244" y="153"/>
                    </a:cubicBezTo>
                    <a:cubicBezTo>
                      <a:pt x="240" y="152"/>
                      <a:pt x="203" y="144"/>
                      <a:pt x="197" y="142"/>
                    </a:cubicBezTo>
                    <a:cubicBezTo>
                      <a:pt x="190" y="139"/>
                      <a:pt x="103" y="115"/>
                      <a:pt x="101" y="113"/>
                    </a:cubicBezTo>
                    <a:cubicBezTo>
                      <a:pt x="100" y="113"/>
                      <a:pt x="96" y="109"/>
                      <a:pt x="95" y="108"/>
                    </a:cubicBezTo>
                    <a:cubicBezTo>
                      <a:pt x="91" y="104"/>
                      <a:pt x="74" y="86"/>
                      <a:pt x="69" y="81"/>
                    </a:cubicBezTo>
                    <a:cubicBezTo>
                      <a:pt x="64" y="75"/>
                      <a:pt x="41" y="49"/>
                      <a:pt x="36" y="44"/>
                    </a:cubicBezTo>
                    <a:cubicBezTo>
                      <a:pt x="35" y="43"/>
                      <a:pt x="24" y="33"/>
                      <a:pt x="21" y="27"/>
                    </a:cubicBezTo>
                    <a:cubicBezTo>
                      <a:pt x="19" y="25"/>
                      <a:pt x="19" y="23"/>
                      <a:pt x="18" y="21"/>
                    </a:cubicBezTo>
                    <a:cubicBezTo>
                      <a:pt x="14" y="15"/>
                      <a:pt x="9" y="11"/>
                      <a:pt x="5" y="5"/>
                    </a:cubicBezTo>
                    <a:cubicBezTo>
                      <a:pt x="2" y="1"/>
                      <a:pt x="24" y="17"/>
                      <a:pt x="23" y="15"/>
                    </a:cubicBezTo>
                    <a:cubicBezTo>
                      <a:pt x="20" y="11"/>
                      <a:pt x="11" y="3"/>
                      <a:pt x="9" y="0"/>
                    </a:cubicBezTo>
                  </a:path>
                </a:pathLst>
              </a:custGeom>
              <a:solidFill>
                <a:srgbClr val="000000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B46844F-BE36-451B-BF49-19878A30942F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411" name="CustomShape 2"/>
          <p:cNvSpPr/>
          <p:nvPr/>
        </p:nvSpPr>
        <p:spPr>
          <a:xfrm>
            <a:off x="5983560" y="1834200"/>
            <a:ext cx="5928840" cy="5028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 algn="just">
              <a:lnSpc>
                <a:spcPct val="15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Mejorar la </a:t>
            </a: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correlación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 entre el demandante y la oferta.</a:t>
            </a:r>
            <a:endParaRPr b="0" lang="es-ES" sz="2400" spc="-1" strike="noStrike">
              <a:latin typeface="Arial"/>
            </a:endParaRPr>
          </a:p>
          <a:p>
            <a:pPr marL="285840" indent="-285480" algn="just">
              <a:lnSpc>
                <a:spcPct val="15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Gracias al scoring, la empresa sabrá cuanto tiempo (aproximado) tardará en encontrar un ciudadano para el puesto ofertado.​</a:t>
            </a:r>
            <a:endParaRPr b="0" lang="es-ES" sz="2400" spc="-1" strike="noStrike">
              <a:latin typeface="Arial"/>
            </a:endParaRPr>
          </a:p>
          <a:p>
            <a:pPr marL="285840" indent="-285480" algn="just">
              <a:lnSpc>
                <a:spcPct val="15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Recomendación de perfiles en base al resto de ofertas que se encuentran en el mercado.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412" name="TextShape 3"/>
          <p:cNvSpPr txBox="1"/>
          <p:nvPr/>
        </p:nvSpPr>
        <p:spPr>
          <a:xfrm>
            <a:off x="838080" y="288360"/>
            <a:ext cx="10515240" cy="485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s-ES" sz="3200" spc="-1" strike="noStrike">
                <a:solidFill>
                  <a:srgbClr val="002060"/>
                </a:solidFill>
                <a:latin typeface="Calibri Light"/>
              </a:rPr>
              <a:t>BENEFICIOS PARA LA EMPRESA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413" name="Group 4"/>
          <p:cNvGrpSpPr/>
          <p:nvPr/>
        </p:nvGrpSpPr>
        <p:grpSpPr>
          <a:xfrm>
            <a:off x="1164240" y="884160"/>
            <a:ext cx="9893520" cy="0"/>
            <a:chOff x="1164240" y="884160"/>
            <a:chExt cx="9893520" cy="0"/>
          </a:xfrm>
        </p:grpSpPr>
        <p:sp>
          <p:nvSpPr>
            <p:cNvPr id="414" name="Line 5"/>
            <p:cNvSpPr/>
            <p:nvPr/>
          </p:nvSpPr>
          <p:spPr>
            <a:xfrm>
              <a:off x="1164240" y="884160"/>
              <a:ext cx="9893520" cy="0"/>
            </a:xfrm>
            <a:prstGeom prst="line">
              <a:avLst/>
            </a:prstGeom>
            <a:ln w="2844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5" name="Line 6"/>
            <p:cNvSpPr/>
            <p:nvPr/>
          </p:nvSpPr>
          <p:spPr>
            <a:xfrm>
              <a:off x="1164240" y="884160"/>
              <a:ext cx="9893520" cy="0"/>
            </a:xfrm>
            <a:prstGeom prst="line">
              <a:avLst/>
            </a:prstGeom>
            <a:ln w="2844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6" name="Line 7"/>
            <p:cNvSpPr/>
            <p:nvPr/>
          </p:nvSpPr>
          <p:spPr>
            <a:xfrm>
              <a:off x="1164240" y="884160"/>
              <a:ext cx="9893520" cy="0"/>
            </a:xfrm>
            <a:prstGeom prst="line">
              <a:avLst/>
            </a:prstGeom>
            <a:ln w="2844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17" name="CustomShape 8"/>
          <p:cNvSpPr/>
          <p:nvPr/>
        </p:nvSpPr>
        <p:spPr>
          <a:xfrm>
            <a:off x="2198520" y="1193040"/>
            <a:ext cx="1485000" cy="821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RETORNO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418" name="CustomShape 9"/>
          <p:cNvSpPr/>
          <p:nvPr/>
        </p:nvSpPr>
        <p:spPr>
          <a:xfrm>
            <a:off x="6496920" y="1190880"/>
            <a:ext cx="4902120" cy="821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APLICANDO INTELIGENCIA ARTIFICIAL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419" name="CustomShape 10"/>
          <p:cNvSpPr/>
          <p:nvPr/>
        </p:nvSpPr>
        <p:spPr>
          <a:xfrm>
            <a:off x="252720" y="1834200"/>
            <a:ext cx="5376960" cy="3931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Libre acceso a la plataforma</a:t>
            </a:r>
            <a:endParaRPr b="0" lang="es-ES" sz="24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Automatización y simplificación del proceso de selección</a:t>
            </a:r>
            <a:endParaRPr b="0" lang="es-ES" sz="24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Acceso a los datos de los candidatos</a:t>
            </a:r>
            <a:endParaRPr b="0" lang="es-ES" sz="24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Simplifica su relación con la Administración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420" name="CustomShape 11"/>
          <p:cNvSpPr/>
          <p:nvPr/>
        </p:nvSpPr>
        <p:spPr>
          <a:xfrm>
            <a:off x="3400200" y="4781520"/>
            <a:ext cx="1836000" cy="1939320"/>
          </a:xfrm>
          <a:custGeom>
            <a:avLst/>
            <a:gdLst/>
            <a:ahLst/>
            <a:rect l="l" t="t" r="r" b="b"/>
            <a:pathLst>
              <a:path w="408" h="430">
                <a:moveTo>
                  <a:pt x="408" y="319"/>
                </a:moveTo>
                <a:cubicBezTo>
                  <a:pt x="404" y="247"/>
                  <a:pt x="404" y="247"/>
                  <a:pt x="404" y="247"/>
                </a:cubicBezTo>
                <a:cubicBezTo>
                  <a:pt x="389" y="243"/>
                  <a:pt x="389" y="243"/>
                  <a:pt x="389" y="243"/>
                </a:cubicBezTo>
                <a:cubicBezTo>
                  <a:pt x="374" y="244"/>
                  <a:pt x="374" y="244"/>
                  <a:pt x="374" y="244"/>
                </a:cubicBezTo>
                <a:cubicBezTo>
                  <a:pt x="373" y="238"/>
                  <a:pt x="373" y="238"/>
                  <a:pt x="373" y="238"/>
                </a:cubicBezTo>
                <a:cubicBezTo>
                  <a:pt x="372" y="235"/>
                  <a:pt x="372" y="235"/>
                  <a:pt x="372" y="235"/>
                </a:cubicBezTo>
                <a:cubicBezTo>
                  <a:pt x="372" y="235"/>
                  <a:pt x="373" y="233"/>
                  <a:pt x="374" y="232"/>
                </a:cubicBezTo>
                <a:cubicBezTo>
                  <a:pt x="375" y="231"/>
                  <a:pt x="376" y="230"/>
                  <a:pt x="376" y="228"/>
                </a:cubicBezTo>
                <a:cubicBezTo>
                  <a:pt x="375" y="227"/>
                  <a:pt x="374" y="226"/>
                  <a:pt x="374" y="225"/>
                </a:cubicBezTo>
                <a:cubicBezTo>
                  <a:pt x="373" y="223"/>
                  <a:pt x="373" y="221"/>
                  <a:pt x="373" y="221"/>
                </a:cubicBezTo>
                <a:cubicBezTo>
                  <a:pt x="377" y="219"/>
                  <a:pt x="377" y="219"/>
                  <a:pt x="377" y="219"/>
                </a:cubicBezTo>
                <a:cubicBezTo>
                  <a:pt x="377" y="203"/>
                  <a:pt x="379" y="187"/>
                  <a:pt x="377" y="171"/>
                </a:cubicBezTo>
                <a:cubicBezTo>
                  <a:pt x="376" y="165"/>
                  <a:pt x="376" y="160"/>
                  <a:pt x="375" y="154"/>
                </a:cubicBezTo>
                <a:cubicBezTo>
                  <a:pt x="375" y="149"/>
                  <a:pt x="377" y="143"/>
                  <a:pt x="376" y="138"/>
                </a:cubicBezTo>
                <a:cubicBezTo>
                  <a:pt x="376" y="135"/>
                  <a:pt x="375" y="131"/>
                  <a:pt x="375" y="128"/>
                </a:cubicBezTo>
                <a:cubicBezTo>
                  <a:pt x="376" y="120"/>
                  <a:pt x="375" y="112"/>
                  <a:pt x="374" y="103"/>
                </a:cubicBezTo>
                <a:cubicBezTo>
                  <a:pt x="374" y="100"/>
                  <a:pt x="374" y="96"/>
                  <a:pt x="373" y="92"/>
                </a:cubicBezTo>
                <a:cubicBezTo>
                  <a:pt x="373" y="90"/>
                  <a:pt x="374" y="85"/>
                  <a:pt x="372" y="84"/>
                </a:cubicBezTo>
                <a:cubicBezTo>
                  <a:pt x="370" y="82"/>
                  <a:pt x="348" y="72"/>
                  <a:pt x="346" y="72"/>
                </a:cubicBezTo>
                <a:cubicBezTo>
                  <a:pt x="344" y="71"/>
                  <a:pt x="335" y="66"/>
                  <a:pt x="333" y="64"/>
                </a:cubicBezTo>
                <a:cubicBezTo>
                  <a:pt x="331" y="62"/>
                  <a:pt x="328" y="58"/>
                  <a:pt x="328" y="57"/>
                </a:cubicBezTo>
                <a:cubicBezTo>
                  <a:pt x="327" y="56"/>
                  <a:pt x="325" y="54"/>
                  <a:pt x="325" y="54"/>
                </a:cubicBezTo>
                <a:cubicBezTo>
                  <a:pt x="325" y="54"/>
                  <a:pt x="326" y="54"/>
                  <a:pt x="326" y="52"/>
                </a:cubicBezTo>
                <a:cubicBezTo>
                  <a:pt x="326" y="47"/>
                  <a:pt x="331" y="43"/>
                  <a:pt x="334" y="39"/>
                </a:cubicBezTo>
                <a:cubicBezTo>
                  <a:pt x="335" y="37"/>
                  <a:pt x="337" y="33"/>
                  <a:pt x="337" y="31"/>
                </a:cubicBezTo>
                <a:cubicBezTo>
                  <a:pt x="338" y="24"/>
                  <a:pt x="337" y="16"/>
                  <a:pt x="333" y="10"/>
                </a:cubicBezTo>
                <a:cubicBezTo>
                  <a:pt x="330" y="7"/>
                  <a:pt x="323" y="3"/>
                  <a:pt x="319" y="2"/>
                </a:cubicBezTo>
                <a:cubicBezTo>
                  <a:pt x="315" y="0"/>
                  <a:pt x="310" y="0"/>
                  <a:pt x="305" y="1"/>
                </a:cubicBezTo>
                <a:cubicBezTo>
                  <a:pt x="302" y="1"/>
                  <a:pt x="295" y="1"/>
                  <a:pt x="293" y="3"/>
                </a:cubicBezTo>
                <a:cubicBezTo>
                  <a:pt x="292" y="4"/>
                  <a:pt x="290" y="5"/>
                  <a:pt x="290" y="7"/>
                </a:cubicBezTo>
                <a:cubicBezTo>
                  <a:pt x="289" y="9"/>
                  <a:pt x="287" y="12"/>
                  <a:pt x="287" y="13"/>
                </a:cubicBezTo>
                <a:cubicBezTo>
                  <a:pt x="288" y="14"/>
                  <a:pt x="287" y="17"/>
                  <a:pt x="287" y="19"/>
                </a:cubicBezTo>
                <a:cubicBezTo>
                  <a:pt x="286" y="20"/>
                  <a:pt x="285" y="23"/>
                  <a:pt x="285" y="24"/>
                </a:cubicBezTo>
                <a:cubicBezTo>
                  <a:pt x="285" y="25"/>
                  <a:pt x="286" y="27"/>
                  <a:pt x="286" y="28"/>
                </a:cubicBezTo>
                <a:cubicBezTo>
                  <a:pt x="286" y="29"/>
                  <a:pt x="285" y="31"/>
                  <a:pt x="285" y="32"/>
                </a:cubicBezTo>
                <a:cubicBezTo>
                  <a:pt x="285" y="33"/>
                  <a:pt x="283" y="35"/>
                  <a:pt x="283" y="36"/>
                </a:cubicBezTo>
                <a:cubicBezTo>
                  <a:pt x="283" y="37"/>
                  <a:pt x="282" y="39"/>
                  <a:pt x="282" y="39"/>
                </a:cubicBezTo>
                <a:cubicBezTo>
                  <a:pt x="282" y="39"/>
                  <a:pt x="285" y="42"/>
                  <a:pt x="285" y="43"/>
                </a:cubicBezTo>
                <a:cubicBezTo>
                  <a:pt x="285" y="44"/>
                  <a:pt x="285" y="46"/>
                  <a:pt x="285" y="46"/>
                </a:cubicBezTo>
                <a:cubicBezTo>
                  <a:pt x="285" y="46"/>
                  <a:pt x="285" y="47"/>
                  <a:pt x="285" y="48"/>
                </a:cubicBezTo>
                <a:cubicBezTo>
                  <a:pt x="285" y="49"/>
                  <a:pt x="285" y="51"/>
                  <a:pt x="286" y="52"/>
                </a:cubicBezTo>
                <a:cubicBezTo>
                  <a:pt x="286" y="53"/>
                  <a:pt x="287" y="56"/>
                  <a:pt x="288" y="56"/>
                </a:cubicBezTo>
                <a:cubicBezTo>
                  <a:pt x="289" y="57"/>
                  <a:pt x="288" y="56"/>
                  <a:pt x="291" y="58"/>
                </a:cubicBezTo>
                <a:cubicBezTo>
                  <a:pt x="294" y="59"/>
                  <a:pt x="294" y="58"/>
                  <a:pt x="297" y="59"/>
                </a:cubicBezTo>
                <a:cubicBezTo>
                  <a:pt x="300" y="60"/>
                  <a:pt x="300" y="60"/>
                  <a:pt x="301" y="63"/>
                </a:cubicBezTo>
                <a:cubicBezTo>
                  <a:pt x="302" y="66"/>
                  <a:pt x="301" y="67"/>
                  <a:pt x="300" y="70"/>
                </a:cubicBezTo>
                <a:cubicBezTo>
                  <a:pt x="299" y="73"/>
                  <a:pt x="294" y="76"/>
                  <a:pt x="294" y="76"/>
                </a:cubicBezTo>
                <a:cubicBezTo>
                  <a:pt x="294" y="76"/>
                  <a:pt x="282" y="82"/>
                  <a:pt x="280" y="83"/>
                </a:cubicBezTo>
                <a:cubicBezTo>
                  <a:pt x="278" y="84"/>
                  <a:pt x="270" y="87"/>
                  <a:pt x="268" y="90"/>
                </a:cubicBezTo>
                <a:cubicBezTo>
                  <a:pt x="267" y="93"/>
                  <a:pt x="267" y="98"/>
                  <a:pt x="266" y="103"/>
                </a:cubicBezTo>
                <a:cubicBezTo>
                  <a:pt x="265" y="113"/>
                  <a:pt x="263" y="122"/>
                  <a:pt x="258" y="130"/>
                </a:cubicBezTo>
                <a:cubicBezTo>
                  <a:pt x="257" y="133"/>
                  <a:pt x="257" y="136"/>
                  <a:pt x="255" y="139"/>
                </a:cubicBezTo>
                <a:cubicBezTo>
                  <a:pt x="254" y="140"/>
                  <a:pt x="252" y="141"/>
                  <a:pt x="250" y="142"/>
                </a:cubicBezTo>
                <a:cubicBezTo>
                  <a:pt x="248" y="143"/>
                  <a:pt x="224" y="149"/>
                  <a:pt x="223" y="150"/>
                </a:cubicBezTo>
                <a:cubicBezTo>
                  <a:pt x="222" y="150"/>
                  <a:pt x="218" y="149"/>
                  <a:pt x="217" y="149"/>
                </a:cubicBezTo>
                <a:cubicBezTo>
                  <a:pt x="215" y="149"/>
                  <a:pt x="212" y="147"/>
                  <a:pt x="211" y="146"/>
                </a:cubicBezTo>
                <a:cubicBezTo>
                  <a:pt x="211" y="145"/>
                  <a:pt x="209" y="145"/>
                  <a:pt x="208" y="145"/>
                </a:cubicBezTo>
                <a:cubicBezTo>
                  <a:pt x="207" y="145"/>
                  <a:pt x="204" y="146"/>
                  <a:pt x="203" y="147"/>
                </a:cubicBezTo>
                <a:cubicBezTo>
                  <a:pt x="201" y="148"/>
                  <a:pt x="198" y="148"/>
                  <a:pt x="197" y="148"/>
                </a:cubicBezTo>
                <a:cubicBezTo>
                  <a:pt x="196" y="149"/>
                  <a:pt x="192" y="149"/>
                  <a:pt x="192" y="149"/>
                </a:cubicBezTo>
                <a:cubicBezTo>
                  <a:pt x="165" y="135"/>
                  <a:pt x="165" y="135"/>
                  <a:pt x="165" y="135"/>
                </a:cubicBezTo>
                <a:cubicBezTo>
                  <a:pt x="160" y="132"/>
                  <a:pt x="153" y="127"/>
                  <a:pt x="148" y="123"/>
                </a:cubicBezTo>
                <a:cubicBezTo>
                  <a:pt x="147" y="122"/>
                  <a:pt x="134" y="110"/>
                  <a:pt x="133" y="109"/>
                </a:cubicBezTo>
                <a:cubicBezTo>
                  <a:pt x="133" y="108"/>
                  <a:pt x="127" y="102"/>
                  <a:pt x="127" y="100"/>
                </a:cubicBezTo>
                <a:cubicBezTo>
                  <a:pt x="127" y="98"/>
                  <a:pt x="122" y="86"/>
                  <a:pt x="120" y="83"/>
                </a:cubicBezTo>
                <a:cubicBezTo>
                  <a:pt x="118" y="81"/>
                  <a:pt x="115" y="78"/>
                  <a:pt x="114" y="78"/>
                </a:cubicBezTo>
                <a:cubicBezTo>
                  <a:pt x="112" y="77"/>
                  <a:pt x="107" y="74"/>
                  <a:pt x="105" y="73"/>
                </a:cubicBezTo>
                <a:cubicBezTo>
                  <a:pt x="103" y="73"/>
                  <a:pt x="97" y="71"/>
                  <a:pt x="97" y="69"/>
                </a:cubicBezTo>
                <a:cubicBezTo>
                  <a:pt x="96" y="67"/>
                  <a:pt x="95" y="64"/>
                  <a:pt x="95" y="64"/>
                </a:cubicBezTo>
                <a:cubicBezTo>
                  <a:pt x="100" y="62"/>
                  <a:pt x="100" y="62"/>
                  <a:pt x="100" y="62"/>
                </a:cubicBezTo>
                <a:cubicBezTo>
                  <a:pt x="100" y="62"/>
                  <a:pt x="103" y="61"/>
                  <a:pt x="104" y="61"/>
                </a:cubicBezTo>
                <a:cubicBezTo>
                  <a:pt x="105" y="61"/>
                  <a:pt x="109" y="61"/>
                  <a:pt x="109" y="61"/>
                </a:cubicBezTo>
                <a:cubicBezTo>
                  <a:pt x="110" y="59"/>
                  <a:pt x="110" y="59"/>
                  <a:pt x="110" y="59"/>
                </a:cubicBezTo>
                <a:cubicBezTo>
                  <a:pt x="110" y="55"/>
                  <a:pt x="110" y="55"/>
                  <a:pt x="110" y="55"/>
                </a:cubicBezTo>
                <a:cubicBezTo>
                  <a:pt x="109" y="53"/>
                  <a:pt x="109" y="53"/>
                  <a:pt x="109" y="53"/>
                </a:cubicBezTo>
                <a:cubicBezTo>
                  <a:pt x="110" y="51"/>
                  <a:pt x="110" y="51"/>
                  <a:pt x="110" y="51"/>
                </a:cubicBezTo>
                <a:cubicBezTo>
                  <a:pt x="110" y="49"/>
                  <a:pt x="110" y="49"/>
                  <a:pt x="110" y="49"/>
                </a:cubicBezTo>
                <a:cubicBezTo>
                  <a:pt x="111" y="47"/>
                  <a:pt x="111" y="47"/>
                  <a:pt x="111" y="47"/>
                </a:cubicBezTo>
                <a:cubicBezTo>
                  <a:pt x="114" y="45"/>
                  <a:pt x="114" y="45"/>
                  <a:pt x="114" y="45"/>
                </a:cubicBezTo>
                <a:cubicBezTo>
                  <a:pt x="116" y="43"/>
                  <a:pt x="116" y="43"/>
                  <a:pt x="116" y="43"/>
                </a:cubicBezTo>
                <a:cubicBezTo>
                  <a:pt x="116" y="43"/>
                  <a:pt x="114" y="34"/>
                  <a:pt x="114" y="33"/>
                </a:cubicBezTo>
                <a:cubicBezTo>
                  <a:pt x="114" y="32"/>
                  <a:pt x="113" y="27"/>
                  <a:pt x="113" y="26"/>
                </a:cubicBezTo>
                <a:cubicBezTo>
                  <a:pt x="113" y="25"/>
                  <a:pt x="113" y="21"/>
                  <a:pt x="114" y="21"/>
                </a:cubicBezTo>
                <a:cubicBezTo>
                  <a:pt x="115" y="20"/>
                  <a:pt x="118" y="19"/>
                  <a:pt x="118" y="19"/>
                </a:cubicBezTo>
                <a:cubicBezTo>
                  <a:pt x="118" y="19"/>
                  <a:pt x="121" y="16"/>
                  <a:pt x="120" y="14"/>
                </a:cubicBezTo>
                <a:cubicBezTo>
                  <a:pt x="119" y="12"/>
                  <a:pt x="116" y="9"/>
                  <a:pt x="114" y="8"/>
                </a:cubicBezTo>
                <a:cubicBezTo>
                  <a:pt x="112" y="6"/>
                  <a:pt x="105" y="4"/>
                  <a:pt x="103" y="4"/>
                </a:cubicBezTo>
                <a:cubicBezTo>
                  <a:pt x="101" y="3"/>
                  <a:pt x="92" y="2"/>
                  <a:pt x="90" y="2"/>
                </a:cubicBezTo>
                <a:cubicBezTo>
                  <a:pt x="87" y="1"/>
                  <a:pt x="84" y="0"/>
                  <a:pt x="81" y="2"/>
                </a:cubicBezTo>
                <a:cubicBezTo>
                  <a:pt x="79" y="4"/>
                  <a:pt x="76" y="5"/>
                  <a:pt x="75" y="7"/>
                </a:cubicBezTo>
                <a:cubicBezTo>
                  <a:pt x="70" y="12"/>
                  <a:pt x="64" y="18"/>
                  <a:pt x="65" y="26"/>
                </a:cubicBezTo>
                <a:cubicBezTo>
                  <a:pt x="66" y="28"/>
                  <a:pt x="68" y="44"/>
                  <a:pt x="69" y="46"/>
                </a:cubicBezTo>
                <a:cubicBezTo>
                  <a:pt x="69" y="48"/>
                  <a:pt x="70" y="52"/>
                  <a:pt x="70" y="52"/>
                </a:cubicBezTo>
                <a:cubicBezTo>
                  <a:pt x="70" y="52"/>
                  <a:pt x="71" y="53"/>
                  <a:pt x="69" y="54"/>
                </a:cubicBezTo>
                <a:cubicBezTo>
                  <a:pt x="67" y="55"/>
                  <a:pt x="65" y="58"/>
                  <a:pt x="65" y="60"/>
                </a:cubicBezTo>
                <a:cubicBezTo>
                  <a:pt x="64" y="61"/>
                  <a:pt x="60" y="64"/>
                  <a:pt x="59" y="66"/>
                </a:cubicBezTo>
                <a:cubicBezTo>
                  <a:pt x="58" y="68"/>
                  <a:pt x="46" y="78"/>
                  <a:pt x="45" y="81"/>
                </a:cubicBezTo>
                <a:cubicBezTo>
                  <a:pt x="43" y="83"/>
                  <a:pt x="37" y="90"/>
                  <a:pt x="36" y="93"/>
                </a:cubicBezTo>
                <a:cubicBezTo>
                  <a:pt x="35" y="96"/>
                  <a:pt x="34" y="104"/>
                  <a:pt x="34" y="107"/>
                </a:cubicBezTo>
                <a:cubicBezTo>
                  <a:pt x="34" y="112"/>
                  <a:pt x="32" y="117"/>
                  <a:pt x="33" y="122"/>
                </a:cubicBezTo>
                <a:cubicBezTo>
                  <a:pt x="33" y="124"/>
                  <a:pt x="33" y="126"/>
                  <a:pt x="34" y="128"/>
                </a:cubicBezTo>
                <a:cubicBezTo>
                  <a:pt x="35" y="134"/>
                  <a:pt x="36" y="141"/>
                  <a:pt x="36" y="147"/>
                </a:cubicBezTo>
                <a:cubicBezTo>
                  <a:pt x="37" y="149"/>
                  <a:pt x="37" y="151"/>
                  <a:pt x="37" y="152"/>
                </a:cubicBezTo>
                <a:cubicBezTo>
                  <a:pt x="37" y="153"/>
                  <a:pt x="36" y="163"/>
                  <a:pt x="36" y="164"/>
                </a:cubicBezTo>
                <a:cubicBezTo>
                  <a:pt x="36" y="165"/>
                  <a:pt x="38" y="171"/>
                  <a:pt x="39" y="175"/>
                </a:cubicBezTo>
                <a:cubicBezTo>
                  <a:pt x="40" y="178"/>
                  <a:pt x="41" y="192"/>
                  <a:pt x="41" y="196"/>
                </a:cubicBezTo>
                <a:cubicBezTo>
                  <a:pt x="42" y="200"/>
                  <a:pt x="40" y="213"/>
                  <a:pt x="40" y="214"/>
                </a:cubicBezTo>
                <a:cubicBezTo>
                  <a:pt x="40" y="215"/>
                  <a:pt x="41" y="234"/>
                  <a:pt x="41" y="234"/>
                </a:cubicBezTo>
                <a:cubicBezTo>
                  <a:pt x="43" y="237"/>
                  <a:pt x="43" y="237"/>
                  <a:pt x="43" y="237"/>
                </a:cubicBezTo>
                <a:cubicBezTo>
                  <a:pt x="43" y="237"/>
                  <a:pt x="44" y="242"/>
                  <a:pt x="44" y="243"/>
                </a:cubicBezTo>
                <a:cubicBezTo>
                  <a:pt x="44" y="245"/>
                  <a:pt x="42" y="248"/>
                  <a:pt x="42" y="248"/>
                </a:cubicBezTo>
                <a:cubicBezTo>
                  <a:pt x="9" y="246"/>
                  <a:pt x="9" y="246"/>
                  <a:pt x="9" y="246"/>
                </a:cubicBezTo>
                <a:cubicBezTo>
                  <a:pt x="0" y="319"/>
                  <a:pt x="0" y="319"/>
                  <a:pt x="0" y="319"/>
                </a:cubicBezTo>
                <a:cubicBezTo>
                  <a:pt x="3" y="321"/>
                  <a:pt x="3" y="321"/>
                  <a:pt x="3" y="321"/>
                </a:cubicBezTo>
                <a:cubicBezTo>
                  <a:pt x="34" y="324"/>
                  <a:pt x="34" y="324"/>
                  <a:pt x="34" y="324"/>
                </a:cubicBezTo>
                <a:cubicBezTo>
                  <a:pt x="34" y="324"/>
                  <a:pt x="35" y="337"/>
                  <a:pt x="36" y="340"/>
                </a:cubicBezTo>
                <a:cubicBezTo>
                  <a:pt x="37" y="343"/>
                  <a:pt x="36" y="350"/>
                  <a:pt x="36" y="353"/>
                </a:cubicBezTo>
                <a:cubicBezTo>
                  <a:pt x="36" y="357"/>
                  <a:pt x="35" y="361"/>
                  <a:pt x="33" y="365"/>
                </a:cubicBezTo>
                <a:cubicBezTo>
                  <a:pt x="32" y="368"/>
                  <a:pt x="30" y="376"/>
                  <a:pt x="29" y="379"/>
                </a:cubicBezTo>
                <a:cubicBezTo>
                  <a:pt x="29" y="382"/>
                  <a:pt x="31" y="395"/>
                  <a:pt x="31" y="395"/>
                </a:cubicBezTo>
                <a:cubicBezTo>
                  <a:pt x="31" y="396"/>
                  <a:pt x="30" y="400"/>
                  <a:pt x="29" y="402"/>
                </a:cubicBezTo>
                <a:cubicBezTo>
                  <a:pt x="28" y="404"/>
                  <a:pt x="28" y="405"/>
                  <a:pt x="27" y="408"/>
                </a:cubicBezTo>
                <a:cubicBezTo>
                  <a:pt x="27" y="410"/>
                  <a:pt x="26" y="412"/>
                  <a:pt x="27" y="414"/>
                </a:cubicBezTo>
                <a:cubicBezTo>
                  <a:pt x="29" y="417"/>
                  <a:pt x="35" y="416"/>
                  <a:pt x="37" y="417"/>
                </a:cubicBezTo>
                <a:cubicBezTo>
                  <a:pt x="40" y="418"/>
                  <a:pt x="55" y="419"/>
                  <a:pt x="57" y="419"/>
                </a:cubicBezTo>
                <a:cubicBezTo>
                  <a:pt x="59" y="419"/>
                  <a:pt x="65" y="418"/>
                  <a:pt x="67" y="418"/>
                </a:cubicBezTo>
                <a:cubicBezTo>
                  <a:pt x="69" y="418"/>
                  <a:pt x="77" y="421"/>
                  <a:pt x="77" y="421"/>
                </a:cubicBezTo>
                <a:cubicBezTo>
                  <a:pt x="89" y="422"/>
                  <a:pt x="89" y="422"/>
                  <a:pt x="89" y="422"/>
                </a:cubicBezTo>
                <a:cubicBezTo>
                  <a:pt x="103" y="420"/>
                  <a:pt x="103" y="420"/>
                  <a:pt x="103" y="420"/>
                </a:cubicBezTo>
                <a:cubicBezTo>
                  <a:pt x="103" y="420"/>
                  <a:pt x="108" y="420"/>
                  <a:pt x="111" y="421"/>
                </a:cubicBezTo>
                <a:cubicBezTo>
                  <a:pt x="113" y="421"/>
                  <a:pt x="120" y="421"/>
                  <a:pt x="122" y="421"/>
                </a:cubicBezTo>
                <a:cubicBezTo>
                  <a:pt x="124" y="421"/>
                  <a:pt x="129" y="422"/>
                  <a:pt x="130" y="421"/>
                </a:cubicBezTo>
                <a:cubicBezTo>
                  <a:pt x="131" y="420"/>
                  <a:pt x="131" y="418"/>
                  <a:pt x="131" y="417"/>
                </a:cubicBezTo>
                <a:cubicBezTo>
                  <a:pt x="131" y="415"/>
                  <a:pt x="130" y="412"/>
                  <a:pt x="128" y="412"/>
                </a:cubicBezTo>
                <a:cubicBezTo>
                  <a:pt x="126" y="412"/>
                  <a:pt x="118" y="411"/>
                  <a:pt x="118" y="411"/>
                </a:cubicBezTo>
                <a:cubicBezTo>
                  <a:pt x="114" y="407"/>
                  <a:pt x="114" y="407"/>
                  <a:pt x="114" y="407"/>
                </a:cubicBezTo>
                <a:cubicBezTo>
                  <a:pt x="114" y="407"/>
                  <a:pt x="106" y="398"/>
                  <a:pt x="106" y="397"/>
                </a:cubicBezTo>
                <a:cubicBezTo>
                  <a:pt x="105" y="396"/>
                  <a:pt x="104" y="392"/>
                  <a:pt x="104" y="392"/>
                </a:cubicBezTo>
                <a:cubicBezTo>
                  <a:pt x="104" y="392"/>
                  <a:pt x="107" y="388"/>
                  <a:pt x="108" y="387"/>
                </a:cubicBezTo>
                <a:cubicBezTo>
                  <a:pt x="108" y="386"/>
                  <a:pt x="111" y="376"/>
                  <a:pt x="111" y="375"/>
                </a:cubicBezTo>
                <a:cubicBezTo>
                  <a:pt x="111" y="374"/>
                  <a:pt x="111" y="358"/>
                  <a:pt x="111" y="357"/>
                </a:cubicBezTo>
                <a:cubicBezTo>
                  <a:pt x="111" y="356"/>
                  <a:pt x="111" y="339"/>
                  <a:pt x="111" y="337"/>
                </a:cubicBezTo>
                <a:cubicBezTo>
                  <a:pt x="112" y="336"/>
                  <a:pt x="113" y="327"/>
                  <a:pt x="113" y="325"/>
                </a:cubicBezTo>
                <a:cubicBezTo>
                  <a:pt x="114" y="323"/>
                  <a:pt x="115" y="307"/>
                  <a:pt x="115" y="305"/>
                </a:cubicBezTo>
                <a:cubicBezTo>
                  <a:pt x="116" y="304"/>
                  <a:pt x="119" y="272"/>
                  <a:pt x="119" y="272"/>
                </a:cubicBezTo>
                <a:cubicBezTo>
                  <a:pt x="121" y="240"/>
                  <a:pt x="121" y="240"/>
                  <a:pt x="121" y="240"/>
                </a:cubicBezTo>
                <a:cubicBezTo>
                  <a:pt x="122" y="230"/>
                  <a:pt x="122" y="230"/>
                  <a:pt x="122" y="230"/>
                </a:cubicBezTo>
                <a:cubicBezTo>
                  <a:pt x="123" y="229"/>
                  <a:pt x="123" y="229"/>
                  <a:pt x="123" y="229"/>
                </a:cubicBezTo>
                <a:cubicBezTo>
                  <a:pt x="122" y="193"/>
                  <a:pt x="122" y="193"/>
                  <a:pt x="122" y="193"/>
                </a:cubicBezTo>
                <a:cubicBezTo>
                  <a:pt x="122" y="193"/>
                  <a:pt x="120" y="172"/>
                  <a:pt x="120" y="170"/>
                </a:cubicBezTo>
                <a:cubicBezTo>
                  <a:pt x="120" y="168"/>
                  <a:pt x="121" y="149"/>
                  <a:pt x="121" y="147"/>
                </a:cubicBezTo>
                <a:cubicBezTo>
                  <a:pt x="121" y="145"/>
                  <a:pt x="122" y="140"/>
                  <a:pt x="122" y="140"/>
                </a:cubicBezTo>
                <a:cubicBezTo>
                  <a:pt x="138" y="150"/>
                  <a:pt x="138" y="150"/>
                  <a:pt x="138" y="150"/>
                </a:cubicBezTo>
                <a:cubicBezTo>
                  <a:pt x="163" y="164"/>
                  <a:pt x="163" y="164"/>
                  <a:pt x="163" y="164"/>
                </a:cubicBezTo>
                <a:cubicBezTo>
                  <a:pt x="181" y="174"/>
                  <a:pt x="181" y="174"/>
                  <a:pt x="181" y="174"/>
                </a:cubicBezTo>
                <a:cubicBezTo>
                  <a:pt x="187" y="166"/>
                  <a:pt x="187" y="166"/>
                  <a:pt x="187" y="166"/>
                </a:cubicBezTo>
                <a:cubicBezTo>
                  <a:pt x="187" y="166"/>
                  <a:pt x="192" y="167"/>
                  <a:pt x="192" y="168"/>
                </a:cubicBezTo>
                <a:cubicBezTo>
                  <a:pt x="192" y="169"/>
                  <a:pt x="195" y="171"/>
                  <a:pt x="196" y="172"/>
                </a:cubicBezTo>
                <a:cubicBezTo>
                  <a:pt x="196" y="173"/>
                  <a:pt x="199" y="175"/>
                  <a:pt x="201" y="175"/>
                </a:cubicBezTo>
                <a:cubicBezTo>
                  <a:pt x="202" y="175"/>
                  <a:pt x="205" y="175"/>
                  <a:pt x="206" y="175"/>
                </a:cubicBezTo>
                <a:cubicBezTo>
                  <a:pt x="207" y="175"/>
                  <a:pt x="210" y="174"/>
                  <a:pt x="210" y="174"/>
                </a:cubicBezTo>
                <a:cubicBezTo>
                  <a:pt x="212" y="171"/>
                  <a:pt x="212" y="171"/>
                  <a:pt x="212" y="171"/>
                </a:cubicBezTo>
                <a:cubicBezTo>
                  <a:pt x="214" y="171"/>
                  <a:pt x="214" y="171"/>
                  <a:pt x="214" y="171"/>
                </a:cubicBezTo>
                <a:cubicBezTo>
                  <a:pt x="217" y="172"/>
                  <a:pt x="217" y="172"/>
                  <a:pt x="217" y="172"/>
                </a:cubicBezTo>
                <a:cubicBezTo>
                  <a:pt x="220" y="173"/>
                  <a:pt x="220" y="173"/>
                  <a:pt x="220" y="173"/>
                </a:cubicBezTo>
                <a:cubicBezTo>
                  <a:pt x="228" y="172"/>
                  <a:pt x="228" y="172"/>
                  <a:pt x="228" y="172"/>
                </a:cubicBezTo>
                <a:cubicBezTo>
                  <a:pt x="230" y="174"/>
                  <a:pt x="230" y="174"/>
                  <a:pt x="230" y="174"/>
                </a:cubicBezTo>
                <a:cubicBezTo>
                  <a:pt x="249" y="171"/>
                  <a:pt x="249" y="171"/>
                  <a:pt x="249" y="171"/>
                </a:cubicBezTo>
                <a:cubicBezTo>
                  <a:pt x="249" y="171"/>
                  <a:pt x="258" y="169"/>
                  <a:pt x="260" y="168"/>
                </a:cubicBezTo>
                <a:cubicBezTo>
                  <a:pt x="262" y="167"/>
                  <a:pt x="268" y="163"/>
                  <a:pt x="268" y="163"/>
                </a:cubicBezTo>
                <a:cubicBezTo>
                  <a:pt x="278" y="156"/>
                  <a:pt x="278" y="156"/>
                  <a:pt x="278" y="156"/>
                </a:cubicBezTo>
                <a:cubicBezTo>
                  <a:pt x="275" y="175"/>
                  <a:pt x="275" y="175"/>
                  <a:pt x="275" y="175"/>
                </a:cubicBezTo>
                <a:cubicBezTo>
                  <a:pt x="275" y="175"/>
                  <a:pt x="274" y="195"/>
                  <a:pt x="273" y="199"/>
                </a:cubicBezTo>
                <a:cubicBezTo>
                  <a:pt x="272" y="202"/>
                  <a:pt x="271" y="220"/>
                  <a:pt x="270" y="223"/>
                </a:cubicBezTo>
                <a:cubicBezTo>
                  <a:pt x="270" y="225"/>
                  <a:pt x="271" y="232"/>
                  <a:pt x="271" y="236"/>
                </a:cubicBezTo>
                <a:cubicBezTo>
                  <a:pt x="270" y="241"/>
                  <a:pt x="271" y="248"/>
                  <a:pt x="271" y="251"/>
                </a:cubicBezTo>
                <a:cubicBezTo>
                  <a:pt x="271" y="254"/>
                  <a:pt x="278" y="297"/>
                  <a:pt x="278" y="297"/>
                </a:cubicBezTo>
                <a:cubicBezTo>
                  <a:pt x="279" y="314"/>
                  <a:pt x="280" y="331"/>
                  <a:pt x="283" y="347"/>
                </a:cubicBezTo>
                <a:cubicBezTo>
                  <a:pt x="283" y="349"/>
                  <a:pt x="283" y="352"/>
                  <a:pt x="284" y="354"/>
                </a:cubicBezTo>
                <a:cubicBezTo>
                  <a:pt x="284" y="355"/>
                  <a:pt x="288" y="369"/>
                  <a:pt x="288" y="371"/>
                </a:cubicBezTo>
                <a:cubicBezTo>
                  <a:pt x="287" y="373"/>
                  <a:pt x="286" y="376"/>
                  <a:pt x="287" y="377"/>
                </a:cubicBezTo>
                <a:cubicBezTo>
                  <a:pt x="287" y="378"/>
                  <a:pt x="288" y="381"/>
                  <a:pt x="288" y="384"/>
                </a:cubicBezTo>
                <a:cubicBezTo>
                  <a:pt x="288" y="386"/>
                  <a:pt x="286" y="387"/>
                  <a:pt x="286" y="390"/>
                </a:cubicBezTo>
                <a:cubicBezTo>
                  <a:pt x="286" y="393"/>
                  <a:pt x="285" y="397"/>
                  <a:pt x="283" y="399"/>
                </a:cubicBezTo>
                <a:cubicBezTo>
                  <a:pt x="280" y="403"/>
                  <a:pt x="277" y="407"/>
                  <a:pt x="274" y="410"/>
                </a:cubicBezTo>
                <a:cubicBezTo>
                  <a:pt x="272" y="412"/>
                  <a:pt x="270" y="412"/>
                  <a:pt x="267" y="413"/>
                </a:cubicBezTo>
                <a:cubicBezTo>
                  <a:pt x="266" y="414"/>
                  <a:pt x="255" y="414"/>
                  <a:pt x="254" y="415"/>
                </a:cubicBezTo>
                <a:cubicBezTo>
                  <a:pt x="253" y="416"/>
                  <a:pt x="252" y="416"/>
                  <a:pt x="252" y="418"/>
                </a:cubicBezTo>
                <a:cubicBezTo>
                  <a:pt x="252" y="419"/>
                  <a:pt x="252" y="420"/>
                  <a:pt x="253" y="421"/>
                </a:cubicBezTo>
                <a:cubicBezTo>
                  <a:pt x="255" y="422"/>
                  <a:pt x="261" y="424"/>
                  <a:pt x="261" y="424"/>
                </a:cubicBezTo>
                <a:cubicBezTo>
                  <a:pt x="261" y="424"/>
                  <a:pt x="269" y="426"/>
                  <a:pt x="270" y="426"/>
                </a:cubicBezTo>
                <a:cubicBezTo>
                  <a:pt x="271" y="426"/>
                  <a:pt x="284" y="426"/>
                  <a:pt x="285" y="426"/>
                </a:cubicBezTo>
                <a:cubicBezTo>
                  <a:pt x="286" y="426"/>
                  <a:pt x="290" y="426"/>
                  <a:pt x="291" y="425"/>
                </a:cubicBezTo>
                <a:cubicBezTo>
                  <a:pt x="293" y="425"/>
                  <a:pt x="298" y="426"/>
                  <a:pt x="298" y="426"/>
                </a:cubicBezTo>
                <a:cubicBezTo>
                  <a:pt x="305" y="427"/>
                  <a:pt x="305" y="427"/>
                  <a:pt x="305" y="427"/>
                </a:cubicBezTo>
                <a:cubicBezTo>
                  <a:pt x="311" y="426"/>
                  <a:pt x="311" y="426"/>
                  <a:pt x="311" y="426"/>
                </a:cubicBezTo>
                <a:cubicBezTo>
                  <a:pt x="311" y="426"/>
                  <a:pt x="313" y="422"/>
                  <a:pt x="313" y="421"/>
                </a:cubicBezTo>
                <a:cubicBezTo>
                  <a:pt x="313" y="419"/>
                  <a:pt x="312" y="416"/>
                  <a:pt x="313" y="414"/>
                </a:cubicBezTo>
                <a:cubicBezTo>
                  <a:pt x="314" y="412"/>
                  <a:pt x="316" y="403"/>
                  <a:pt x="316" y="401"/>
                </a:cubicBezTo>
                <a:cubicBezTo>
                  <a:pt x="316" y="399"/>
                  <a:pt x="319" y="379"/>
                  <a:pt x="318" y="377"/>
                </a:cubicBezTo>
                <a:cubicBezTo>
                  <a:pt x="318" y="375"/>
                  <a:pt x="317" y="367"/>
                  <a:pt x="317" y="365"/>
                </a:cubicBezTo>
                <a:cubicBezTo>
                  <a:pt x="317" y="362"/>
                  <a:pt x="317" y="276"/>
                  <a:pt x="317" y="276"/>
                </a:cubicBezTo>
                <a:cubicBezTo>
                  <a:pt x="323" y="293"/>
                  <a:pt x="327" y="310"/>
                  <a:pt x="330" y="327"/>
                </a:cubicBezTo>
                <a:cubicBezTo>
                  <a:pt x="331" y="332"/>
                  <a:pt x="332" y="338"/>
                  <a:pt x="332" y="343"/>
                </a:cubicBezTo>
                <a:cubicBezTo>
                  <a:pt x="333" y="349"/>
                  <a:pt x="333" y="356"/>
                  <a:pt x="334" y="362"/>
                </a:cubicBezTo>
                <a:cubicBezTo>
                  <a:pt x="335" y="368"/>
                  <a:pt x="337" y="374"/>
                  <a:pt x="335" y="380"/>
                </a:cubicBezTo>
                <a:cubicBezTo>
                  <a:pt x="333" y="389"/>
                  <a:pt x="329" y="397"/>
                  <a:pt x="331" y="406"/>
                </a:cubicBezTo>
                <a:cubicBezTo>
                  <a:pt x="331" y="408"/>
                  <a:pt x="331" y="413"/>
                  <a:pt x="330" y="414"/>
                </a:cubicBezTo>
                <a:cubicBezTo>
                  <a:pt x="329" y="415"/>
                  <a:pt x="327" y="418"/>
                  <a:pt x="326" y="419"/>
                </a:cubicBezTo>
                <a:cubicBezTo>
                  <a:pt x="325" y="419"/>
                  <a:pt x="322" y="423"/>
                  <a:pt x="322" y="423"/>
                </a:cubicBezTo>
                <a:cubicBezTo>
                  <a:pt x="322" y="423"/>
                  <a:pt x="322" y="424"/>
                  <a:pt x="323" y="426"/>
                </a:cubicBezTo>
                <a:cubicBezTo>
                  <a:pt x="325" y="428"/>
                  <a:pt x="329" y="429"/>
                  <a:pt x="330" y="430"/>
                </a:cubicBezTo>
                <a:cubicBezTo>
                  <a:pt x="332" y="430"/>
                  <a:pt x="341" y="429"/>
                  <a:pt x="343" y="429"/>
                </a:cubicBezTo>
                <a:cubicBezTo>
                  <a:pt x="344" y="430"/>
                  <a:pt x="350" y="429"/>
                  <a:pt x="352" y="428"/>
                </a:cubicBezTo>
                <a:cubicBezTo>
                  <a:pt x="353" y="427"/>
                  <a:pt x="356" y="427"/>
                  <a:pt x="357" y="426"/>
                </a:cubicBezTo>
                <a:cubicBezTo>
                  <a:pt x="358" y="425"/>
                  <a:pt x="358" y="422"/>
                  <a:pt x="357" y="420"/>
                </a:cubicBezTo>
                <a:cubicBezTo>
                  <a:pt x="356" y="418"/>
                  <a:pt x="357" y="414"/>
                  <a:pt x="357" y="414"/>
                </a:cubicBezTo>
                <a:cubicBezTo>
                  <a:pt x="357" y="414"/>
                  <a:pt x="360" y="410"/>
                  <a:pt x="361" y="408"/>
                </a:cubicBezTo>
                <a:cubicBezTo>
                  <a:pt x="361" y="407"/>
                  <a:pt x="365" y="369"/>
                  <a:pt x="365" y="369"/>
                </a:cubicBezTo>
                <a:cubicBezTo>
                  <a:pt x="365" y="342"/>
                  <a:pt x="365" y="342"/>
                  <a:pt x="365" y="342"/>
                </a:cubicBezTo>
                <a:cubicBezTo>
                  <a:pt x="365" y="325"/>
                  <a:pt x="365" y="325"/>
                  <a:pt x="365" y="325"/>
                </a:cubicBezTo>
                <a:lnTo>
                  <a:pt x="408" y="319"/>
                </a:lnTo>
                <a:close/>
                <a:moveTo>
                  <a:pt x="66" y="405"/>
                </a:moveTo>
                <a:cubicBezTo>
                  <a:pt x="66" y="405"/>
                  <a:pt x="64" y="404"/>
                  <a:pt x="64" y="402"/>
                </a:cubicBezTo>
                <a:cubicBezTo>
                  <a:pt x="63" y="401"/>
                  <a:pt x="65" y="398"/>
                  <a:pt x="65" y="398"/>
                </a:cubicBezTo>
                <a:cubicBezTo>
                  <a:pt x="66" y="399"/>
                  <a:pt x="66" y="400"/>
                  <a:pt x="67" y="402"/>
                </a:cubicBezTo>
                <a:cubicBezTo>
                  <a:pt x="67" y="404"/>
                  <a:pt x="66" y="405"/>
                  <a:pt x="66" y="405"/>
                </a:cubicBezTo>
                <a:close/>
                <a:moveTo>
                  <a:pt x="360" y="247"/>
                </a:moveTo>
                <a:cubicBezTo>
                  <a:pt x="358" y="242"/>
                  <a:pt x="358" y="242"/>
                  <a:pt x="358" y="242"/>
                </a:cubicBezTo>
                <a:cubicBezTo>
                  <a:pt x="361" y="244"/>
                  <a:pt x="361" y="244"/>
                  <a:pt x="361" y="244"/>
                </a:cubicBezTo>
                <a:cubicBezTo>
                  <a:pt x="363" y="244"/>
                  <a:pt x="363" y="244"/>
                  <a:pt x="363" y="244"/>
                </a:cubicBezTo>
                <a:cubicBezTo>
                  <a:pt x="366" y="243"/>
                  <a:pt x="366" y="243"/>
                  <a:pt x="366" y="243"/>
                </a:cubicBezTo>
                <a:cubicBezTo>
                  <a:pt x="368" y="243"/>
                  <a:pt x="368" y="243"/>
                  <a:pt x="368" y="243"/>
                </a:cubicBezTo>
                <a:cubicBezTo>
                  <a:pt x="370" y="242"/>
                  <a:pt x="370" y="242"/>
                  <a:pt x="370" y="242"/>
                </a:cubicBezTo>
                <a:cubicBezTo>
                  <a:pt x="370" y="246"/>
                  <a:pt x="370" y="246"/>
                  <a:pt x="370" y="246"/>
                </a:cubicBezTo>
                <a:lnTo>
                  <a:pt x="360" y="247"/>
                </a:ln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E59701F-1CDF-4875-A418-B242E0D2B2DD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422" name="CustomShape 2"/>
          <p:cNvSpPr/>
          <p:nvPr/>
        </p:nvSpPr>
        <p:spPr>
          <a:xfrm>
            <a:off x="5983560" y="1834200"/>
            <a:ext cx="5928840" cy="448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 algn="just">
              <a:lnSpc>
                <a:spcPct val="15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Adquisición de experiencia en el diseño y entrenamiento de algoritmos</a:t>
            </a:r>
            <a:endParaRPr b="0" lang="es-ES" sz="2400" spc="-1" strike="noStrike">
              <a:latin typeface="Arial"/>
            </a:endParaRPr>
          </a:p>
          <a:p>
            <a:pPr marL="285840" indent="-285480" algn="just">
              <a:lnSpc>
                <a:spcPct val="15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Detección de necesidades y mejoras en base a los resultados obtenidos con los algoritmos</a:t>
            </a:r>
            <a:endParaRPr b="0" lang="es-ES" sz="2400" spc="-1" strike="noStrike">
              <a:latin typeface="Arial"/>
            </a:endParaRPr>
          </a:p>
          <a:p>
            <a:pPr marL="285840" indent="-285480" algn="just">
              <a:lnSpc>
                <a:spcPct val="15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Ayudar a los ciudadanos a mejorar su perfil en base a las recomendaciones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423" name="TextShape 3"/>
          <p:cNvSpPr txBox="1"/>
          <p:nvPr/>
        </p:nvSpPr>
        <p:spPr>
          <a:xfrm>
            <a:off x="838080" y="288360"/>
            <a:ext cx="10515240" cy="485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s-ES" sz="3200" spc="-1" strike="noStrike">
                <a:solidFill>
                  <a:srgbClr val="002060"/>
                </a:solidFill>
                <a:latin typeface="Calibri Light"/>
              </a:rPr>
              <a:t>BENEFICIOS PARA LA ADMINISTRACIÓN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424" name="Group 4"/>
          <p:cNvGrpSpPr/>
          <p:nvPr/>
        </p:nvGrpSpPr>
        <p:grpSpPr>
          <a:xfrm>
            <a:off x="1164240" y="884160"/>
            <a:ext cx="9893520" cy="0"/>
            <a:chOff x="1164240" y="884160"/>
            <a:chExt cx="9893520" cy="0"/>
          </a:xfrm>
        </p:grpSpPr>
        <p:sp>
          <p:nvSpPr>
            <p:cNvPr id="425" name="Line 5"/>
            <p:cNvSpPr/>
            <p:nvPr/>
          </p:nvSpPr>
          <p:spPr>
            <a:xfrm>
              <a:off x="1164240" y="884160"/>
              <a:ext cx="9893520" cy="0"/>
            </a:xfrm>
            <a:prstGeom prst="line">
              <a:avLst/>
            </a:prstGeom>
            <a:ln w="2844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6" name="Line 6"/>
            <p:cNvSpPr/>
            <p:nvPr/>
          </p:nvSpPr>
          <p:spPr>
            <a:xfrm>
              <a:off x="1164240" y="884160"/>
              <a:ext cx="9893520" cy="0"/>
            </a:xfrm>
            <a:prstGeom prst="line">
              <a:avLst/>
            </a:prstGeom>
            <a:ln w="2844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7" name="Line 7"/>
            <p:cNvSpPr/>
            <p:nvPr/>
          </p:nvSpPr>
          <p:spPr>
            <a:xfrm>
              <a:off x="1164240" y="884160"/>
              <a:ext cx="9893520" cy="0"/>
            </a:xfrm>
            <a:prstGeom prst="line">
              <a:avLst/>
            </a:prstGeom>
            <a:ln w="2844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28" name="CustomShape 8"/>
          <p:cNvSpPr/>
          <p:nvPr/>
        </p:nvSpPr>
        <p:spPr>
          <a:xfrm>
            <a:off x="2198520" y="1193040"/>
            <a:ext cx="1485000" cy="821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RETORNO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429" name="CustomShape 9"/>
          <p:cNvSpPr/>
          <p:nvPr/>
        </p:nvSpPr>
        <p:spPr>
          <a:xfrm>
            <a:off x="6496920" y="1190880"/>
            <a:ext cx="4902120" cy="821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APLICANDO INTELIGENCIA ARTIFICIAL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430" name="CustomShape 10"/>
          <p:cNvSpPr/>
          <p:nvPr/>
        </p:nvSpPr>
        <p:spPr>
          <a:xfrm>
            <a:off x="252720" y="1834200"/>
            <a:ext cx="5376960" cy="5577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Sustitución de funciones rutinarias por nuevas funciones de mayor valor</a:t>
            </a:r>
            <a:endParaRPr b="0" lang="es-ES" sz="24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Eficiencia</a:t>
            </a:r>
            <a:endParaRPr b="0" lang="es-ES" sz="24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Dar visibilidad al empleo de la región y así conseguir retener y atraer el talento en Castilla-La Mancha</a:t>
            </a:r>
            <a:endParaRPr b="0" lang="es-ES" sz="24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Definición del mapa de detección de necesidades formativas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extShape 1"/>
          <p:cNvSpPr txBox="1"/>
          <p:nvPr/>
        </p:nvSpPr>
        <p:spPr>
          <a:xfrm>
            <a:off x="0" y="2062800"/>
            <a:ext cx="12191760" cy="90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1" lang="es-ES" sz="6000" spc="-1" strike="noStrike">
                <a:solidFill>
                  <a:srgbClr val="000000"/>
                </a:solidFill>
                <a:latin typeface="Calibri Light"/>
              </a:rPr>
              <a:t>Gracias!</a:t>
            </a:r>
            <a:endParaRPr b="0" lang="es-E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2" name="TextShape 2"/>
          <p:cNvSpPr txBox="1"/>
          <p:nvPr/>
        </p:nvSpPr>
        <p:spPr>
          <a:xfrm>
            <a:off x="1523880" y="3891960"/>
            <a:ext cx="9143640" cy="4996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Gestión del mercado de trabajo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433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A04FF28-C770-4E90-AE80-FBDE04E80286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838080" y="288360"/>
            <a:ext cx="10515240" cy="485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s-ES" sz="3200" spc="-1" strike="noStrike">
                <a:solidFill>
                  <a:srgbClr val="002060"/>
                </a:solidFill>
                <a:latin typeface="Calibri Light"/>
              </a:rPr>
              <a:t>INTRODUCCIÓN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5C519E9-4C68-4B28-B734-DD02A413E962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  <p:grpSp>
        <p:nvGrpSpPr>
          <p:cNvPr id="140" name="Group 3"/>
          <p:cNvGrpSpPr/>
          <p:nvPr/>
        </p:nvGrpSpPr>
        <p:grpSpPr>
          <a:xfrm>
            <a:off x="1164240" y="884160"/>
            <a:ext cx="9893520" cy="0"/>
            <a:chOff x="1164240" y="884160"/>
            <a:chExt cx="9893520" cy="0"/>
          </a:xfrm>
        </p:grpSpPr>
        <p:sp>
          <p:nvSpPr>
            <p:cNvPr id="141" name="Line 4"/>
            <p:cNvSpPr/>
            <p:nvPr/>
          </p:nvSpPr>
          <p:spPr>
            <a:xfrm>
              <a:off x="1164240" y="884160"/>
              <a:ext cx="9893520" cy="0"/>
            </a:xfrm>
            <a:prstGeom prst="line">
              <a:avLst/>
            </a:prstGeom>
            <a:ln w="2844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" name="Line 5"/>
            <p:cNvSpPr/>
            <p:nvPr/>
          </p:nvSpPr>
          <p:spPr>
            <a:xfrm>
              <a:off x="1164240" y="884160"/>
              <a:ext cx="9893520" cy="0"/>
            </a:xfrm>
            <a:prstGeom prst="line">
              <a:avLst/>
            </a:prstGeom>
            <a:ln w="2844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" name="Line 6"/>
            <p:cNvSpPr/>
            <p:nvPr/>
          </p:nvSpPr>
          <p:spPr>
            <a:xfrm>
              <a:off x="1164240" y="884160"/>
              <a:ext cx="9893520" cy="0"/>
            </a:xfrm>
            <a:prstGeom prst="line">
              <a:avLst/>
            </a:prstGeom>
            <a:ln w="2844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4" name="CustomShape 7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8"/>
          <p:cNvSpPr/>
          <p:nvPr/>
        </p:nvSpPr>
        <p:spPr>
          <a:xfrm>
            <a:off x="1164240" y="1371240"/>
            <a:ext cx="5447160" cy="44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Qué se entiende por IA?</a:t>
            </a:r>
            <a:endParaRPr b="0" lang="es-ES" sz="2400" spc="-1" strike="noStrike">
              <a:latin typeface="Arial"/>
            </a:endParaRPr>
          </a:p>
          <a:p>
            <a:pPr marL="3430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Fundamentos IA</a:t>
            </a:r>
            <a:endParaRPr b="0" lang="es-ES" sz="2400" spc="-1" strike="noStrike">
              <a:latin typeface="Arial"/>
            </a:endParaRPr>
          </a:p>
          <a:p>
            <a:pPr marL="3430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Clasificaciones: Fuerte/Débil, IA, ML, Deep Learning. </a:t>
            </a:r>
            <a:endParaRPr b="0" lang="es-ES" sz="2400" spc="-1" strike="noStrike">
              <a:latin typeface="Arial"/>
            </a:endParaRPr>
          </a:p>
          <a:p>
            <a:pPr marL="3430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Proyectos IA. Datos, ...</a:t>
            </a:r>
            <a:endParaRPr b="0" lang="es-ES" sz="2400" spc="-1" strike="noStrike">
              <a:latin typeface="Arial"/>
            </a:endParaRPr>
          </a:p>
          <a:p>
            <a:pPr marL="3430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Campos de aplicación</a:t>
            </a:r>
            <a:endParaRPr b="0" lang="es-ES" sz="2400" spc="-1" strike="noStrike">
              <a:latin typeface="Arial"/>
            </a:endParaRPr>
          </a:p>
        </p:txBody>
      </p:sp>
      <p:grpSp>
        <p:nvGrpSpPr>
          <p:cNvPr id="146" name="Group 9"/>
          <p:cNvGrpSpPr/>
          <p:nvPr/>
        </p:nvGrpSpPr>
        <p:grpSpPr>
          <a:xfrm>
            <a:off x="8130960" y="1316160"/>
            <a:ext cx="2440080" cy="4429800"/>
            <a:chOff x="8130960" y="1316160"/>
            <a:chExt cx="2440080" cy="4429800"/>
          </a:xfrm>
        </p:grpSpPr>
        <p:sp>
          <p:nvSpPr>
            <p:cNvPr id="147" name="CustomShape 10"/>
            <p:cNvSpPr/>
            <p:nvPr/>
          </p:nvSpPr>
          <p:spPr>
            <a:xfrm>
              <a:off x="9392400" y="3043080"/>
              <a:ext cx="1178640" cy="1156320"/>
            </a:xfrm>
            <a:custGeom>
              <a:avLst/>
              <a:gdLst/>
              <a:ahLst/>
              <a:rect l="l" t="t" r="r" b="b"/>
              <a:pathLst>
                <a:path w="429" h="428">
                  <a:moveTo>
                    <a:pt x="429" y="108"/>
                  </a:moveTo>
                  <a:cubicBezTo>
                    <a:pt x="429" y="108"/>
                    <a:pt x="429" y="108"/>
                    <a:pt x="429" y="108"/>
                  </a:cubicBezTo>
                  <a:cubicBezTo>
                    <a:pt x="429" y="108"/>
                    <a:pt x="429" y="108"/>
                    <a:pt x="429" y="108"/>
                  </a:cubicBezTo>
                  <a:cubicBezTo>
                    <a:pt x="307" y="108"/>
                    <a:pt x="307" y="108"/>
                    <a:pt x="307" y="108"/>
                  </a:cubicBezTo>
                  <a:cubicBezTo>
                    <a:pt x="295" y="103"/>
                    <a:pt x="288" y="95"/>
                    <a:pt x="288" y="82"/>
                  </a:cubicBezTo>
                  <a:cubicBezTo>
                    <a:pt x="288" y="77"/>
                    <a:pt x="289" y="73"/>
                    <a:pt x="291" y="68"/>
                  </a:cubicBezTo>
                  <a:cubicBezTo>
                    <a:pt x="301" y="62"/>
                    <a:pt x="308" y="50"/>
                    <a:pt x="308" y="37"/>
                  </a:cubicBezTo>
                  <a:cubicBezTo>
                    <a:pt x="308" y="16"/>
                    <a:pt x="290" y="0"/>
                    <a:pt x="269" y="0"/>
                  </a:cubicBezTo>
                  <a:cubicBezTo>
                    <a:pt x="248" y="0"/>
                    <a:pt x="231" y="16"/>
                    <a:pt x="231" y="37"/>
                  </a:cubicBezTo>
                  <a:cubicBezTo>
                    <a:pt x="231" y="50"/>
                    <a:pt x="238" y="62"/>
                    <a:pt x="249" y="69"/>
                  </a:cubicBezTo>
                  <a:cubicBezTo>
                    <a:pt x="250" y="73"/>
                    <a:pt x="251" y="77"/>
                    <a:pt x="251" y="82"/>
                  </a:cubicBezTo>
                  <a:cubicBezTo>
                    <a:pt x="251" y="95"/>
                    <a:pt x="244" y="103"/>
                    <a:pt x="232" y="108"/>
                  </a:cubicBezTo>
                  <a:cubicBezTo>
                    <a:pt x="109" y="108"/>
                    <a:pt x="109" y="108"/>
                    <a:pt x="109" y="108"/>
                  </a:cubicBezTo>
                  <a:cubicBezTo>
                    <a:pt x="109" y="230"/>
                    <a:pt x="109" y="230"/>
                    <a:pt x="109" y="230"/>
                  </a:cubicBezTo>
                  <a:cubicBezTo>
                    <a:pt x="104" y="241"/>
                    <a:pt x="96" y="249"/>
                    <a:pt x="83" y="249"/>
                  </a:cubicBezTo>
                  <a:cubicBezTo>
                    <a:pt x="78" y="249"/>
                    <a:pt x="73" y="248"/>
                    <a:pt x="69" y="246"/>
                  </a:cubicBezTo>
                  <a:cubicBezTo>
                    <a:pt x="62" y="236"/>
                    <a:pt x="51" y="229"/>
                    <a:pt x="38" y="229"/>
                  </a:cubicBezTo>
                  <a:cubicBezTo>
                    <a:pt x="17" y="229"/>
                    <a:pt x="0" y="246"/>
                    <a:pt x="0" y="268"/>
                  </a:cubicBezTo>
                  <a:cubicBezTo>
                    <a:pt x="0" y="289"/>
                    <a:pt x="17" y="306"/>
                    <a:pt x="38" y="306"/>
                  </a:cubicBezTo>
                  <a:cubicBezTo>
                    <a:pt x="51" y="306"/>
                    <a:pt x="63" y="299"/>
                    <a:pt x="70" y="288"/>
                  </a:cubicBezTo>
                  <a:cubicBezTo>
                    <a:pt x="74" y="287"/>
                    <a:pt x="78" y="286"/>
                    <a:pt x="83" y="286"/>
                  </a:cubicBezTo>
                  <a:cubicBezTo>
                    <a:pt x="96" y="286"/>
                    <a:pt x="104" y="294"/>
                    <a:pt x="109" y="305"/>
                  </a:cubicBezTo>
                  <a:cubicBezTo>
                    <a:pt x="109" y="428"/>
                    <a:pt x="109" y="428"/>
                    <a:pt x="109" y="428"/>
                  </a:cubicBezTo>
                  <a:cubicBezTo>
                    <a:pt x="219" y="428"/>
                    <a:pt x="219" y="428"/>
                    <a:pt x="219" y="428"/>
                  </a:cubicBezTo>
                  <a:cubicBezTo>
                    <a:pt x="230" y="427"/>
                    <a:pt x="238" y="423"/>
                    <a:pt x="240" y="417"/>
                  </a:cubicBezTo>
                  <a:cubicBezTo>
                    <a:pt x="241" y="412"/>
                    <a:pt x="239" y="407"/>
                    <a:pt x="235" y="403"/>
                  </a:cubicBezTo>
                  <a:cubicBezTo>
                    <a:pt x="235" y="403"/>
                    <a:pt x="235" y="403"/>
                    <a:pt x="235" y="403"/>
                  </a:cubicBezTo>
                  <a:cubicBezTo>
                    <a:pt x="226" y="394"/>
                    <a:pt x="220" y="382"/>
                    <a:pt x="220" y="369"/>
                  </a:cubicBezTo>
                  <a:cubicBezTo>
                    <a:pt x="220" y="343"/>
                    <a:pt x="242" y="321"/>
                    <a:pt x="269" y="321"/>
                  </a:cubicBezTo>
                  <a:cubicBezTo>
                    <a:pt x="296" y="321"/>
                    <a:pt x="317" y="343"/>
                    <a:pt x="317" y="369"/>
                  </a:cubicBezTo>
                  <a:cubicBezTo>
                    <a:pt x="317" y="382"/>
                    <a:pt x="312" y="394"/>
                    <a:pt x="303" y="403"/>
                  </a:cubicBezTo>
                  <a:cubicBezTo>
                    <a:pt x="303" y="403"/>
                    <a:pt x="303" y="403"/>
                    <a:pt x="303" y="403"/>
                  </a:cubicBezTo>
                  <a:cubicBezTo>
                    <a:pt x="299" y="407"/>
                    <a:pt x="297" y="412"/>
                    <a:pt x="298" y="417"/>
                  </a:cubicBezTo>
                  <a:cubicBezTo>
                    <a:pt x="300" y="423"/>
                    <a:pt x="308" y="427"/>
                    <a:pt x="319" y="428"/>
                  </a:cubicBezTo>
                  <a:cubicBezTo>
                    <a:pt x="429" y="428"/>
                    <a:pt x="429" y="428"/>
                    <a:pt x="429" y="428"/>
                  </a:cubicBezTo>
                  <a:cubicBezTo>
                    <a:pt x="429" y="317"/>
                    <a:pt x="429" y="317"/>
                    <a:pt x="429" y="317"/>
                  </a:cubicBezTo>
                  <a:cubicBezTo>
                    <a:pt x="428" y="307"/>
                    <a:pt x="424" y="299"/>
                    <a:pt x="418" y="297"/>
                  </a:cubicBezTo>
                  <a:cubicBezTo>
                    <a:pt x="413" y="296"/>
                    <a:pt x="409" y="298"/>
                    <a:pt x="404" y="302"/>
                  </a:cubicBezTo>
                  <a:cubicBezTo>
                    <a:pt x="404" y="302"/>
                    <a:pt x="404" y="302"/>
                    <a:pt x="404" y="302"/>
                  </a:cubicBezTo>
                  <a:cubicBezTo>
                    <a:pt x="395" y="311"/>
                    <a:pt x="383" y="316"/>
                    <a:pt x="370" y="316"/>
                  </a:cubicBezTo>
                  <a:cubicBezTo>
                    <a:pt x="344" y="316"/>
                    <a:pt x="322" y="295"/>
                    <a:pt x="322" y="268"/>
                  </a:cubicBezTo>
                  <a:cubicBezTo>
                    <a:pt x="322" y="241"/>
                    <a:pt x="344" y="219"/>
                    <a:pt x="370" y="219"/>
                  </a:cubicBezTo>
                  <a:cubicBezTo>
                    <a:pt x="383" y="219"/>
                    <a:pt x="395" y="225"/>
                    <a:pt x="404" y="234"/>
                  </a:cubicBezTo>
                  <a:cubicBezTo>
                    <a:pt x="404" y="234"/>
                    <a:pt x="404" y="234"/>
                    <a:pt x="404" y="234"/>
                  </a:cubicBezTo>
                  <a:cubicBezTo>
                    <a:pt x="409" y="238"/>
                    <a:pt x="413" y="240"/>
                    <a:pt x="418" y="239"/>
                  </a:cubicBezTo>
                  <a:cubicBezTo>
                    <a:pt x="424" y="237"/>
                    <a:pt x="428" y="229"/>
                    <a:pt x="429" y="219"/>
                  </a:cubicBezTo>
                  <a:cubicBezTo>
                    <a:pt x="429" y="140"/>
                    <a:pt x="429" y="140"/>
                    <a:pt x="429" y="140"/>
                  </a:cubicBezTo>
                  <a:cubicBezTo>
                    <a:pt x="429" y="140"/>
                    <a:pt x="429" y="140"/>
                    <a:pt x="429" y="140"/>
                  </a:cubicBezTo>
                  <a:cubicBezTo>
                    <a:pt x="429" y="108"/>
                    <a:pt x="429" y="108"/>
                    <a:pt x="429" y="108"/>
                  </a:cubicBezTo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CustomShape 11"/>
            <p:cNvSpPr/>
            <p:nvPr/>
          </p:nvSpPr>
          <p:spPr>
            <a:xfrm rot="1303200">
              <a:off x="8919720" y="1493280"/>
              <a:ext cx="1180440" cy="1154520"/>
            </a:xfrm>
            <a:custGeom>
              <a:avLst/>
              <a:gdLst/>
              <a:ahLst/>
              <a:rect l="l" t="t" r="r" b="b"/>
              <a:pathLst>
                <a:path w="429" h="428">
                  <a:moveTo>
                    <a:pt x="429" y="108"/>
                  </a:moveTo>
                  <a:cubicBezTo>
                    <a:pt x="429" y="108"/>
                    <a:pt x="429" y="108"/>
                    <a:pt x="429" y="108"/>
                  </a:cubicBezTo>
                  <a:cubicBezTo>
                    <a:pt x="429" y="108"/>
                    <a:pt x="429" y="108"/>
                    <a:pt x="429" y="108"/>
                  </a:cubicBezTo>
                  <a:cubicBezTo>
                    <a:pt x="307" y="108"/>
                    <a:pt x="307" y="108"/>
                    <a:pt x="307" y="108"/>
                  </a:cubicBezTo>
                  <a:cubicBezTo>
                    <a:pt x="295" y="103"/>
                    <a:pt x="288" y="95"/>
                    <a:pt x="288" y="82"/>
                  </a:cubicBezTo>
                  <a:cubicBezTo>
                    <a:pt x="288" y="77"/>
                    <a:pt x="289" y="73"/>
                    <a:pt x="291" y="68"/>
                  </a:cubicBezTo>
                  <a:cubicBezTo>
                    <a:pt x="301" y="62"/>
                    <a:pt x="308" y="50"/>
                    <a:pt x="308" y="37"/>
                  </a:cubicBezTo>
                  <a:cubicBezTo>
                    <a:pt x="308" y="16"/>
                    <a:pt x="290" y="0"/>
                    <a:pt x="269" y="0"/>
                  </a:cubicBezTo>
                  <a:cubicBezTo>
                    <a:pt x="248" y="0"/>
                    <a:pt x="231" y="16"/>
                    <a:pt x="231" y="37"/>
                  </a:cubicBezTo>
                  <a:cubicBezTo>
                    <a:pt x="231" y="50"/>
                    <a:pt x="238" y="62"/>
                    <a:pt x="249" y="69"/>
                  </a:cubicBezTo>
                  <a:cubicBezTo>
                    <a:pt x="250" y="73"/>
                    <a:pt x="251" y="77"/>
                    <a:pt x="251" y="82"/>
                  </a:cubicBezTo>
                  <a:cubicBezTo>
                    <a:pt x="251" y="95"/>
                    <a:pt x="244" y="103"/>
                    <a:pt x="232" y="108"/>
                  </a:cubicBezTo>
                  <a:cubicBezTo>
                    <a:pt x="109" y="108"/>
                    <a:pt x="109" y="108"/>
                    <a:pt x="109" y="108"/>
                  </a:cubicBezTo>
                  <a:cubicBezTo>
                    <a:pt x="109" y="230"/>
                    <a:pt x="109" y="230"/>
                    <a:pt x="109" y="230"/>
                  </a:cubicBezTo>
                  <a:cubicBezTo>
                    <a:pt x="104" y="241"/>
                    <a:pt x="96" y="249"/>
                    <a:pt x="83" y="249"/>
                  </a:cubicBezTo>
                  <a:cubicBezTo>
                    <a:pt x="78" y="249"/>
                    <a:pt x="73" y="248"/>
                    <a:pt x="69" y="246"/>
                  </a:cubicBezTo>
                  <a:cubicBezTo>
                    <a:pt x="62" y="236"/>
                    <a:pt x="51" y="229"/>
                    <a:pt x="38" y="229"/>
                  </a:cubicBezTo>
                  <a:cubicBezTo>
                    <a:pt x="17" y="229"/>
                    <a:pt x="0" y="246"/>
                    <a:pt x="0" y="268"/>
                  </a:cubicBezTo>
                  <a:cubicBezTo>
                    <a:pt x="0" y="289"/>
                    <a:pt x="17" y="306"/>
                    <a:pt x="38" y="306"/>
                  </a:cubicBezTo>
                  <a:cubicBezTo>
                    <a:pt x="51" y="306"/>
                    <a:pt x="63" y="299"/>
                    <a:pt x="70" y="288"/>
                  </a:cubicBezTo>
                  <a:cubicBezTo>
                    <a:pt x="74" y="287"/>
                    <a:pt x="78" y="286"/>
                    <a:pt x="83" y="286"/>
                  </a:cubicBezTo>
                  <a:cubicBezTo>
                    <a:pt x="96" y="286"/>
                    <a:pt x="104" y="294"/>
                    <a:pt x="109" y="305"/>
                  </a:cubicBezTo>
                  <a:cubicBezTo>
                    <a:pt x="109" y="428"/>
                    <a:pt x="109" y="428"/>
                    <a:pt x="109" y="428"/>
                  </a:cubicBezTo>
                  <a:cubicBezTo>
                    <a:pt x="219" y="428"/>
                    <a:pt x="219" y="428"/>
                    <a:pt x="219" y="428"/>
                  </a:cubicBezTo>
                  <a:cubicBezTo>
                    <a:pt x="230" y="427"/>
                    <a:pt x="238" y="423"/>
                    <a:pt x="240" y="417"/>
                  </a:cubicBezTo>
                  <a:cubicBezTo>
                    <a:pt x="241" y="412"/>
                    <a:pt x="239" y="407"/>
                    <a:pt x="235" y="403"/>
                  </a:cubicBezTo>
                  <a:cubicBezTo>
                    <a:pt x="235" y="403"/>
                    <a:pt x="235" y="403"/>
                    <a:pt x="235" y="403"/>
                  </a:cubicBezTo>
                  <a:cubicBezTo>
                    <a:pt x="226" y="394"/>
                    <a:pt x="220" y="382"/>
                    <a:pt x="220" y="369"/>
                  </a:cubicBezTo>
                  <a:cubicBezTo>
                    <a:pt x="220" y="343"/>
                    <a:pt x="242" y="321"/>
                    <a:pt x="269" y="321"/>
                  </a:cubicBezTo>
                  <a:cubicBezTo>
                    <a:pt x="296" y="321"/>
                    <a:pt x="317" y="343"/>
                    <a:pt x="317" y="369"/>
                  </a:cubicBezTo>
                  <a:cubicBezTo>
                    <a:pt x="317" y="382"/>
                    <a:pt x="312" y="394"/>
                    <a:pt x="303" y="403"/>
                  </a:cubicBezTo>
                  <a:cubicBezTo>
                    <a:pt x="303" y="403"/>
                    <a:pt x="303" y="403"/>
                    <a:pt x="303" y="403"/>
                  </a:cubicBezTo>
                  <a:cubicBezTo>
                    <a:pt x="299" y="407"/>
                    <a:pt x="297" y="412"/>
                    <a:pt x="298" y="417"/>
                  </a:cubicBezTo>
                  <a:cubicBezTo>
                    <a:pt x="300" y="423"/>
                    <a:pt x="308" y="427"/>
                    <a:pt x="319" y="428"/>
                  </a:cubicBezTo>
                  <a:cubicBezTo>
                    <a:pt x="429" y="428"/>
                    <a:pt x="429" y="428"/>
                    <a:pt x="429" y="428"/>
                  </a:cubicBezTo>
                  <a:cubicBezTo>
                    <a:pt x="429" y="317"/>
                    <a:pt x="429" y="317"/>
                    <a:pt x="429" y="317"/>
                  </a:cubicBezTo>
                  <a:cubicBezTo>
                    <a:pt x="428" y="307"/>
                    <a:pt x="424" y="299"/>
                    <a:pt x="418" y="297"/>
                  </a:cubicBezTo>
                  <a:cubicBezTo>
                    <a:pt x="413" y="296"/>
                    <a:pt x="409" y="298"/>
                    <a:pt x="404" y="302"/>
                  </a:cubicBezTo>
                  <a:cubicBezTo>
                    <a:pt x="404" y="302"/>
                    <a:pt x="404" y="302"/>
                    <a:pt x="404" y="302"/>
                  </a:cubicBezTo>
                  <a:cubicBezTo>
                    <a:pt x="395" y="311"/>
                    <a:pt x="383" y="316"/>
                    <a:pt x="370" y="316"/>
                  </a:cubicBezTo>
                  <a:cubicBezTo>
                    <a:pt x="344" y="316"/>
                    <a:pt x="322" y="295"/>
                    <a:pt x="322" y="268"/>
                  </a:cubicBezTo>
                  <a:cubicBezTo>
                    <a:pt x="322" y="241"/>
                    <a:pt x="344" y="219"/>
                    <a:pt x="370" y="219"/>
                  </a:cubicBezTo>
                  <a:cubicBezTo>
                    <a:pt x="383" y="219"/>
                    <a:pt x="395" y="225"/>
                    <a:pt x="404" y="234"/>
                  </a:cubicBezTo>
                  <a:cubicBezTo>
                    <a:pt x="404" y="234"/>
                    <a:pt x="404" y="234"/>
                    <a:pt x="404" y="234"/>
                  </a:cubicBezTo>
                  <a:cubicBezTo>
                    <a:pt x="409" y="238"/>
                    <a:pt x="413" y="240"/>
                    <a:pt x="418" y="239"/>
                  </a:cubicBezTo>
                  <a:cubicBezTo>
                    <a:pt x="424" y="237"/>
                    <a:pt x="428" y="229"/>
                    <a:pt x="429" y="219"/>
                  </a:cubicBezTo>
                  <a:cubicBezTo>
                    <a:pt x="429" y="140"/>
                    <a:pt x="429" y="140"/>
                    <a:pt x="429" y="140"/>
                  </a:cubicBezTo>
                  <a:cubicBezTo>
                    <a:pt x="429" y="140"/>
                    <a:pt x="429" y="140"/>
                    <a:pt x="429" y="140"/>
                  </a:cubicBezTo>
                  <a:cubicBezTo>
                    <a:pt x="429" y="108"/>
                    <a:pt x="429" y="108"/>
                    <a:pt x="429" y="108"/>
                  </a:cubicBezTo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CustomShape 12"/>
            <p:cNvSpPr/>
            <p:nvPr/>
          </p:nvSpPr>
          <p:spPr>
            <a:xfrm>
              <a:off x="9392400" y="3941280"/>
              <a:ext cx="1178640" cy="1156320"/>
            </a:xfrm>
            <a:custGeom>
              <a:avLst/>
              <a:gdLst/>
              <a:ahLst/>
              <a:rect l="l" t="t" r="r" b="b"/>
              <a:pathLst>
                <a:path w="429" h="428">
                  <a:moveTo>
                    <a:pt x="429" y="108"/>
                  </a:moveTo>
                  <a:cubicBezTo>
                    <a:pt x="429" y="108"/>
                    <a:pt x="429" y="108"/>
                    <a:pt x="429" y="108"/>
                  </a:cubicBezTo>
                  <a:cubicBezTo>
                    <a:pt x="429" y="108"/>
                    <a:pt x="429" y="108"/>
                    <a:pt x="429" y="108"/>
                  </a:cubicBezTo>
                  <a:cubicBezTo>
                    <a:pt x="307" y="108"/>
                    <a:pt x="307" y="108"/>
                    <a:pt x="307" y="108"/>
                  </a:cubicBezTo>
                  <a:cubicBezTo>
                    <a:pt x="295" y="103"/>
                    <a:pt x="288" y="95"/>
                    <a:pt x="288" y="82"/>
                  </a:cubicBezTo>
                  <a:cubicBezTo>
                    <a:pt x="288" y="77"/>
                    <a:pt x="289" y="73"/>
                    <a:pt x="291" y="68"/>
                  </a:cubicBezTo>
                  <a:cubicBezTo>
                    <a:pt x="301" y="62"/>
                    <a:pt x="308" y="50"/>
                    <a:pt x="308" y="37"/>
                  </a:cubicBezTo>
                  <a:cubicBezTo>
                    <a:pt x="308" y="16"/>
                    <a:pt x="290" y="0"/>
                    <a:pt x="269" y="0"/>
                  </a:cubicBezTo>
                  <a:cubicBezTo>
                    <a:pt x="248" y="0"/>
                    <a:pt x="231" y="16"/>
                    <a:pt x="231" y="37"/>
                  </a:cubicBezTo>
                  <a:cubicBezTo>
                    <a:pt x="231" y="50"/>
                    <a:pt x="238" y="62"/>
                    <a:pt x="249" y="69"/>
                  </a:cubicBezTo>
                  <a:cubicBezTo>
                    <a:pt x="250" y="73"/>
                    <a:pt x="251" y="77"/>
                    <a:pt x="251" y="82"/>
                  </a:cubicBezTo>
                  <a:cubicBezTo>
                    <a:pt x="251" y="95"/>
                    <a:pt x="244" y="103"/>
                    <a:pt x="232" y="108"/>
                  </a:cubicBezTo>
                  <a:cubicBezTo>
                    <a:pt x="109" y="108"/>
                    <a:pt x="109" y="108"/>
                    <a:pt x="109" y="108"/>
                  </a:cubicBezTo>
                  <a:cubicBezTo>
                    <a:pt x="109" y="230"/>
                    <a:pt x="109" y="230"/>
                    <a:pt x="109" y="230"/>
                  </a:cubicBezTo>
                  <a:cubicBezTo>
                    <a:pt x="104" y="241"/>
                    <a:pt x="96" y="249"/>
                    <a:pt x="83" y="249"/>
                  </a:cubicBezTo>
                  <a:cubicBezTo>
                    <a:pt x="78" y="249"/>
                    <a:pt x="73" y="248"/>
                    <a:pt x="69" y="246"/>
                  </a:cubicBezTo>
                  <a:cubicBezTo>
                    <a:pt x="62" y="236"/>
                    <a:pt x="51" y="229"/>
                    <a:pt x="38" y="229"/>
                  </a:cubicBezTo>
                  <a:cubicBezTo>
                    <a:pt x="17" y="229"/>
                    <a:pt x="0" y="246"/>
                    <a:pt x="0" y="268"/>
                  </a:cubicBezTo>
                  <a:cubicBezTo>
                    <a:pt x="0" y="289"/>
                    <a:pt x="17" y="306"/>
                    <a:pt x="38" y="306"/>
                  </a:cubicBezTo>
                  <a:cubicBezTo>
                    <a:pt x="51" y="306"/>
                    <a:pt x="63" y="299"/>
                    <a:pt x="70" y="288"/>
                  </a:cubicBezTo>
                  <a:cubicBezTo>
                    <a:pt x="74" y="287"/>
                    <a:pt x="78" y="286"/>
                    <a:pt x="83" y="286"/>
                  </a:cubicBezTo>
                  <a:cubicBezTo>
                    <a:pt x="96" y="286"/>
                    <a:pt x="104" y="294"/>
                    <a:pt x="109" y="305"/>
                  </a:cubicBezTo>
                  <a:cubicBezTo>
                    <a:pt x="109" y="428"/>
                    <a:pt x="109" y="428"/>
                    <a:pt x="109" y="428"/>
                  </a:cubicBezTo>
                  <a:cubicBezTo>
                    <a:pt x="219" y="428"/>
                    <a:pt x="219" y="428"/>
                    <a:pt x="219" y="428"/>
                  </a:cubicBezTo>
                  <a:cubicBezTo>
                    <a:pt x="230" y="427"/>
                    <a:pt x="238" y="423"/>
                    <a:pt x="240" y="417"/>
                  </a:cubicBezTo>
                  <a:cubicBezTo>
                    <a:pt x="241" y="412"/>
                    <a:pt x="239" y="407"/>
                    <a:pt x="235" y="403"/>
                  </a:cubicBezTo>
                  <a:cubicBezTo>
                    <a:pt x="235" y="403"/>
                    <a:pt x="235" y="403"/>
                    <a:pt x="235" y="403"/>
                  </a:cubicBezTo>
                  <a:cubicBezTo>
                    <a:pt x="226" y="394"/>
                    <a:pt x="220" y="382"/>
                    <a:pt x="220" y="369"/>
                  </a:cubicBezTo>
                  <a:cubicBezTo>
                    <a:pt x="220" y="343"/>
                    <a:pt x="242" y="321"/>
                    <a:pt x="269" y="321"/>
                  </a:cubicBezTo>
                  <a:cubicBezTo>
                    <a:pt x="296" y="321"/>
                    <a:pt x="317" y="343"/>
                    <a:pt x="317" y="369"/>
                  </a:cubicBezTo>
                  <a:cubicBezTo>
                    <a:pt x="317" y="382"/>
                    <a:pt x="312" y="394"/>
                    <a:pt x="303" y="403"/>
                  </a:cubicBezTo>
                  <a:cubicBezTo>
                    <a:pt x="303" y="403"/>
                    <a:pt x="303" y="403"/>
                    <a:pt x="303" y="403"/>
                  </a:cubicBezTo>
                  <a:cubicBezTo>
                    <a:pt x="299" y="407"/>
                    <a:pt x="297" y="412"/>
                    <a:pt x="298" y="417"/>
                  </a:cubicBezTo>
                  <a:cubicBezTo>
                    <a:pt x="300" y="423"/>
                    <a:pt x="308" y="427"/>
                    <a:pt x="319" y="428"/>
                  </a:cubicBezTo>
                  <a:cubicBezTo>
                    <a:pt x="429" y="428"/>
                    <a:pt x="429" y="428"/>
                    <a:pt x="429" y="428"/>
                  </a:cubicBezTo>
                  <a:cubicBezTo>
                    <a:pt x="429" y="317"/>
                    <a:pt x="429" y="317"/>
                    <a:pt x="429" y="317"/>
                  </a:cubicBezTo>
                  <a:cubicBezTo>
                    <a:pt x="428" y="307"/>
                    <a:pt x="424" y="299"/>
                    <a:pt x="418" y="297"/>
                  </a:cubicBezTo>
                  <a:cubicBezTo>
                    <a:pt x="413" y="296"/>
                    <a:pt x="409" y="298"/>
                    <a:pt x="404" y="302"/>
                  </a:cubicBezTo>
                  <a:cubicBezTo>
                    <a:pt x="404" y="302"/>
                    <a:pt x="404" y="302"/>
                    <a:pt x="404" y="302"/>
                  </a:cubicBezTo>
                  <a:cubicBezTo>
                    <a:pt x="395" y="311"/>
                    <a:pt x="383" y="316"/>
                    <a:pt x="370" y="316"/>
                  </a:cubicBezTo>
                  <a:cubicBezTo>
                    <a:pt x="344" y="316"/>
                    <a:pt x="322" y="295"/>
                    <a:pt x="322" y="268"/>
                  </a:cubicBezTo>
                  <a:cubicBezTo>
                    <a:pt x="322" y="241"/>
                    <a:pt x="344" y="219"/>
                    <a:pt x="370" y="219"/>
                  </a:cubicBezTo>
                  <a:cubicBezTo>
                    <a:pt x="383" y="219"/>
                    <a:pt x="395" y="225"/>
                    <a:pt x="404" y="234"/>
                  </a:cubicBezTo>
                  <a:cubicBezTo>
                    <a:pt x="404" y="234"/>
                    <a:pt x="404" y="234"/>
                    <a:pt x="404" y="234"/>
                  </a:cubicBezTo>
                  <a:cubicBezTo>
                    <a:pt x="409" y="238"/>
                    <a:pt x="413" y="240"/>
                    <a:pt x="418" y="239"/>
                  </a:cubicBezTo>
                  <a:cubicBezTo>
                    <a:pt x="424" y="237"/>
                    <a:pt x="428" y="229"/>
                    <a:pt x="429" y="219"/>
                  </a:cubicBezTo>
                  <a:cubicBezTo>
                    <a:pt x="429" y="140"/>
                    <a:pt x="429" y="140"/>
                    <a:pt x="429" y="140"/>
                  </a:cubicBezTo>
                  <a:cubicBezTo>
                    <a:pt x="429" y="140"/>
                    <a:pt x="429" y="140"/>
                    <a:pt x="429" y="140"/>
                  </a:cubicBezTo>
                  <a:cubicBezTo>
                    <a:pt x="429" y="108"/>
                    <a:pt x="429" y="108"/>
                    <a:pt x="429" y="108"/>
                  </a:cubicBezTo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 w="9360">
              <a:noFill/>
            </a:ln>
            <a:effectLst>
              <a:reflection algn="bl" blurRad="6350" dir="5400000" endA="300" endPos="35000" rotWithShape="0" stA="52000" sy="-100000"/>
            </a:effectLst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50" name="Group 13"/>
            <p:cNvGrpSpPr/>
            <p:nvPr/>
          </p:nvGrpSpPr>
          <p:grpSpPr>
            <a:xfrm>
              <a:off x="8130960" y="1703880"/>
              <a:ext cx="1248120" cy="4042080"/>
              <a:chOff x="8130960" y="1703880"/>
              <a:chExt cx="1248120" cy="4042080"/>
            </a:xfrm>
          </p:grpSpPr>
          <p:sp>
            <p:nvSpPr>
              <p:cNvPr id="151" name="CustomShape 14"/>
              <p:cNvSpPr/>
              <p:nvPr/>
            </p:nvSpPr>
            <p:spPr>
              <a:xfrm>
                <a:off x="8130960" y="1703880"/>
                <a:ext cx="1248120" cy="3416760"/>
              </a:xfrm>
              <a:custGeom>
                <a:avLst/>
                <a:gdLst/>
                <a:ahLst/>
                <a:rect l="l" t="t" r="r" b="b"/>
                <a:pathLst>
                  <a:path w="1230" h="3328">
                    <a:moveTo>
                      <a:pt x="1220" y="0"/>
                    </a:moveTo>
                    <a:cubicBezTo>
                      <a:pt x="1199" y="0"/>
                      <a:pt x="1154" y="20"/>
                      <a:pt x="1142" y="50"/>
                    </a:cubicBezTo>
                    <a:cubicBezTo>
                      <a:pt x="1115" y="117"/>
                      <a:pt x="1075" y="177"/>
                      <a:pt x="1047" y="221"/>
                    </a:cubicBezTo>
                    <a:cubicBezTo>
                      <a:pt x="1022" y="259"/>
                      <a:pt x="1008" y="285"/>
                      <a:pt x="1007" y="285"/>
                    </a:cubicBezTo>
                    <a:cubicBezTo>
                      <a:pt x="1007" y="285"/>
                      <a:pt x="1007" y="285"/>
                      <a:pt x="1007" y="285"/>
                    </a:cubicBezTo>
                    <a:cubicBezTo>
                      <a:pt x="1005" y="280"/>
                      <a:pt x="1003" y="278"/>
                      <a:pt x="999" y="278"/>
                    </a:cubicBezTo>
                    <a:cubicBezTo>
                      <a:pt x="988" y="278"/>
                      <a:pt x="968" y="306"/>
                      <a:pt x="943" y="335"/>
                    </a:cubicBezTo>
                    <a:cubicBezTo>
                      <a:pt x="916" y="368"/>
                      <a:pt x="882" y="395"/>
                      <a:pt x="878" y="402"/>
                    </a:cubicBezTo>
                    <a:cubicBezTo>
                      <a:pt x="813" y="518"/>
                      <a:pt x="799" y="528"/>
                      <a:pt x="785" y="531"/>
                    </a:cubicBezTo>
                    <a:cubicBezTo>
                      <a:pt x="743" y="540"/>
                      <a:pt x="744" y="580"/>
                      <a:pt x="735" y="580"/>
                    </a:cubicBezTo>
                    <a:cubicBezTo>
                      <a:pt x="735" y="580"/>
                      <a:pt x="735" y="580"/>
                      <a:pt x="735" y="580"/>
                    </a:cubicBezTo>
                    <a:cubicBezTo>
                      <a:pt x="732" y="579"/>
                      <a:pt x="730" y="579"/>
                      <a:pt x="728" y="579"/>
                    </a:cubicBezTo>
                    <a:cubicBezTo>
                      <a:pt x="707" y="579"/>
                      <a:pt x="694" y="592"/>
                      <a:pt x="685" y="604"/>
                    </a:cubicBezTo>
                    <a:cubicBezTo>
                      <a:pt x="677" y="617"/>
                      <a:pt x="673" y="629"/>
                      <a:pt x="671" y="629"/>
                    </a:cubicBezTo>
                    <a:cubicBezTo>
                      <a:pt x="671" y="629"/>
                      <a:pt x="671" y="629"/>
                      <a:pt x="671" y="629"/>
                    </a:cubicBezTo>
                    <a:cubicBezTo>
                      <a:pt x="666" y="627"/>
                      <a:pt x="662" y="627"/>
                      <a:pt x="658" y="627"/>
                    </a:cubicBezTo>
                    <a:cubicBezTo>
                      <a:pt x="650" y="627"/>
                      <a:pt x="644" y="630"/>
                      <a:pt x="639" y="633"/>
                    </a:cubicBezTo>
                    <a:cubicBezTo>
                      <a:pt x="634" y="636"/>
                      <a:pt x="630" y="639"/>
                      <a:pt x="625" y="639"/>
                    </a:cubicBezTo>
                    <a:cubicBezTo>
                      <a:pt x="624" y="639"/>
                      <a:pt x="623" y="639"/>
                      <a:pt x="621" y="638"/>
                    </a:cubicBezTo>
                    <a:cubicBezTo>
                      <a:pt x="618" y="637"/>
                      <a:pt x="615" y="637"/>
                      <a:pt x="612" y="637"/>
                    </a:cubicBezTo>
                    <a:cubicBezTo>
                      <a:pt x="603" y="637"/>
                      <a:pt x="597" y="642"/>
                      <a:pt x="592" y="647"/>
                    </a:cubicBezTo>
                    <a:cubicBezTo>
                      <a:pt x="587" y="653"/>
                      <a:pt x="584" y="658"/>
                      <a:pt x="580" y="658"/>
                    </a:cubicBezTo>
                    <a:cubicBezTo>
                      <a:pt x="580" y="658"/>
                      <a:pt x="579" y="658"/>
                      <a:pt x="578" y="657"/>
                    </a:cubicBezTo>
                    <a:cubicBezTo>
                      <a:pt x="529" y="625"/>
                      <a:pt x="416" y="630"/>
                      <a:pt x="413" y="623"/>
                    </a:cubicBezTo>
                    <a:cubicBezTo>
                      <a:pt x="408" y="610"/>
                      <a:pt x="412" y="560"/>
                      <a:pt x="415" y="560"/>
                    </a:cubicBezTo>
                    <a:cubicBezTo>
                      <a:pt x="415" y="560"/>
                      <a:pt x="415" y="560"/>
                      <a:pt x="415" y="560"/>
                    </a:cubicBezTo>
                    <a:cubicBezTo>
                      <a:pt x="417" y="561"/>
                      <a:pt x="419" y="561"/>
                      <a:pt x="421" y="561"/>
                    </a:cubicBezTo>
                    <a:cubicBezTo>
                      <a:pt x="430" y="561"/>
                      <a:pt x="427" y="546"/>
                      <a:pt x="426" y="526"/>
                    </a:cubicBezTo>
                    <a:cubicBezTo>
                      <a:pt x="425" y="505"/>
                      <a:pt x="427" y="511"/>
                      <a:pt x="422" y="485"/>
                    </a:cubicBezTo>
                    <a:cubicBezTo>
                      <a:pt x="421" y="475"/>
                      <a:pt x="416" y="473"/>
                      <a:pt x="411" y="473"/>
                    </a:cubicBezTo>
                    <a:cubicBezTo>
                      <a:pt x="410" y="473"/>
                      <a:pt x="408" y="473"/>
                      <a:pt x="407" y="473"/>
                    </a:cubicBezTo>
                    <a:cubicBezTo>
                      <a:pt x="406" y="474"/>
                      <a:pt x="405" y="474"/>
                      <a:pt x="405" y="474"/>
                    </a:cubicBezTo>
                    <a:cubicBezTo>
                      <a:pt x="405" y="474"/>
                      <a:pt x="405" y="474"/>
                      <a:pt x="405" y="474"/>
                    </a:cubicBezTo>
                    <a:cubicBezTo>
                      <a:pt x="397" y="425"/>
                      <a:pt x="355" y="345"/>
                      <a:pt x="334" y="336"/>
                    </a:cubicBezTo>
                    <a:cubicBezTo>
                      <a:pt x="302" y="323"/>
                      <a:pt x="273" y="318"/>
                      <a:pt x="249" y="318"/>
                    </a:cubicBezTo>
                    <a:cubicBezTo>
                      <a:pt x="198" y="318"/>
                      <a:pt x="163" y="341"/>
                      <a:pt x="142" y="362"/>
                    </a:cubicBezTo>
                    <a:cubicBezTo>
                      <a:pt x="126" y="379"/>
                      <a:pt x="120" y="397"/>
                      <a:pt x="119" y="398"/>
                    </a:cubicBezTo>
                    <a:cubicBezTo>
                      <a:pt x="51" y="451"/>
                      <a:pt x="105" y="540"/>
                      <a:pt x="122" y="554"/>
                    </a:cubicBezTo>
                    <a:cubicBezTo>
                      <a:pt x="122" y="554"/>
                      <a:pt x="103" y="555"/>
                      <a:pt x="109" y="576"/>
                    </a:cubicBezTo>
                    <a:cubicBezTo>
                      <a:pt x="112" y="586"/>
                      <a:pt x="144" y="631"/>
                      <a:pt x="155" y="640"/>
                    </a:cubicBezTo>
                    <a:cubicBezTo>
                      <a:pt x="159" y="643"/>
                      <a:pt x="163" y="644"/>
                      <a:pt x="167" y="644"/>
                    </a:cubicBezTo>
                    <a:cubicBezTo>
                      <a:pt x="174" y="644"/>
                      <a:pt x="180" y="640"/>
                      <a:pt x="181" y="640"/>
                    </a:cubicBezTo>
                    <a:cubicBezTo>
                      <a:pt x="181" y="639"/>
                      <a:pt x="181" y="639"/>
                      <a:pt x="181" y="639"/>
                    </a:cubicBezTo>
                    <a:cubicBezTo>
                      <a:pt x="184" y="639"/>
                      <a:pt x="210" y="681"/>
                      <a:pt x="208" y="684"/>
                    </a:cubicBezTo>
                    <a:cubicBezTo>
                      <a:pt x="203" y="695"/>
                      <a:pt x="199" y="716"/>
                      <a:pt x="195" y="719"/>
                    </a:cubicBezTo>
                    <a:cubicBezTo>
                      <a:pt x="192" y="721"/>
                      <a:pt x="184" y="795"/>
                      <a:pt x="181" y="798"/>
                    </a:cubicBezTo>
                    <a:cubicBezTo>
                      <a:pt x="91" y="895"/>
                      <a:pt x="36" y="960"/>
                      <a:pt x="28" y="990"/>
                    </a:cubicBezTo>
                    <a:cubicBezTo>
                      <a:pt x="0" y="1083"/>
                      <a:pt x="54" y="1100"/>
                      <a:pt x="88" y="1144"/>
                    </a:cubicBezTo>
                    <a:cubicBezTo>
                      <a:pt x="106" y="1168"/>
                      <a:pt x="164" y="1241"/>
                      <a:pt x="188" y="1281"/>
                    </a:cubicBezTo>
                    <a:cubicBezTo>
                      <a:pt x="222" y="1338"/>
                      <a:pt x="290" y="1378"/>
                      <a:pt x="238" y="1457"/>
                    </a:cubicBezTo>
                    <a:cubicBezTo>
                      <a:pt x="216" y="1490"/>
                      <a:pt x="267" y="1538"/>
                      <a:pt x="253" y="1576"/>
                    </a:cubicBezTo>
                    <a:cubicBezTo>
                      <a:pt x="236" y="1623"/>
                      <a:pt x="244" y="1620"/>
                      <a:pt x="235" y="1695"/>
                    </a:cubicBezTo>
                    <a:cubicBezTo>
                      <a:pt x="224" y="1786"/>
                      <a:pt x="220" y="1773"/>
                      <a:pt x="217" y="1864"/>
                    </a:cubicBezTo>
                    <a:cubicBezTo>
                      <a:pt x="216" y="1882"/>
                      <a:pt x="236" y="1871"/>
                      <a:pt x="235" y="1881"/>
                    </a:cubicBezTo>
                    <a:cubicBezTo>
                      <a:pt x="232" y="1910"/>
                      <a:pt x="216" y="1902"/>
                      <a:pt x="221" y="1979"/>
                    </a:cubicBezTo>
                    <a:cubicBezTo>
                      <a:pt x="221" y="1984"/>
                      <a:pt x="230" y="2075"/>
                      <a:pt x="231" y="2079"/>
                    </a:cubicBezTo>
                    <a:cubicBezTo>
                      <a:pt x="242" y="2121"/>
                      <a:pt x="189" y="2151"/>
                      <a:pt x="201" y="2317"/>
                    </a:cubicBezTo>
                    <a:cubicBezTo>
                      <a:pt x="207" y="2396"/>
                      <a:pt x="177" y="2569"/>
                      <a:pt x="145" y="2718"/>
                    </a:cubicBezTo>
                    <a:cubicBezTo>
                      <a:pt x="125" y="2812"/>
                      <a:pt x="88" y="2925"/>
                      <a:pt x="83" y="3004"/>
                    </a:cubicBezTo>
                    <a:cubicBezTo>
                      <a:pt x="81" y="3036"/>
                      <a:pt x="102" y="3065"/>
                      <a:pt x="104" y="3088"/>
                    </a:cubicBezTo>
                    <a:cubicBezTo>
                      <a:pt x="106" y="3114"/>
                      <a:pt x="77" y="3111"/>
                      <a:pt x="100" y="3125"/>
                    </a:cubicBezTo>
                    <a:cubicBezTo>
                      <a:pt x="118" y="3136"/>
                      <a:pt x="67" y="3183"/>
                      <a:pt x="54" y="3214"/>
                    </a:cubicBezTo>
                    <a:cubicBezTo>
                      <a:pt x="46" y="3232"/>
                      <a:pt x="43" y="3254"/>
                      <a:pt x="46" y="3281"/>
                    </a:cubicBezTo>
                    <a:cubicBezTo>
                      <a:pt x="49" y="3303"/>
                      <a:pt x="77" y="3320"/>
                      <a:pt x="109" y="3320"/>
                    </a:cubicBezTo>
                    <a:cubicBezTo>
                      <a:pt x="149" y="3320"/>
                      <a:pt x="194" y="3293"/>
                      <a:pt x="197" y="3215"/>
                    </a:cubicBezTo>
                    <a:cubicBezTo>
                      <a:pt x="198" y="3185"/>
                      <a:pt x="238" y="3219"/>
                      <a:pt x="227" y="3131"/>
                    </a:cubicBezTo>
                    <a:cubicBezTo>
                      <a:pt x="226" y="3126"/>
                      <a:pt x="227" y="3125"/>
                      <a:pt x="228" y="3125"/>
                    </a:cubicBezTo>
                    <a:cubicBezTo>
                      <a:pt x="228" y="3125"/>
                      <a:pt x="230" y="3126"/>
                      <a:pt x="231" y="3126"/>
                    </a:cubicBezTo>
                    <a:cubicBezTo>
                      <a:pt x="233" y="3127"/>
                      <a:pt x="235" y="3128"/>
                      <a:pt x="238" y="3128"/>
                    </a:cubicBezTo>
                    <a:cubicBezTo>
                      <a:pt x="247" y="3128"/>
                      <a:pt x="262" y="3115"/>
                      <a:pt x="279" y="3034"/>
                    </a:cubicBezTo>
                    <a:cubicBezTo>
                      <a:pt x="284" y="3008"/>
                      <a:pt x="323" y="2992"/>
                      <a:pt x="309" y="2950"/>
                    </a:cubicBezTo>
                    <a:cubicBezTo>
                      <a:pt x="294" y="2904"/>
                      <a:pt x="311" y="2905"/>
                      <a:pt x="367" y="2764"/>
                    </a:cubicBezTo>
                    <a:cubicBezTo>
                      <a:pt x="377" y="2738"/>
                      <a:pt x="399" y="2650"/>
                      <a:pt x="407" y="2577"/>
                    </a:cubicBezTo>
                    <a:cubicBezTo>
                      <a:pt x="411" y="2529"/>
                      <a:pt x="433" y="2550"/>
                      <a:pt x="452" y="2476"/>
                    </a:cubicBezTo>
                    <a:cubicBezTo>
                      <a:pt x="487" y="2336"/>
                      <a:pt x="520" y="2237"/>
                      <a:pt x="530" y="2237"/>
                    </a:cubicBezTo>
                    <a:cubicBezTo>
                      <a:pt x="530" y="2237"/>
                      <a:pt x="530" y="2237"/>
                      <a:pt x="531" y="2237"/>
                    </a:cubicBezTo>
                    <a:cubicBezTo>
                      <a:pt x="533" y="2239"/>
                      <a:pt x="550" y="2477"/>
                      <a:pt x="554" y="2603"/>
                    </a:cubicBezTo>
                    <a:cubicBezTo>
                      <a:pt x="555" y="2637"/>
                      <a:pt x="582" y="2758"/>
                      <a:pt x="588" y="2923"/>
                    </a:cubicBezTo>
                    <a:cubicBezTo>
                      <a:pt x="590" y="2973"/>
                      <a:pt x="584" y="3035"/>
                      <a:pt x="586" y="3084"/>
                    </a:cubicBezTo>
                    <a:cubicBezTo>
                      <a:pt x="588" y="3132"/>
                      <a:pt x="613" y="3120"/>
                      <a:pt x="597" y="3194"/>
                    </a:cubicBezTo>
                    <a:cubicBezTo>
                      <a:pt x="593" y="3212"/>
                      <a:pt x="618" y="3236"/>
                      <a:pt x="659" y="3247"/>
                    </a:cubicBezTo>
                    <a:cubicBezTo>
                      <a:pt x="683" y="3254"/>
                      <a:pt x="716" y="3243"/>
                      <a:pt x="744" y="3261"/>
                    </a:cubicBezTo>
                    <a:cubicBezTo>
                      <a:pt x="817" y="3307"/>
                      <a:pt x="894" y="3328"/>
                      <a:pt x="945" y="3328"/>
                    </a:cubicBezTo>
                    <a:cubicBezTo>
                      <a:pt x="974" y="3328"/>
                      <a:pt x="995" y="3321"/>
                      <a:pt x="1000" y="3308"/>
                    </a:cubicBezTo>
                    <a:cubicBezTo>
                      <a:pt x="1002" y="3303"/>
                      <a:pt x="996" y="3292"/>
                      <a:pt x="997" y="3282"/>
                    </a:cubicBezTo>
                    <a:cubicBezTo>
                      <a:pt x="999" y="3256"/>
                      <a:pt x="991" y="3222"/>
                      <a:pt x="891" y="3188"/>
                    </a:cubicBezTo>
                    <a:cubicBezTo>
                      <a:pt x="872" y="3182"/>
                      <a:pt x="877" y="3158"/>
                      <a:pt x="823" y="3110"/>
                    </a:cubicBezTo>
                    <a:cubicBezTo>
                      <a:pt x="819" y="3106"/>
                      <a:pt x="847" y="3087"/>
                      <a:pt x="814" y="3031"/>
                    </a:cubicBezTo>
                    <a:cubicBezTo>
                      <a:pt x="801" y="3008"/>
                      <a:pt x="840" y="3014"/>
                      <a:pt x="834" y="2986"/>
                    </a:cubicBezTo>
                    <a:cubicBezTo>
                      <a:pt x="828" y="2961"/>
                      <a:pt x="827" y="2961"/>
                      <a:pt x="829" y="2869"/>
                    </a:cubicBezTo>
                    <a:cubicBezTo>
                      <a:pt x="831" y="2760"/>
                      <a:pt x="847" y="2643"/>
                      <a:pt x="846" y="2617"/>
                    </a:cubicBezTo>
                    <a:cubicBezTo>
                      <a:pt x="843" y="2566"/>
                      <a:pt x="828" y="2522"/>
                      <a:pt x="826" y="2498"/>
                    </a:cubicBezTo>
                    <a:cubicBezTo>
                      <a:pt x="811" y="2305"/>
                      <a:pt x="833" y="2177"/>
                      <a:pt x="833" y="2080"/>
                    </a:cubicBezTo>
                    <a:cubicBezTo>
                      <a:pt x="833" y="2006"/>
                      <a:pt x="813" y="1858"/>
                      <a:pt x="804" y="1820"/>
                    </a:cubicBezTo>
                    <a:cubicBezTo>
                      <a:pt x="792" y="1766"/>
                      <a:pt x="839" y="1766"/>
                      <a:pt x="854" y="1706"/>
                    </a:cubicBezTo>
                    <a:cubicBezTo>
                      <a:pt x="860" y="1681"/>
                      <a:pt x="879" y="1684"/>
                      <a:pt x="841" y="1553"/>
                    </a:cubicBezTo>
                    <a:cubicBezTo>
                      <a:pt x="832" y="1521"/>
                      <a:pt x="828" y="1465"/>
                      <a:pt x="816" y="1414"/>
                    </a:cubicBezTo>
                    <a:cubicBezTo>
                      <a:pt x="807" y="1374"/>
                      <a:pt x="805" y="1286"/>
                      <a:pt x="772" y="1230"/>
                    </a:cubicBezTo>
                    <a:cubicBezTo>
                      <a:pt x="764" y="1217"/>
                      <a:pt x="897" y="1172"/>
                      <a:pt x="927" y="1121"/>
                    </a:cubicBezTo>
                    <a:cubicBezTo>
                      <a:pt x="946" y="1088"/>
                      <a:pt x="876" y="998"/>
                      <a:pt x="877" y="996"/>
                    </a:cubicBezTo>
                    <a:cubicBezTo>
                      <a:pt x="943" y="906"/>
                      <a:pt x="934" y="860"/>
                      <a:pt x="938" y="843"/>
                    </a:cubicBezTo>
                    <a:cubicBezTo>
                      <a:pt x="941" y="834"/>
                      <a:pt x="995" y="766"/>
                      <a:pt x="987" y="758"/>
                    </a:cubicBezTo>
                    <a:cubicBezTo>
                      <a:pt x="986" y="757"/>
                      <a:pt x="984" y="756"/>
                      <a:pt x="983" y="756"/>
                    </a:cubicBezTo>
                    <a:cubicBezTo>
                      <a:pt x="979" y="756"/>
                      <a:pt x="973" y="760"/>
                      <a:pt x="967" y="766"/>
                    </a:cubicBezTo>
                    <a:cubicBezTo>
                      <a:pt x="981" y="749"/>
                      <a:pt x="992" y="732"/>
                      <a:pt x="987" y="727"/>
                    </a:cubicBezTo>
                    <a:cubicBezTo>
                      <a:pt x="986" y="726"/>
                      <a:pt x="985" y="725"/>
                      <a:pt x="983" y="725"/>
                    </a:cubicBezTo>
                    <a:cubicBezTo>
                      <a:pt x="977" y="725"/>
                      <a:pt x="966" y="734"/>
                      <a:pt x="956" y="744"/>
                    </a:cubicBezTo>
                    <a:cubicBezTo>
                      <a:pt x="972" y="722"/>
                      <a:pt x="985" y="700"/>
                      <a:pt x="976" y="692"/>
                    </a:cubicBezTo>
                    <a:cubicBezTo>
                      <a:pt x="975" y="691"/>
                      <a:pt x="974" y="691"/>
                      <a:pt x="973" y="691"/>
                    </a:cubicBezTo>
                    <a:cubicBezTo>
                      <a:pt x="954" y="691"/>
                      <a:pt x="895" y="781"/>
                      <a:pt x="895" y="781"/>
                    </a:cubicBezTo>
                    <a:cubicBezTo>
                      <a:pt x="895" y="781"/>
                      <a:pt x="959" y="683"/>
                      <a:pt x="955" y="674"/>
                    </a:cubicBezTo>
                    <a:cubicBezTo>
                      <a:pt x="954" y="671"/>
                      <a:pt x="952" y="670"/>
                      <a:pt x="949" y="670"/>
                    </a:cubicBezTo>
                    <a:cubicBezTo>
                      <a:pt x="927" y="670"/>
                      <a:pt x="855" y="757"/>
                      <a:pt x="816" y="929"/>
                    </a:cubicBezTo>
                    <a:cubicBezTo>
                      <a:pt x="816" y="930"/>
                      <a:pt x="815" y="930"/>
                      <a:pt x="815" y="930"/>
                    </a:cubicBezTo>
                    <a:cubicBezTo>
                      <a:pt x="814" y="930"/>
                      <a:pt x="812" y="929"/>
                      <a:pt x="811" y="929"/>
                    </a:cubicBezTo>
                    <a:cubicBezTo>
                      <a:pt x="809" y="928"/>
                      <a:pt x="806" y="928"/>
                      <a:pt x="804" y="928"/>
                    </a:cubicBezTo>
                    <a:cubicBezTo>
                      <a:pt x="799" y="928"/>
                      <a:pt x="794" y="929"/>
                      <a:pt x="787" y="934"/>
                    </a:cubicBezTo>
                    <a:cubicBezTo>
                      <a:pt x="763" y="952"/>
                      <a:pt x="748" y="976"/>
                      <a:pt x="723" y="986"/>
                    </a:cubicBezTo>
                    <a:cubicBezTo>
                      <a:pt x="723" y="986"/>
                      <a:pt x="723" y="986"/>
                      <a:pt x="723" y="986"/>
                    </a:cubicBezTo>
                    <a:cubicBezTo>
                      <a:pt x="715" y="986"/>
                      <a:pt x="711" y="910"/>
                      <a:pt x="673" y="836"/>
                    </a:cubicBezTo>
                    <a:cubicBezTo>
                      <a:pt x="670" y="831"/>
                      <a:pt x="779" y="745"/>
                      <a:pt x="861" y="683"/>
                    </a:cubicBezTo>
                    <a:cubicBezTo>
                      <a:pt x="916" y="642"/>
                      <a:pt x="959" y="592"/>
                      <a:pt x="1010" y="533"/>
                    </a:cubicBezTo>
                    <a:cubicBezTo>
                      <a:pt x="1050" y="487"/>
                      <a:pt x="1118" y="450"/>
                      <a:pt x="1121" y="442"/>
                    </a:cubicBezTo>
                    <a:cubicBezTo>
                      <a:pt x="1135" y="401"/>
                      <a:pt x="1068" y="339"/>
                      <a:pt x="1071" y="336"/>
                    </a:cubicBezTo>
                    <a:cubicBezTo>
                      <a:pt x="1076" y="331"/>
                      <a:pt x="1093" y="297"/>
                      <a:pt x="1097" y="291"/>
                    </a:cubicBezTo>
                    <a:cubicBezTo>
                      <a:pt x="1103" y="282"/>
                      <a:pt x="1090" y="209"/>
                      <a:pt x="1135" y="141"/>
                    </a:cubicBezTo>
                    <a:cubicBezTo>
                      <a:pt x="1163" y="99"/>
                      <a:pt x="1174" y="72"/>
                      <a:pt x="1178" y="67"/>
                    </a:cubicBezTo>
                    <a:cubicBezTo>
                      <a:pt x="1210" y="20"/>
                      <a:pt x="1230" y="9"/>
                      <a:pt x="1230" y="5"/>
                    </a:cubicBezTo>
                    <a:cubicBezTo>
                      <a:pt x="1229" y="2"/>
                      <a:pt x="1225" y="0"/>
                      <a:pt x="1220" y="0"/>
                    </a:cubicBezTo>
                  </a:path>
                </a:pathLst>
              </a:custGeom>
              <a:solidFill>
                <a:srgbClr val="000000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52" name="Group 15"/>
              <p:cNvGrpSpPr/>
              <p:nvPr/>
            </p:nvGrpSpPr>
            <p:grpSpPr>
              <a:xfrm>
                <a:off x="8166240" y="4978440"/>
                <a:ext cx="970200" cy="767520"/>
                <a:chOff x="8166240" y="4978440"/>
                <a:chExt cx="970200" cy="767520"/>
              </a:xfrm>
            </p:grpSpPr>
            <p:sp>
              <p:nvSpPr>
                <p:cNvPr id="153" name="CustomShape 16"/>
                <p:cNvSpPr/>
                <p:nvPr/>
              </p:nvSpPr>
              <p:spPr>
                <a:xfrm>
                  <a:off x="8694000" y="5018040"/>
                  <a:ext cx="442440" cy="715680"/>
                </a:xfrm>
                <a:custGeom>
                  <a:avLst/>
                  <a:gdLst/>
                  <a:ahLst/>
                  <a:rect l="l" t="t" r="r" b="b"/>
                  <a:pathLst>
                    <a:path w="440" h="705">
                      <a:moveTo>
                        <a:pt x="84" y="0"/>
                      </a:moveTo>
                      <a:cubicBezTo>
                        <a:pt x="61" y="0"/>
                        <a:pt x="44" y="8"/>
                        <a:pt x="42" y="17"/>
                      </a:cubicBezTo>
                      <a:cubicBezTo>
                        <a:pt x="33" y="67"/>
                        <a:pt x="57" y="84"/>
                        <a:pt x="40" y="111"/>
                      </a:cubicBezTo>
                      <a:cubicBezTo>
                        <a:pt x="22" y="139"/>
                        <a:pt x="44" y="198"/>
                        <a:pt x="40" y="231"/>
                      </a:cubicBezTo>
                      <a:cubicBezTo>
                        <a:pt x="28" y="327"/>
                        <a:pt x="44" y="428"/>
                        <a:pt x="32" y="447"/>
                      </a:cubicBezTo>
                      <a:cubicBezTo>
                        <a:pt x="0" y="499"/>
                        <a:pt x="72" y="661"/>
                        <a:pt x="42" y="703"/>
                      </a:cubicBezTo>
                      <a:cubicBezTo>
                        <a:pt x="278" y="705"/>
                        <a:pt x="278" y="705"/>
                        <a:pt x="278" y="705"/>
                      </a:cubicBezTo>
                      <a:cubicBezTo>
                        <a:pt x="295" y="668"/>
                        <a:pt x="252" y="623"/>
                        <a:pt x="284" y="579"/>
                      </a:cubicBezTo>
                      <a:cubicBezTo>
                        <a:pt x="293" y="566"/>
                        <a:pt x="280" y="421"/>
                        <a:pt x="262" y="299"/>
                      </a:cubicBezTo>
                      <a:cubicBezTo>
                        <a:pt x="260" y="282"/>
                        <a:pt x="219" y="291"/>
                        <a:pt x="252" y="227"/>
                      </a:cubicBezTo>
                      <a:cubicBezTo>
                        <a:pt x="271" y="190"/>
                        <a:pt x="261" y="182"/>
                        <a:pt x="254" y="181"/>
                      </a:cubicBezTo>
                      <a:cubicBezTo>
                        <a:pt x="306" y="178"/>
                        <a:pt x="297" y="160"/>
                        <a:pt x="307" y="160"/>
                      </a:cubicBezTo>
                      <a:cubicBezTo>
                        <a:pt x="309" y="160"/>
                        <a:pt x="310" y="160"/>
                        <a:pt x="312" y="161"/>
                      </a:cubicBezTo>
                      <a:cubicBezTo>
                        <a:pt x="344" y="170"/>
                        <a:pt x="366" y="174"/>
                        <a:pt x="383" y="174"/>
                      </a:cubicBezTo>
                      <a:cubicBezTo>
                        <a:pt x="417" y="174"/>
                        <a:pt x="423" y="158"/>
                        <a:pt x="427" y="147"/>
                      </a:cubicBezTo>
                      <a:cubicBezTo>
                        <a:pt x="430" y="141"/>
                        <a:pt x="440" y="101"/>
                        <a:pt x="440" y="97"/>
                      </a:cubicBezTo>
                      <a:cubicBezTo>
                        <a:pt x="438" y="70"/>
                        <a:pt x="323" y="51"/>
                        <a:pt x="198" y="38"/>
                      </a:cubicBezTo>
                      <a:cubicBezTo>
                        <a:pt x="168" y="35"/>
                        <a:pt x="143" y="14"/>
                        <a:pt x="119" y="6"/>
                      </a:cubicBezTo>
                      <a:cubicBezTo>
                        <a:pt x="107" y="2"/>
                        <a:pt x="95" y="0"/>
                        <a:pt x="84" y="0"/>
                      </a:cubicBezTo>
                    </a:path>
                  </a:pathLst>
                </a:custGeom>
                <a:gradFill rotWithShape="0">
                  <a:gsLst>
                    <a:gs pos="27000">
                      <a:srgbClr val="666666">
                        <a:alpha val="0"/>
                      </a:srgbClr>
                    </a:gs>
                    <a:gs pos="100000">
                      <a:srgbClr val="000000">
                        <a:alpha val="32156"/>
                      </a:srgbClr>
                    </a:gs>
                  </a:gsLst>
                  <a:lin ang="16200000"/>
                </a:gradFill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4" name="CustomShape 17"/>
                <p:cNvSpPr/>
                <p:nvPr/>
              </p:nvSpPr>
              <p:spPr>
                <a:xfrm>
                  <a:off x="8166240" y="4978440"/>
                  <a:ext cx="340560" cy="767520"/>
                </a:xfrm>
                <a:custGeom>
                  <a:avLst/>
                  <a:gdLst/>
                  <a:ahLst/>
                  <a:rect l="l" t="t" r="r" b="b"/>
                  <a:pathLst>
                    <a:path w="339" h="756">
                      <a:moveTo>
                        <a:pt x="79" y="0"/>
                      </a:moveTo>
                      <a:cubicBezTo>
                        <a:pt x="76" y="0"/>
                        <a:pt x="73" y="0"/>
                        <a:pt x="70" y="1"/>
                      </a:cubicBezTo>
                      <a:cubicBezTo>
                        <a:pt x="62" y="3"/>
                        <a:pt x="10" y="83"/>
                        <a:pt x="7" y="109"/>
                      </a:cubicBezTo>
                      <a:cubicBezTo>
                        <a:pt x="0" y="163"/>
                        <a:pt x="71" y="186"/>
                        <a:pt x="70" y="205"/>
                      </a:cubicBezTo>
                      <a:cubicBezTo>
                        <a:pt x="66" y="256"/>
                        <a:pt x="55" y="281"/>
                        <a:pt x="51" y="302"/>
                      </a:cubicBezTo>
                      <a:cubicBezTo>
                        <a:pt x="42" y="354"/>
                        <a:pt x="63" y="393"/>
                        <a:pt x="66" y="459"/>
                      </a:cubicBezTo>
                      <a:cubicBezTo>
                        <a:pt x="71" y="563"/>
                        <a:pt x="69" y="681"/>
                        <a:pt x="50" y="730"/>
                      </a:cubicBezTo>
                      <a:cubicBezTo>
                        <a:pt x="47" y="737"/>
                        <a:pt x="45" y="744"/>
                        <a:pt x="43" y="750"/>
                      </a:cubicBezTo>
                      <a:cubicBezTo>
                        <a:pt x="339" y="751"/>
                        <a:pt x="339" y="751"/>
                        <a:pt x="339" y="751"/>
                      </a:cubicBezTo>
                      <a:cubicBezTo>
                        <a:pt x="332" y="720"/>
                        <a:pt x="325" y="756"/>
                        <a:pt x="320" y="699"/>
                      </a:cubicBezTo>
                      <a:cubicBezTo>
                        <a:pt x="315" y="646"/>
                        <a:pt x="290" y="650"/>
                        <a:pt x="294" y="618"/>
                      </a:cubicBezTo>
                      <a:cubicBezTo>
                        <a:pt x="299" y="569"/>
                        <a:pt x="293" y="507"/>
                        <a:pt x="288" y="488"/>
                      </a:cubicBezTo>
                      <a:cubicBezTo>
                        <a:pt x="258" y="383"/>
                        <a:pt x="242" y="379"/>
                        <a:pt x="265" y="353"/>
                      </a:cubicBezTo>
                      <a:cubicBezTo>
                        <a:pt x="285" y="330"/>
                        <a:pt x="261" y="310"/>
                        <a:pt x="260" y="292"/>
                      </a:cubicBezTo>
                      <a:cubicBezTo>
                        <a:pt x="256" y="189"/>
                        <a:pt x="214" y="226"/>
                        <a:pt x="222" y="210"/>
                      </a:cubicBezTo>
                      <a:cubicBezTo>
                        <a:pt x="248" y="156"/>
                        <a:pt x="199" y="174"/>
                        <a:pt x="203" y="154"/>
                      </a:cubicBezTo>
                      <a:cubicBezTo>
                        <a:pt x="221" y="70"/>
                        <a:pt x="129" y="0"/>
                        <a:pt x="79" y="0"/>
                      </a:cubicBezTo>
                    </a:path>
                  </a:pathLst>
                </a:custGeom>
                <a:gradFill rotWithShape="0">
                  <a:gsLst>
                    <a:gs pos="27000">
                      <a:srgbClr val="666666">
                        <a:alpha val="0"/>
                      </a:srgbClr>
                    </a:gs>
                    <a:gs pos="100000">
                      <a:srgbClr val="000000">
                        <a:alpha val="32156"/>
                      </a:srgbClr>
                    </a:gs>
                  </a:gsLst>
                  <a:lin ang="16200000"/>
                </a:gradFill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838080" y="288360"/>
            <a:ext cx="10515240" cy="485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s-ES" sz="3200" spc="-1" strike="noStrike">
                <a:solidFill>
                  <a:srgbClr val="002060"/>
                </a:solidFill>
                <a:latin typeface="Calibri Light"/>
              </a:rPr>
              <a:t>OBJETIVOS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4752860-6E71-4F4E-A290-6EB3D19830AC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  <p:grpSp>
        <p:nvGrpSpPr>
          <p:cNvPr id="157" name="Group 3"/>
          <p:cNvGrpSpPr/>
          <p:nvPr/>
        </p:nvGrpSpPr>
        <p:grpSpPr>
          <a:xfrm>
            <a:off x="1164240" y="884160"/>
            <a:ext cx="9893520" cy="0"/>
            <a:chOff x="1164240" y="884160"/>
            <a:chExt cx="9893520" cy="0"/>
          </a:xfrm>
        </p:grpSpPr>
        <p:sp>
          <p:nvSpPr>
            <p:cNvPr id="158" name="Line 4"/>
            <p:cNvSpPr/>
            <p:nvPr/>
          </p:nvSpPr>
          <p:spPr>
            <a:xfrm>
              <a:off x="1164240" y="884160"/>
              <a:ext cx="9893520" cy="0"/>
            </a:xfrm>
            <a:prstGeom prst="line">
              <a:avLst/>
            </a:prstGeom>
            <a:ln w="2844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9" name="Line 5"/>
            <p:cNvSpPr/>
            <p:nvPr/>
          </p:nvSpPr>
          <p:spPr>
            <a:xfrm>
              <a:off x="1164240" y="884160"/>
              <a:ext cx="9893520" cy="0"/>
            </a:xfrm>
            <a:prstGeom prst="line">
              <a:avLst/>
            </a:prstGeom>
            <a:ln w="2844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" name="Line 6"/>
            <p:cNvSpPr/>
            <p:nvPr/>
          </p:nvSpPr>
          <p:spPr>
            <a:xfrm>
              <a:off x="1164240" y="884160"/>
              <a:ext cx="9893520" cy="0"/>
            </a:xfrm>
            <a:prstGeom prst="line">
              <a:avLst/>
            </a:prstGeom>
            <a:ln w="2844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1" name="CustomShape 7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8"/>
          <p:cNvSpPr/>
          <p:nvPr/>
        </p:nvSpPr>
        <p:spPr>
          <a:xfrm>
            <a:off x="1164240" y="910800"/>
            <a:ext cx="9893160" cy="33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Creación de un espacio virtual de intermediación, que facilite la comunicación entre empresas, administración pública y trabajadores</a:t>
            </a:r>
            <a:endParaRPr b="0" lang="es-ES" sz="24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Mejora de la empleabilidad mediante el perfilado de los candidatos y el análisis del mercado</a:t>
            </a:r>
            <a:endParaRPr b="0" lang="es-ES" sz="24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Conseguir un gobierno dirigido por los datos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163" name="CustomShape 9"/>
          <p:cNvSpPr/>
          <p:nvPr/>
        </p:nvSpPr>
        <p:spPr>
          <a:xfrm>
            <a:off x="4557960" y="3993840"/>
            <a:ext cx="2070360" cy="2054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400" spc="-1" strike="noStrike">
                <a:solidFill>
                  <a:srgbClr val="000000"/>
                </a:solidFill>
                <a:latin typeface="Calibri"/>
              </a:rPr>
              <a:t>PLATAFORMA</a:t>
            </a:r>
            <a:endParaRPr b="0" lang="es-E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S" sz="1400" spc="-1" strike="noStrike">
                <a:solidFill>
                  <a:srgbClr val="000000"/>
                </a:solidFill>
                <a:latin typeface="Calibri"/>
              </a:rPr>
              <a:t>EMPLEABILIDAD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64" name="CustomShape 10"/>
          <p:cNvSpPr/>
          <p:nvPr/>
        </p:nvSpPr>
        <p:spPr>
          <a:xfrm>
            <a:off x="4746960" y="3895560"/>
            <a:ext cx="653040" cy="639720"/>
          </a:xfrm>
          <a:prstGeom prst="ellipse">
            <a:avLst/>
          </a:prstGeom>
          <a:solidFill>
            <a:srgbClr val="ffc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IA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65" name="CustomShape 11"/>
          <p:cNvSpPr/>
          <p:nvPr/>
        </p:nvSpPr>
        <p:spPr>
          <a:xfrm>
            <a:off x="3422520" y="4474080"/>
            <a:ext cx="1229400" cy="532800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ffffff"/>
                </a:solidFill>
                <a:latin typeface="Calibri"/>
              </a:rPr>
              <a:t>EMPRESAS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66" name="CustomShape 12"/>
          <p:cNvSpPr/>
          <p:nvPr/>
        </p:nvSpPr>
        <p:spPr>
          <a:xfrm>
            <a:off x="6075000" y="3870000"/>
            <a:ext cx="1782000" cy="532800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ffffff"/>
                </a:solidFill>
                <a:latin typeface="Calibri"/>
              </a:rPr>
              <a:t>CANDIDATO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67" name="CustomShape 13"/>
          <p:cNvSpPr/>
          <p:nvPr/>
        </p:nvSpPr>
        <p:spPr>
          <a:xfrm>
            <a:off x="5812920" y="5606280"/>
            <a:ext cx="1782000" cy="532800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ffffff"/>
                </a:solidFill>
                <a:latin typeface="Calibri"/>
              </a:rPr>
              <a:t>ADMINISTRACIÓN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68" name="CustomShape 14"/>
          <p:cNvSpPr/>
          <p:nvPr/>
        </p:nvSpPr>
        <p:spPr>
          <a:xfrm>
            <a:off x="2538720" y="6212880"/>
            <a:ext cx="7099560" cy="50832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latin typeface="Calibri"/>
              </a:rPr>
              <a:t>GOBIERNO DIRIGIDO POR LOS DATOS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838080" y="288360"/>
            <a:ext cx="10515240" cy="485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s-ES" sz="3200" spc="-1" strike="noStrike">
                <a:solidFill>
                  <a:srgbClr val="002060"/>
                </a:solidFill>
                <a:latin typeface="Calibri Light"/>
              </a:rPr>
              <a:t>PLATAFORMA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954C91E-8A75-40FA-9FB9-961C41516E0D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  <p:grpSp>
        <p:nvGrpSpPr>
          <p:cNvPr id="171" name="Group 3"/>
          <p:cNvGrpSpPr/>
          <p:nvPr/>
        </p:nvGrpSpPr>
        <p:grpSpPr>
          <a:xfrm>
            <a:off x="1164240" y="884160"/>
            <a:ext cx="9893520" cy="0"/>
            <a:chOff x="1164240" y="884160"/>
            <a:chExt cx="9893520" cy="0"/>
          </a:xfrm>
        </p:grpSpPr>
        <p:sp>
          <p:nvSpPr>
            <p:cNvPr id="172" name="Line 4"/>
            <p:cNvSpPr/>
            <p:nvPr/>
          </p:nvSpPr>
          <p:spPr>
            <a:xfrm>
              <a:off x="1164240" y="884160"/>
              <a:ext cx="9893520" cy="0"/>
            </a:xfrm>
            <a:prstGeom prst="line">
              <a:avLst/>
            </a:prstGeom>
            <a:ln w="2844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3" name="Line 5"/>
            <p:cNvSpPr/>
            <p:nvPr/>
          </p:nvSpPr>
          <p:spPr>
            <a:xfrm>
              <a:off x="1164240" y="884160"/>
              <a:ext cx="9893520" cy="0"/>
            </a:xfrm>
            <a:prstGeom prst="line">
              <a:avLst/>
            </a:prstGeom>
            <a:ln w="2844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4" name="Line 6"/>
            <p:cNvSpPr/>
            <p:nvPr/>
          </p:nvSpPr>
          <p:spPr>
            <a:xfrm>
              <a:off x="1164240" y="884160"/>
              <a:ext cx="9893520" cy="0"/>
            </a:xfrm>
            <a:prstGeom prst="line">
              <a:avLst/>
            </a:prstGeom>
            <a:ln w="2844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5" name="CustomShape 7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8"/>
          <p:cNvSpPr/>
          <p:nvPr/>
        </p:nvSpPr>
        <p:spPr>
          <a:xfrm>
            <a:off x="3495240" y="1684440"/>
            <a:ext cx="3109680" cy="29602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400" spc="-1" strike="noStrike">
                <a:solidFill>
                  <a:srgbClr val="000000"/>
                </a:solidFill>
                <a:latin typeface="Calibri"/>
              </a:rPr>
              <a:t>PLATAFORMA</a:t>
            </a:r>
            <a:endParaRPr b="0" lang="es-E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S" sz="1400" spc="-1" strike="noStrike">
                <a:solidFill>
                  <a:srgbClr val="000000"/>
                </a:solidFill>
                <a:latin typeface="Calibri"/>
              </a:rPr>
              <a:t>EMPLEABILIDAD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77" name="CustomShape 9"/>
          <p:cNvSpPr/>
          <p:nvPr/>
        </p:nvSpPr>
        <p:spPr>
          <a:xfrm>
            <a:off x="3757680" y="1455120"/>
            <a:ext cx="1292400" cy="1119960"/>
          </a:xfrm>
          <a:prstGeom prst="ellipse">
            <a:avLst/>
          </a:prstGeom>
          <a:solidFill>
            <a:srgbClr val="ffc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IA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78" name="CustomShape 10"/>
          <p:cNvSpPr/>
          <p:nvPr/>
        </p:nvSpPr>
        <p:spPr>
          <a:xfrm>
            <a:off x="2587680" y="2637000"/>
            <a:ext cx="1435320" cy="532800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ffffff"/>
                </a:solidFill>
                <a:latin typeface="Calibri"/>
              </a:rPr>
              <a:t>EMPRESAS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79" name="CustomShape 11"/>
          <p:cNvSpPr/>
          <p:nvPr/>
        </p:nvSpPr>
        <p:spPr>
          <a:xfrm>
            <a:off x="5622120" y="1863360"/>
            <a:ext cx="1782000" cy="532800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ffffff"/>
                </a:solidFill>
                <a:latin typeface="Calibri"/>
              </a:rPr>
              <a:t>CANDIDATO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80" name="CustomShape 12"/>
          <p:cNvSpPr/>
          <p:nvPr/>
        </p:nvSpPr>
        <p:spPr>
          <a:xfrm>
            <a:off x="5482440" y="4230720"/>
            <a:ext cx="1782000" cy="5328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ffffff"/>
                </a:solidFill>
                <a:latin typeface="Calibri"/>
              </a:rPr>
              <a:t>INSTRUMENTOS EMPLEABILIDAD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81" name="CustomShape 13"/>
          <p:cNvSpPr/>
          <p:nvPr/>
        </p:nvSpPr>
        <p:spPr>
          <a:xfrm>
            <a:off x="6130440" y="2881800"/>
            <a:ext cx="1782000" cy="532800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ffffff"/>
                </a:solidFill>
                <a:latin typeface="Calibri"/>
              </a:rPr>
              <a:t>ADMINISTRACIÓN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82" name="CustomShape 14"/>
          <p:cNvSpPr/>
          <p:nvPr/>
        </p:nvSpPr>
        <p:spPr>
          <a:xfrm>
            <a:off x="3214080" y="4253040"/>
            <a:ext cx="1229400" cy="5328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ffffff"/>
                </a:solidFill>
                <a:latin typeface="Calibri"/>
              </a:rPr>
              <a:t>MERCADO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83" name="CustomShape 15"/>
          <p:cNvSpPr/>
          <p:nvPr/>
        </p:nvSpPr>
        <p:spPr>
          <a:xfrm>
            <a:off x="7308360" y="4172760"/>
            <a:ext cx="1389600" cy="3009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000" spc="-1" strike="noStrike">
                <a:solidFill>
                  <a:srgbClr val="000000"/>
                </a:solidFill>
                <a:latin typeface="Calibri"/>
              </a:rPr>
              <a:t>FORMACIÓN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184" name="CustomShape 16"/>
          <p:cNvSpPr/>
          <p:nvPr/>
        </p:nvSpPr>
        <p:spPr>
          <a:xfrm>
            <a:off x="2113560" y="4387320"/>
            <a:ext cx="1074240" cy="28908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000" spc="-1" strike="noStrike">
                <a:solidFill>
                  <a:srgbClr val="000000"/>
                </a:solidFill>
                <a:latin typeface="Calibri"/>
              </a:rPr>
              <a:t>ANÁLISIS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185" name="CustomShape 17"/>
          <p:cNvSpPr/>
          <p:nvPr/>
        </p:nvSpPr>
        <p:spPr>
          <a:xfrm>
            <a:off x="1347120" y="2588400"/>
            <a:ext cx="1182600" cy="28908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000" spc="-1" strike="noStrike">
                <a:solidFill>
                  <a:srgbClr val="000000"/>
                </a:solidFill>
                <a:latin typeface="Calibri"/>
              </a:rPr>
              <a:t>AUTENTICIDAD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186" name="CustomShape 18"/>
          <p:cNvSpPr/>
          <p:nvPr/>
        </p:nvSpPr>
        <p:spPr>
          <a:xfrm>
            <a:off x="7472160" y="2268720"/>
            <a:ext cx="3376440" cy="28908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000" spc="-1" strike="noStrike">
                <a:solidFill>
                  <a:srgbClr val="000000"/>
                </a:solidFill>
                <a:latin typeface="Calibri"/>
              </a:rPr>
              <a:t>EMPLEABILIDAD E INTERACCIÓN CON LAS EMPRESAS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187" name="CustomShape 19"/>
          <p:cNvSpPr/>
          <p:nvPr/>
        </p:nvSpPr>
        <p:spPr>
          <a:xfrm>
            <a:off x="7980840" y="3246480"/>
            <a:ext cx="1456560" cy="28908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000" spc="-1" strike="noStrike">
                <a:solidFill>
                  <a:srgbClr val="000000"/>
                </a:solidFill>
                <a:latin typeface="Calibri"/>
              </a:rPr>
              <a:t>EFICIENCIA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188" name="CustomShape 20"/>
          <p:cNvSpPr/>
          <p:nvPr/>
        </p:nvSpPr>
        <p:spPr>
          <a:xfrm>
            <a:off x="10203480" y="4230720"/>
            <a:ext cx="1269000" cy="712080"/>
          </a:xfrm>
          <a:prstGeom prst="rect">
            <a:avLst/>
          </a:prstGeom>
          <a:gradFill rotWithShape="0">
            <a:gsLst>
              <a:gs pos="0">
                <a:srgbClr val="f7bca4"/>
              </a:gs>
              <a:gs pos="100000">
                <a:srgbClr val="f4b196"/>
              </a:gs>
            </a:gsLst>
            <a:lin ang="5400000"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</a:rPr>
              <a:t>ALTERNATIVAS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89" name="CustomShape 21"/>
          <p:cNvSpPr/>
          <p:nvPr/>
        </p:nvSpPr>
        <p:spPr>
          <a:xfrm>
            <a:off x="10744920" y="4045320"/>
            <a:ext cx="1217160" cy="3603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000" spc="-1" strike="noStrike">
                <a:solidFill>
                  <a:srgbClr val="000000"/>
                </a:solidFill>
                <a:latin typeface="Calibri"/>
              </a:rPr>
              <a:t>ALCANCE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190" name="CustomShape 22"/>
          <p:cNvSpPr/>
          <p:nvPr/>
        </p:nvSpPr>
        <p:spPr>
          <a:xfrm>
            <a:off x="1332000" y="2956680"/>
            <a:ext cx="1182600" cy="28908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000" spc="-1" strike="noStrike">
                <a:solidFill>
                  <a:srgbClr val="000000"/>
                </a:solidFill>
                <a:latin typeface="Calibri"/>
              </a:rPr>
              <a:t>CALIDAD OFERTAS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191" name="CustomShape 23"/>
          <p:cNvSpPr/>
          <p:nvPr/>
        </p:nvSpPr>
        <p:spPr>
          <a:xfrm>
            <a:off x="7302960" y="4521240"/>
            <a:ext cx="1373400" cy="2883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000" spc="-1" strike="noStrike">
                <a:solidFill>
                  <a:srgbClr val="000000"/>
                </a:solidFill>
                <a:latin typeface="Calibri"/>
              </a:rPr>
              <a:t>…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192" name="CustomShape 24"/>
          <p:cNvSpPr/>
          <p:nvPr/>
        </p:nvSpPr>
        <p:spPr>
          <a:xfrm>
            <a:off x="1332000" y="5489640"/>
            <a:ext cx="9124200" cy="50832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latin typeface="Calibri"/>
              </a:rPr>
              <a:t>GOBIERNO DIRIGIDO POR LOS DATOS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93" name="CustomShape 25"/>
          <p:cNvSpPr/>
          <p:nvPr/>
        </p:nvSpPr>
        <p:spPr>
          <a:xfrm>
            <a:off x="7472160" y="1571760"/>
            <a:ext cx="1182600" cy="28908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000" spc="-1" strike="noStrike">
                <a:solidFill>
                  <a:srgbClr val="000000"/>
                </a:solidFill>
                <a:latin typeface="Calibri"/>
              </a:rPr>
              <a:t>GESTIÓN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194" name="CustomShape 26"/>
          <p:cNvSpPr/>
          <p:nvPr/>
        </p:nvSpPr>
        <p:spPr>
          <a:xfrm>
            <a:off x="7481520" y="1916640"/>
            <a:ext cx="1950120" cy="28908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000" spc="-1" strike="noStrike">
                <a:solidFill>
                  <a:srgbClr val="000000"/>
                </a:solidFill>
                <a:latin typeface="Calibri"/>
              </a:rPr>
              <a:t>PERFILADO Y ORIENTACIÓN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195" name="CustomShape 27"/>
          <p:cNvSpPr/>
          <p:nvPr/>
        </p:nvSpPr>
        <p:spPr>
          <a:xfrm>
            <a:off x="1345320" y="2209680"/>
            <a:ext cx="1182600" cy="28908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000" spc="-1" strike="noStrike">
                <a:solidFill>
                  <a:srgbClr val="000000"/>
                </a:solidFill>
                <a:latin typeface="Calibri"/>
              </a:rPr>
              <a:t>GESTIÓN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196" name="CustomShape 28"/>
          <p:cNvSpPr/>
          <p:nvPr/>
        </p:nvSpPr>
        <p:spPr>
          <a:xfrm>
            <a:off x="7969680" y="2923920"/>
            <a:ext cx="1456560" cy="28908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000" spc="-1" strike="noStrike">
                <a:solidFill>
                  <a:srgbClr val="000000"/>
                </a:solidFill>
                <a:latin typeface="Calibri"/>
              </a:rPr>
              <a:t>GESTIÓN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197" name="CustomShape 29"/>
          <p:cNvSpPr/>
          <p:nvPr/>
        </p:nvSpPr>
        <p:spPr>
          <a:xfrm>
            <a:off x="7980840" y="3574800"/>
            <a:ext cx="1456560" cy="28908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000" spc="-1" strike="noStrike">
                <a:solidFill>
                  <a:srgbClr val="000000"/>
                </a:solidFill>
                <a:latin typeface="Calibri"/>
              </a:rPr>
              <a:t>SISTEMAS DE CONTROL</a:t>
            </a:r>
            <a:endParaRPr b="0" lang="es-E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838080" y="288360"/>
            <a:ext cx="10515240" cy="485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s-ES" sz="3200" spc="-1" strike="noStrike">
                <a:solidFill>
                  <a:srgbClr val="002060"/>
                </a:solidFill>
                <a:latin typeface="Calibri Light"/>
              </a:rPr>
              <a:t>PLATAFORMA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99" name="Group 2"/>
          <p:cNvGrpSpPr/>
          <p:nvPr/>
        </p:nvGrpSpPr>
        <p:grpSpPr>
          <a:xfrm>
            <a:off x="1164240" y="884160"/>
            <a:ext cx="9893520" cy="0"/>
            <a:chOff x="1164240" y="884160"/>
            <a:chExt cx="9893520" cy="0"/>
          </a:xfrm>
        </p:grpSpPr>
        <p:sp>
          <p:nvSpPr>
            <p:cNvPr id="200" name="Line 3"/>
            <p:cNvSpPr/>
            <p:nvPr/>
          </p:nvSpPr>
          <p:spPr>
            <a:xfrm>
              <a:off x="1164240" y="884160"/>
              <a:ext cx="9893520" cy="0"/>
            </a:xfrm>
            <a:prstGeom prst="line">
              <a:avLst/>
            </a:prstGeom>
            <a:ln w="2844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1" name="Line 4"/>
            <p:cNvSpPr/>
            <p:nvPr/>
          </p:nvSpPr>
          <p:spPr>
            <a:xfrm>
              <a:off x="1164240" y="884160"/>
              <a:ext cx="9893520" cy="0"/>
            </a:xfrm>
            <a:prstGeom prst="line">
              <a:avLst/>
            </a:prstGeom>
            <a:ln w="2844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2" name="Line 5"/>
            <p:cNvSpPr/>
            <p:nvPr/>
          </p:nvSpPr>
          <p:spPr>
            <a:xfrm>
              <a:off x="1164240" y="884160"/>
              <a:ext cx="9893520" cy="0"/>
            </a:xfrm>
            <a:prstGeom prst="line">
              <a:avLst/>
            </a:prstGeom>
            <a:ln w="2844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3" name="CustomShape 6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7"/>
          <p:cNvSpPr/>
          <p:nvPr/>
        </p:nvSpPr>
        <p:spPr>
          <a:xfrm>
            <a:off x="21276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8"/>
          <p:cNvSpPr/>
          <p:nvPr/>
        </p:nvSpPr>
        <p:spPr>
          <a:xfrm>
            <a:off x="752040" y="3846240"/>
            <a:ext cx="1404360" cy="9529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latin typeface="Calibri"/>
              </a:rPr>
              <a:t>PERFILADO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206" name="CustomShape 9"/>
          <p:cNvSpPr/>
          <p:nvPr/>
        </p:nvSpPr>
        <p:spPr>
          <a:xfrm>
            <a:off x="1799280" y="3691080"/>
            <a:ext cx="564840" cy="5814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latin typeface="Calibri"/>
              </a:rPr>
              <a:t>IA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207" name="Imagen 56" descr=""/>
          <p:cNvPicPr/>
          <p:nvPr/>
        </p:nvPicPr>
        <p:blipFill>
          <a:blip r:embed="rId1"/>
          <a:stretch/>
        </p:blipFill>
        <p:spPr>
          <a:xfrm flipH="1">
            <a:off x="4226040" y="3759480"/>
            <a:ext cx="1109520" cy="1109520"/>
          </a:xfrm>
          <a:prstGeom prst="rect">
            <a:avLst/>
          </a:prstGeom>
          <a:ln>
            <a:noFill/>
          </a:ln>
        </p:spPr>
      </p:pic>
      <p:sp>
        <p:nvSpPr>
          <p:cNvPr id="208" name="CustomShape 10"/>
          <p:cNvSpPr/>
          <p:nvPr/>
        </p:nvSpPr>
        <p:spPr>
          <a:xfrm>
            <a:off x="9047160" y="3320640"/>
            <a:ext cx="1259640" cy="672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latin typeface="Calibri"/>
              </a:rPr>
              <a:t>OFERTA DE</a:t>
            </a:r>
            <a:endParaRPr b="0" lang="es-E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latin typeface="Calibri"/>
              </a:rPr>
              <a:t>EMPLEO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209" name="CustomShape 11"/>
          <p:cNvSpPr/>
          <p:nvPr/>
        </p:nvSpPr>
        <p:spPr>
          <a:xfrm>
            <a:off x="9047160" y="4151880"/>
            <a:ext cx="1259640" cy="6728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latin typeface="Calibri"/>
              </a:rPr>
              <a:t>OFERTA DE</a:t>
            </a:r>
            <a:endParaRPr b="0" lang="es-E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latin typeface="Calibri"/>
              </a:rPr>
              <a:t>EMPLEO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210" name="CustomShape 12"/>
          <p:cNvSpPr/>
          <p:nvPr/>
        </p:nvSpPr>
        <p:spPr>
          <a:xfrm>
            <a:off x="9047160" y="4983120"/>
            <a:ext cx="1259640" cy="672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latin typeface="Calibri"/>
              </a:rPr>
              <a:t>OFERTA DE</a:t>
            </a:r>
            <a:endParaRPr b="0" lang="es-E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latin typeface="Calibri"/>
              </a:rPr>
              <a:t>EMPLEO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211" name="CustomShape 13"/>
          <p:cNvSpPr/>
          <p:nvPr/>
        </p:nvSpPr>
        <p:spPr>
          <a:xfrm>
            <a:off x="6564240" y="3302640"/>
            <a:ext cx="1396080" cy="672840"/>
          </a:xfrm>
          <a:prstGeom prst="rect">
            <a:avLst/>
          </a:prstGeom>
          <a:solidFill>
            <a:srgbClr val="1d2a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ffffff"/>
                </a:solidFill>
                <a:latin typeface="Calibri"/>
              </a:rPr>
              <a:t>INSTRUMENTO</a:t>
            </a:r>
            <a:endParaRPr b="0" lang="es-E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ffffff"/>
                </a:solidFill>
                <a:latin typeface="Calibri"/>
              </a:rPr>
              <a:t>EMPLEABILIDAD</a:t>
            </a:r>
            <a:endParaRPr b="0" lang="es-E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ffffff"/>
                </a:solidFill>
                <a:latin typeface="Calibri"/>
              </a:rPr>
              <a:t>RECOMENDADO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12" name="CustomShape 14"/>
          <p:cNvSpPr/>
          <p:nvPr/>
        </p:nvSpPr>
        <p:spPr>
          <a:xfrm>
            <a:off x="6564240" y="4133880"/>
            <a:ext cx="1396080" cy="672840"/>
          </a:xfrm>
          <a:prstGeom prst="rect">
            <a:avLst/>
          </a:prstGeom>
          <a:solidFill>
            <a:srgbClr val="1d2a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ffffff"/>
                </a:solidFill>
                <a:latin typeface="Calibri"/>
              </a:rPr>
              <a:t>INSTRUMENTO</a:t>
            </a:r>
            <a:endParaRPr b="0" lang="es-E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ffffff"/>
                </a:solidFill>
                <a:latin typeface="Calibri"/>
              </a:rPr>
              <a:t>EMPLEABILIDAD</a:t>
            </a:r>
            <a:endParaRPr b="0" lang="es-E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ffffff"/>
                </a:solidFill>
                <a:latin typeface="Calibri"/>
              </a:rPr>
              <a:t>RECOMENDADO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13" name="CustomShape 15"/>
          <p:cNvSpPr/>
          <p:nvPr/>
        </p:nvSpPr>
        <p:spPr>
          <a:xfrm>
            <a:off x="6564240" y="4965120"/>
            <a:ext cx="1396080" cy="672840"/>
          </a:xfrm>
          <a:prstGeom prst="rect">
            <a:avLst/>
          </a:prstGeom>
          <a:solidFill>
            <a:srgbClr val="1d2a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ffffff"/>
                </a:solidFill>
                <a:latin typeface="Calibri"/>
              </a:rPr>
              <a:t>INSTRUMENTO</a:t>
            </a:r>
            <a:endParaRPr b="0" lang="es-E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ffffff"/>
                </a:solidFill>
                <a:latin typeface="Calibri"/>
              </a:rPr>
              <a:t>EMPLEABILIDAD</a:t>
            </a:r>
            <a:endParaRPr b="0" lang="es-E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ffffff"/>
                </a:solidFill>
                <a:latin typeface="Calibri"/>
              </a:rPr>
              <a:t>RECOMENDADO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14" name="CustomShape 16"/>
          <p:cNvSpPr/>
          <p:nvPr/>
        </p:nvSpPr>
        <p:spPr>
          <a:xfrm>
            <a:off x="2804400" y="2984760"/>
            <a:ext cx="635400" cy="635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62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15" name="CustomShape 17"/>
          <p:cNvSpPr/>
          <p:nvPr/>
        </p:nvSpPr>
        <p:spPr>
          <a:xfrm>
            <a:off x="2421000" y="3587760"/>
            <a:ext cx="145296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400" spc="-1" strike="noStrike">
                <a:solidFill>
                  <a:srgbClr val="000000"/>
                </a:solidFill>
                <a:latin typeface="Calibri"/>
              </a:rPr>
              <a:t>FACTOR DE</a:t>
            </a:r>
            <a:endParaRPr b="0" lang="es-E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S" sz="1400" spc="-1" strike="noStrike">
                <a:solidFill>
                  <a:srgbClr val="000000"/>
                </a:solidFill>
                <a:latin typeface="Calibri"/>
              </a:rPr>
              <a:t>EMPLEABILIDAD</a:t>
            </a:r>
            <a:endParaRPr b="0" lang="es-E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S" sz="1400" spc="-1" strike="noStrike">
                <a:solidFill>
                  <a:srgbClr val="000000"/>
                </a:solidFill>
                <a:latin typeface="Calibri"/>
              </a:rPr>
              <a:t>ACTUAL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216" name="CustomShape 18"/>
          <p:cNvSpPr/>
          <p:nvPr/>
        </p:nvSpPr>
        <p:spPr>
          <a:xfrm>
            <a:off x="8511120" y="3535920"/>
            <a:ext cx="223920" cy="241920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19"/>
          <p:cNvSpPr/>
          <p:nvPr/>
        </p:nvSpPr>
        <p:spPr>
          <a:xfrm>
            <a:off x="8511120" y="4349160"/>
            <a:ext cx="223920" cy="241920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20"/>
          <p:cNvSpPr/>
          <p:nvPr/>
        </p:nvSpPr>
        <p:spPr>
          <a:xfrm>
            <a:off x="8511120" y="5198400"/>
            <a:ext cx="223920" cy="241920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21"/>
          <p:cNvSpPr/>
          <p:nvPr/>
        </p:nvSpPr>
        <p:spPr>
          <a:xfrm>
            <a:off x="7904160" y="3056760"/>
            <a:ext cx="612000" cy="613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000000"/>
                </a:solidFill>
                <a:latin typeface="Calibri"/>
              </a:rPr>
              <a:t>+32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20" name="CustomShape 22"/>
          <p:cNvSpPr/>
          <p:nvPr/>
        </p:nvSpPr>
        <p:spPr>
          <a:xfrm>
            <a:off x="7906680" y="3933000"/>
            <a:ext cx="612000" cy="613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000000"/>
                </a:solidFill>
                <a:latin typeface="Calibri"/>
              </a:rPr>
              <a:t>+21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21" name="CustomShape 23"/>
          <p:cNvSpPr/>
          <p:nvPr/>
        </p:nvSpPr>
        <p:spPr>
          <a:xfrm>
            <a:off x="7899840" y="4755600"/>
            <a:ext cx="612000" cy="613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000000"/>
                </a:solidFill>
                <a:latin typeface="Calibri"/>
              </a:rPr>
              <a:t>+18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22" name="CustomShape 24"/>
          <p:cNvSpPr/>
          <p:nvPr/>
        </p:nvSpPr>
        <p:spPr>
          <a:xfrm>
            <a:off x="6125040" y="3535920"/>
            <a:ext cx="223920" cy="241920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25"/>
          <p:cNvSpPr/>
          <p:nvPr/>
        </p:nvSpPr>
        <p:spPr>
          <a:xfrm>
            <a:off x="6125040" y="4347720"/>
            <a:ext cx="223920" cy="241920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26"/>
          <p:cNvSpPr/>
          <p:nvPr/>
        </p:nvSpPr>
        <p:spPr>
          <a:xfrm>
            <a:off x="6125040" y="5198400"/>
            <a:ext cx="223920" cy="241920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27"/>
          <p:cNvSpPr/>
          <p:nvPr/>
        </p:nvSpPr>
        <p:spPr>
          <a:xfrm>
            <a:off x="752040" y="5241600"/>
            <a:ext cx="1625040" cy="629280"/>
          </a:xfrm>
          <a:prstGeom prst="rect">
            <a:avLst/>
          </a:prstGeom>
          <a:solidFill>
            <a:srgbClr val="1d2a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ffffff"/>
                </a:solidFill>
                <a:latin typeface="Calibri"/>
              </a:rPr>
              <a:t>FUENTES DE DATOS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26" name="CustomShape 28"/>
          <p:cNvSpPr/>
          <p:nvPr/>
        </p:nvSpPr>
        <p:spPr>
          <a:xfrm flipH="1" flipV="1">
            <a:off x="1366200" y="4897440"/>
            <a:ext cx="215640" cy="2156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1d2a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29"/>
          <p:cNvSpPr/>
          <p:nvPr/>
        </p:nvSpPr>
        <p:spPr>
          <a:xfrm>
            <a:off x="10359720" y="3334320"/>
            <a:ext cx="1259640" cy="672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latin typeface="Calibri"/>
              </a:rPr>
              <a:t>OFERTA DE</a:t>
            </a:r>
            <a:endParaRPr b="0" lang="es-E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latin typeface="Calibri"/>
              </a:rPr>
              <a:t>EMPLEO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228" name="CustomShape 30"/>
          <p:cNvSpPr/>
          <p:nvPr/>
        </p:nvSpPr>
        <p:spPr>
          <a:xfrm>
            <a:off x="10359720" y="4165560"/>
            <a:ext cx="1259640" cy="672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latin typeface="Calibri"/>
              </a:rPr>
              <a:t>OFERTA DE</a:t>
            </a:r>
            <a:endParaRPr b="0" lang="es-E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latin typeface="Calibri"/>
              </a:rPr>
              <a:t>EMPLEO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229" name="CustomShape 31"/>
          <p:cNvSpPr/>
          <p:nvPr/>
        </p:nvSpPr>
        <p:spPr>
          <a:xfrm>
            <a:off x="10359720" y="4996800"/>
            <a:ext cx="1259640" cy="672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latin typeface="Calibri"/>
              </a:rPr>
              <a:t>OFERTA DE</a:t>
            </a:r>
            <a:endParaRPr b="0" lang="es-E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latin typeface="Calibri"/>
              </a:rPr>
              <a:t>EMPLEO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230" name="CustomShape 32"/>
          <p:cNvSpPr/>
          <p:nvPr/>
        </p:nvSpPr>
        <p:spPr>
          <a:xfrm>
            <a:off x="752040" y="5900760"/>
            <a:ext cx="10984680" cy="480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d2a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600" spc="-1" strike="noStrike">
                <a:solidFill>
                  <a:srgbClr val="ffffff"/>
                </a:solidFill>
                <a:latin typeface="Calibri"/>
              </a:rPr>
              <a:t>GOBIERNO DEL DATO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231" name="CustomShape 33"/>
          <p:cNvSpPr/>
          <p:nvPr/>
        </p:nvSpPr>
        <p:spPr>
          <a:xfrm>
            <a:off x="838080" y="1096560"/>
            <a:ext cx="978984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s-ES" sz="1800" spc="-1" strike="noStrike">
                <a:solidFill>
                  <a:srgbClr val="000000"/>
                </a:solidFill>
                <a:latin typeface="Segoe UI"/>
                <a:ea typeface="Calibri"/>
              </a:rPr>
              <a:t>Adquisición y análisis de datos. IA</a:t>
            </a:r>
            <a:endParaRPr b="0" lang="es-E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s-ES" sz="1800" spc="-1" strike="noStrike">
                <a:solidFill>
                  <a:srgbClr val="000000"/>
                </a:solidFill>
                <a:latin typeface="Segoe UI"/>
                <a:ea typeface="Calibri"/>
              </a:rPr>
              <a:t>Políticas de empleo. Recomendación de itinerarios. Instrumentos de empleabilidad</a:t>
            </a:r>
            <a:endParaRPr b="0" lang="es-E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s-ES" sz="1800" spc="-1" strike="noStrike">
                <a:solidFill>
                  <a:srgbClr val="000000"/>
                </a:solidFill>
                <a:latin typeface="Segoe UI"/>
                <a:ea typeface="Calibri"/>
              </a:rPr>
              <a:t>Incremento índice de empleabilidad</a:t>
            </a:r>
            <a:endParaRPr b="0" lang="es-E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s-ES" sz="1800" spc="-1" strike="noStrike">
                <a:solidFill>
                  <a:srgbClr val="000000"/>
                </a:solidFill>
                <a:latin typeface="Segoe UI"/>
                <a:ea typeface="Calibri"/>
              </a:rPr>
              <a:t>Eficiencia en la búsqueda de empleo y acceso al mercado laboral</a:t>
            </a:r>
            <a:endParaRPr b="0" lang="es-E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s-ES" sz="1800" spc="-1" strike="noStrike">
                <a:solidFill>
                  <a:srgbClr val="000000"/>
                </a:solidFill>
                <a:latin typeface="Segoe UI"/>
                <a:ea typeface="Times New Roman"/>
              </a:rPr>
              <a:t>Retroalimentación</a:t>
            </a:r>
            <a:endParaRPr b="0" lang="es-E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s-ES" sz="1800" spc="-1" strike="noStrike">
                <a:solidFill>
                  <a:srgbClr val="000000"/>
                </a:solidFill>
                <a:latin typeface="Segoe UI"/>
                <a:ea typeface="Times New Roman"/>
              </a:rPr>
              <a:t>…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838080" y="288360"/>
            <a:ext cx="10515240" cy="485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s-ES" sz="3200" spc="-1" strike="noStrike">
                <a:solidFill>
                  <a:srgbClr val="002060"/>
                </a:solidFill>
                <a:latin typeface="Calibri Light"/>
              </a:rPr>
              <a:t>PLATAFORMA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C7AC38D-E758-4110-9E31-FC73F542C5B0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  <p:grpSp>
        <p:nvGrpSpPr>
          <p:cNvPr id="234" name="Group 3"/>
          <p:cNvGrpSpPr/>
          <p:nvPr/>
        </p:nvGrpSpPr>
        <p:grpSpPr>
          <a:xfrm>
            <a:off x="1164240" y="884160"/>
            <a:ext cx="9893520" cy="0"/>
            <a:chOff x="1164240" y="884160"/>
            <a:chExt cx="9893520" cy="0"/>
          </a:xfrm>
        </p:grpSpPr>
        <p:sp>
          <p:nvSpPr>
            <p:cNvPr id="235" name="Line 4"/>
            <p:cNvSpPr/>
            <p:nvPr/>
          </p:nvSpPr>
          <p:spPr>
            <a:xfrm>
              <a:off x="1164240" y="884160"/>
              <a:ext cx="9893520" cy="0"/>
            </a:xfrm>
            <a:prstGeom prst="line">
              <a:avLst/>
            </a:prstGeom>
            <a:ln w="2844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6" name="Line 5"/>
            <p:cNvSpPr/>
            <p:nvPr/>
          </p:nvSpPr>
          <p:spPr>
            <a:xfrm>
              <a:off x="1164240" y="884160"/>
              <a:ext cx="9893520" cy="0"/>
            </a:xfrm>
            <a:prstGeom prst="line">
              <a:avLst/>
            </a:prstGeom>
            <a:ln w="2844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7" name="Line 6"/>
            <p:cNvSpPr/>
            <p:nvPr/>
          </p:nvSpPr>
          <p:spPr>
            <a:xfrm>
              <a:off x="1164240" y="884160"/>
              <a:ext cx="9893520" cy="0"/>
            </a:xfrm>
            <a:prstGeom prst="line">
              <a:avLst/>
            </a:prstGeom>
            <a:ln w="2844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38" name="CustomShape 7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8"/>
          <p:cNvSpPr/>
          <p:nvPr/>
        </p:nvSpPr>
        <p:spPr>
          <a:xfrm>
            <a:off x="1164240" y="1180440"/>
            <a:ext cx="98931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OVI</a:t>
            </a:r>
            <a:endParaRPr b="0" lang="es-ES" sz="24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Nueva plataforma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240" name="CustomShape 9"/>
          <p:cNvSpPr/>
          <p:nvPr/>
        </p:nvSpPr>
        <p:spPr>
          <a:xfrm>
            <a:off x="6417360" y="3159000"/>
            <a:ext cx="1805760" cy="179208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600" spc="-1" strike="noStrike">
                <a:solidFill>
                  <a:srgbClr val="ffffff"/>
                </a:solidFill>
                <a:latin typeface="Calibri"/>
              </a:rPr>
              <a:t>CIUDADANO</a:t>
            </a:r>
            <a:endParaRPr b="0" lang="es-E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600" spc="-1" strike="noStrike">
                <a:solidFill>
                  <a:srgbClr val="ffffff"/>
                </a:solidFill>
                <a:latin typeface="Calibri"/>
              </a:rPr>
              <a:t>360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241" name="CustomShape 10"/>
          <p:cNvSpPr/>
          <p:nvPr/>
        </p:nvSpPr>
        <p:spPr>
          <a:xfrm>
            <a:off x="2536560" y="4042800"/>
            <a:ext cx="1396080" cy="672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400" spc="-1" strike="noStrike">
                <a:solidFill>
                  <a:srgbClr val="000000"/>
                </a:solidFill>
                <a:latin typeface="Calibri"/>
              </a:rPr>
              <a:t>OVI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242" name="CustomShape 11"/>
          <p:cNvSpPr/>
          <p:nvPr/>
        </p:nvSpPr>
        <p:spPr>
          <a:xfrm>
            <a:off x="1707120" y="3678120"/>
            <a:ext cx="940680" cy="572400"/>
          </a:xfrm>
          <a:prstGeom prst="rect">
            <a:avLst/>
          </a:prstGeom>
          <a:solidFill>
            <a:srgbClr val="1d2a5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400" spc="-1" strike="noStrike">
                <a:solidFill>
                  <a:srgbClr val="ffffff"/>
                </a:solidFill>
                <a:latin typeface="Calibri"/>
              </a:rPr>
              <a:t>INTEGRA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243" name="CustomShape 12"/>
          <p:cNvSpPr/>
          <p:nvPr/>
        </p:nvSpPr>
        <p:spPr>
          <a:xfrm>
            <a:off x="7464960" y="2794320"/>
            <a:ext cx="2170800" cy="6728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400" spc="-1" strike="noStrike">
                <a:solidFill>
                  <a:srgbClr val="000000"/>
                </a:solidFill>
                <a:latin typeface="Calibri"/>
              </a:rPr>
              <a:t>NUEVA PLATAFORMA EMPLEABILIDAD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244" name="CustomShape 13"/>
          <p:cNvSpPr/>
          <p:nvPr/>
        </p:nvSpPr>
        <p:spPr>
          <a:xfrm>
            <a:off x="6310800" y="2803320"/>
            <a:ext cx="854640" cy="672840"/>
          </a:xfrm>
          <a:prstGeom prst="rect">
            <a:avLst/>
          </a:prstGeom>
          <a:solidFill>
            <a:srgbClr val="1d2a5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latin typeface="Calibri"/>
              </a:rPr>
              <a:t>CRM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245" name="CustomShape 14"/>
          <p:cNvSpPr/>
          <p:nvPr/>
        </p:nvSpPr>
        <p:spPr>
          <a:xfrm>
            <a:off x="8083800" y="3661200"/>
            <a:ext cx="1229400" cy="532800"/>
          </a:xfrm>
          <a:prstGeom prst="rect">
            <a:avLst/>
          </a:prstGeom>
          <a:solidFill>
            <a:srgbClr val="1d2a5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latin typeface="Calibri"/>
              </a:rPr>
              <a:t>GEMELO DIGITAL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246" name="CustomShape 15"/>
          <p:cNvSpPr/>
          <p:nvPr/>
        </p:nvSpPr>
        <p:spPr>
          <a:xfrm>
            <a:off x="7903440" y="4281120"/>
            <a:ext cx="974520" cy="532800"/>
          </a:xfrm>
          <a:prstGeom prst="rect">
            <a:avLst/>
          </a:prstGeom>
          <a:solidFill>
            <a:srgbClr val="1d2a5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latin typeface="Calibri"/>
              </a:rPr>
              <a:t>SEDE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247" name="CustomShape 16"/>
          <p:cNvSpPr/>
          <p:nvPr/>
        </p:nvSpPr>
        <p:spPr>
          <a:xfrm>
            <a:off x="5405760" y="3645000"/>
            <a:ext cx="1229400" cy="532800"/>
          </a:xfrm>
          <a:prstGeom prst="rect">
            <a:avLst/>
          </a:prstGeom>
          <a:solidFill>
            <a:srgbClr val="1d2a5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latin typeface="Calibri"/>
              </a:rPr>
              <a:t>TURISMO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248" name="CustomShape 17"/>
          <p:cNvSpPr/>
          <p:nvPr/>
        </p:nvSpPr>
        <p:spPr>
          <a:xfrm>
            <a:off x="7248240" y="4900680"/>
            <a:ext cx="974520" cy="532800"/>
          </a:xfrm>
          <a:prstGeom prst="rect">
            <a:avLst/>
          </a:prstGeom>
          <a:solidFill>
            <a:srgbClr val="1d2a5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latin typeface="Calibri"/>
              </a:rPr>
              <a:t>CARTERA DIGITAL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249" name="CustomShape 18"/>
          <p:cNvSpPr/>
          <p:nvPr/>
        </p:nvSpPr>
        <p:spPr>
          <a:xfrm>
            <a:off x="5497560" y="4416840"/>
            <a:ext cx="1315080" cy="532800"/>
          </a:xfrm>
          <a:prstGeom prst="rect">
            <a:avLst/>
          </a:prstGeom>
          <a:solidFill>
            <a:srgbClr val="1d2a5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latin typeface="Calibri"/>
              </a:rPr>
              <a:t>EDUCACION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250" name="CustomShape 19"/>
          <p:cNvSpPr/>
          <p:nvPr/>
        </p:nvSpPr>
        <p:spPr>
          <a:xfrm>
            <a:off x="3677760" y="3661200"/>
            <a:ext cx="940680" cy="633240"/>
          </a:xfrm>
          <a:prstGeom prst="rect">
            <a:avLst/>
          </a:prstGeom>
          <a:solidFill>
            <a:srgbClr val="1d2a5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400" spc="-1" strike="noStrike">
                <a:solidFill>
                  <a:srgbClr val="ffffff"/>
                </a:solidFill>
                <a:latin typeface="Calibri"/>
              </a:rPr>
              <a:t>FOCO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251" name="CustomShape 20"/>
          <p:cNvSpPr/>
          <p:nvPr/>
        </p:nvSpPr>
        <p:spPr>
          <a:xfrm>
            <a:off x="5010480" y="1184400"/>
            <a:ext cx="228924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002060"/>
                </a:solidFill>
                <a:latin typeface="Calibri Light"/>
              </a:rPr>
              <a:t>UBICACIÓN</a:t>
            </a: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7277760" y="0"/>
            <a:ext cx="4913640" cy="6857640"/>
          </a:xfrm>
          <a:prstGeom prst="rect">
            <a:avLst/>
          </a:prstGeom>
          <a:solidFill>
            <a:srgbClr val="f4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3" name="Imagen 1" descr=""/>
          <p:cNvPicPr/>
          <p:nvPr/>
        </p:nvPicPr>
        <p:blipFill>
          <a:blip r:embed="rId1"/>
          <a:stretch/>
        </p:blipFill>
        <p:spPr>
          <a:xfrm>
            <a:off x="-3960" y="0"/>
            <a:ext cx="7095240" cy="6857640"/>
          </a:xfrm>
          <a:prstGeom prst="rect">
            <a:avLst/>
          </a:prstGeom>
          <a:ln>
            <a:noFill/>
          </a:ln>
        </p:spPr>
      </p:pic>
      <p:sp>
        <p:nvSpPr>
          <p:cNvPr id="254" name="CustomShape 2"/>
          <p:cNvSpPr/>
          <p:nvPr/>
        </p:nvSpPr>
        <p:spPr>
          <a:xfrm>
            <a:off x="5848560" y="1267560"/>
            <a:ext cx="522000" cy="522000"/>
          </a:xfrm>
          <a:prstGeom prst="ellipse">
            <a:avLst/>
          </a:prstGeom>
          <a:solidFill>
            <a:srgbClr val="1d2a5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latin typeface="Calibri"/>
              </a:rPr>
              <a:t>1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2649240" y="2165400"/>
            <a:ext cx="522000" cy="522000"/>
          </a:xfrm>
          <a:prstGeom prst="ellipse">
            <a:avLst/>
          </a:prstGeom>
          <a:solidFill>
            <a:srgbClr val="1d2a5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latin typeface="Calibri"/>
              </a:rPr>
              <a:t>2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56" name="CustomShape 4"/>
          <p:cNvSpPr/>
          <p:nvPr/>
        </p:nvSpPr>
        <p:spPr>
          <a:xfrm>
            <a:off x="8470080" y="1099800"/>
            <a:ext cx="2032560" cy="1148400"/>
          </a:xfrm>
          <a:prstGeom prst="ellipse">
            <a:avLst/>
          </a:prstGeom>
          <a:solidFill>
            <a:srgbClr val="1d2a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ffffff"/>
                </a:solidFill>
                <a:latin typeface="Calibri"/>
              </a:rPr>
              <a:t>ENRIQUECER INFORMACION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57" name="CustomShape 5"/>
          <p:cNvSpPr/>
          <p:nvPr/>
        </p:nvSpPr>
        <p:spPr>
          <a:xfrm>
            <a:off x="8470080" y="2688120"/>
            <a:ext cx="2032560" cy="1148400"/>
          </a:xfrm>
          <a:prstGeom prst="ellipse">
            <a:avLst/>
          </a:prstGeom>
          <a:solidFill>
            <a:srgbClr val="1d2a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ffffff"/>
                </a:solidFill>
                <a:latin typeface="Calibri"/>
              </a:rPr>
              <a:t>BÚSQUEDA AVANZADA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58" name="CustomShape 6"/>
          <p:cNvSpPr/>
          <p:nvPr/>
        </p:nvSpPr>
        <p:spPr>
          <a:xfrm>
            <a:off x="8470080" y="4362120"/>
            <a:ext cx="2032560" cy="1148400"/>
          </a:xfrm>
          <a:prstGeom prst="ellipse">
            <a:avLst/>
          </a:prstGeom>
          <a:solidFill>
            <a:srgbClr val="1d2a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ffffff"/>
                </a:solidFill>
                <a:latin typeface="Calibri"/>
              </a:rPr>
              <a:t>EFICIENCIA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59" name="CustomShape 7"/>
          <p:cNvSpPr/>
          <p:nvPr/>
        </p:nvSpPr>
        <p:spPr>
          <a:xfrm>
            <a:off x="10097280" y="2330640"/>
            <a:ext cx="1508040" cy="14529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000" spc="-1" strike="noStrike">
                <a:solidFill>
                  <a:srgbClr val="000000"/>
                </a:solidFill>
                <a:latin typeface="Calibri"/>
              </a:rPr>
              <a:t>EXPLOTACIÓN</a:t>
            </a:r>
            <a:endParaRPr b="0" lang="es-E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S" sz="1000" spc="-1" strike="noStrike">
                <a:solidFill>
                  <a:srgbClr val="000000"/>
                </a:solidFill>
                <a:latin typeface="Calibri"/>
              </a:rPr>
              <a:t>DEMANDA</a:t>
            </a:r>
            <a:endParaRPr b="0" lang="es-E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S" sz="1000" spc="-1" strike="noStrike">
                <a:solidFill>
                  <a:srgbClr val="000000"/>
                </a:solidFill>
                <a:latin typeface="Calibri"/>
              </a:rPr>
              <a:t>PERFILES</a:t>
            </a:r>
            <a:endParaRPr b="0" lang="es-E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S" sz="1000" spc="-1" strike="noStrike">
                <a:solidFill>
                  <a:srgbClr val="000000"/>
                </a:solidFill>
                <a:latin typeface="Calibri"/>
              </a:rPr>
              <a:t>ALTA EMPLEABILIDAD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260" name="CustomShape 8"/>
          <p:cNvSpPr/>
          <p:nvPr/>
        </p:nvSpPr>
        <p:spPr>
          <a:xfrm>
            <a:off x="10269000" y="826200"/>
            <a:ext cx="1251720" cy="10468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000" spc="-1" strike="noStrike">
                <a:solidFill>
                  <a:srgbClr val="000000"/>
                </a:solidFill>
                <a:latin typeface="Calibri"/>
              </a:rPr>
              <a:t>RESULTADOS</a:t>
            </a:r>
            <a:endParaRPr b="0" lang="es-E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Calibri"/>
              </a:rPr>
              <a:t>PROCESOS</a:t>
            </a:r>
            <a:endParaRPr b="0" lang="es-ES" sz="1100" spc="-1" strike="noStrike">
              <a:latin typeface="Arial"/>
            </a:endParaRPr>
          </a:p>
        </p:txBody>
      </p:sp>
      <p:sp>
        <p:nvSpPr>
          <p:cNvPr id="261" name="CustomShape 9"/>
          <p:cNvSpPr/>
          <p:nvPr/>
        </p:nvSpPr>
        <p:spPr>
          <a:xfrm>
            <a:off x="8014320" y="3836520"/>
            <a:ext cx="961200" cy="963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000000"/>
                </a:solidFill>
                <a:latin typeface="Calibri"/>
              </a:rPr>
              <a:t>IA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62" name="CustomShape 10"/>
          <p:cNvSpPr/>
          <p:nvPr/>
        </p:nvSpPr>
        <p:spPr>
          <a:xfrm>
            <a:off x="9091440" y="290520"/>
            <a:ext cx="1411200" cy="9766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000" spc="-1" strike="noStrike">
                <a:solidFill>
                  <a:srgbClr val="000000"/>
                </a:solidFill>
                <a:latin typeface="Calibri"/>
              </a:rPr>
              <a:t>ESTADÍSTICAS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263" name="CustomShape 11"/>
          <p:cNvSpPr/>
          <p:nvPr/>
        </p:nvSpPr>
        <p:spPr>
          <a:xfrm>
            <a:off x="5232960" y="4799880"/>
            <a:ext cx="522000" cy="522000"/>
          </a:xfrm>
          <a:prstGeom prst="ellipse">
            <a:avLst/>
          </a:prstGeom>
          <a:solidFill>
            <a:srgbClr val="1d2a5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latin typeface="Calibri"/>
              </a:rPr>
              <a:t>3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64" name="CustomShape 12"/>
          <p:cNvSpPr/>
          <p:nvPr/>
        </p:nvSpPr>
        <p:spPr>
          <a:xfrm>
            <a:off x="6366960" y="1528920"/>
            <a:ext cx="2088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265" name="CustomShape 13"/>
          <p:cNvSpPr/>
          <p:nvPr/>
        </p:nvSpPr>
        <p:spPr>
          <a:xfrm>
            <a:off x="3171600" y="2431800"/>
            <a:ext cx="5174640" cy="73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266" name="CustomShape 14"/>
          <p:cNvSpPr/>
          <p:nvPr/>
        </p:nvSpPr>
        <p:spPr>
          <a:xfrm flipV="1">
            <a:off x="5755320" y="5060160"/>
            <a:ext cx="2590920" cy="16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05546E3-88B9-4FFE-822C-B2D0E82E3403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722520" y="1660320"/>
            <a:ext cx="107287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1. Perfilado de demandantes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269" name="Picture 2" descr="Perfilado de parados: una propuesta de herramienta para los servicios  públicos de empleo – Fundación de Estudios de Economía Aplicada"/>
          <p:cNvPicPr/>
          <p:nvPr/>
        </p:nvPicPr>
        <p:blipFill>
          <a:blip r:embed="rId1"/>
          <a:stretch/>
        </p:blipFill>
        <p:spPr>
          <a:xfrm>
            <a:off x="722520" y="2264760"/>
            <a:ext cx="10728720" cy="3711960"/>
          </a:xfrm>
          <a:prstGeom prst="rect">
            <a:avLst/>
          </a:prstGeom>
          <a:ln>
            <a:noFill/>
          </a:ln>
        </p:spPr>
      </p:pic>
      <p:pic>
        <p:nvPicPr>
          <p:cNvPr id="270" name="Picture 4" descr="Importancia de la segmentación de mercado - Marketing y Servicios"/>
          <p:cNvPicPr/>
          <p:nvPr/>
        </p:nvPicPr>
        <p:blipFill>
          <a:blip r:embed="rId2"/>
          <a:stretch/>
        </p:blipFill>
        <p:spPr>
          <a:xfrm>
            <a:off x="2094120" y="4691160"/>
            <a:ext cx="3543120" cy="1285560"/>
          </a:xfrm>
          <a:prstGeom prst="rect">
            <a:avLst/>
          </a:prstGeom>
          <a:ln>
            <a:noFill/>
          </a:ln>
        </p:spPr>
      </p:pic>
      <p:sp>
        <p:nvSpPr>
          <p:cNvPr id="271" name="CustomShape 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TextShape 4"/>
          <p:cNvSpPr txBox="1"/>
          <p:nvPr/>
        </p:nvSpPr>
        <p:spPr>
          <a:xfrm>
            <a:off x="838080" y="288360"/>
            <a:ext cx="10515240" cy="485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s-ES" sz="3200" spc="-1" strike="noStrike">
                <a:solidFill>
                  <a:srgbClr val="002060"/>
                </a:solidFill>
                <a:latin typeface="Calibri Light"/>
              </a:rPr>
              <a:t>APLICACIÓN DE INTELIGENCIA ARTIFICIAL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73" name="Group 5"/>
          <p:cNvGrpSpPr/>
          <p:nvPr/>
        </p:nvGrpSpPr>
        <p:grpSpPr>
          <a:xfrm>
            <a:off x="1164240" y="884160"/>
            <a:ext cx="9893520" cy="0"/>
            <a:chOff x="1164240" y="884160"/>
            <a:chExt cx="9893520" cy="0"/>
          </a:xfrm>
        </p:grpSpPr>
        <p:sp>
          <p:nvSpPr>
            <p:cNvPr id="274" name="Line 6"/>
            <p:cNvSpPr/>
            <p:nvPr/>
          </p:nvSpPr>
          <p:spPr>
            <a:xfrm>
              <a:off x="1164240" y="884160"/>
              <a:ext cx="9893520" cy="0"/>
            </a:xfrm>
            <a:prstGeom prst="line">
              <a:avLst/>
            </a:prstGeom>
            <a:ln w="2844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5" name="Line 7"/>
            <p:cNvSpPr/>
            <p:nvPr/>
          </p:nvSpPr>
          <p:spPr>
            <a:xfrm>
              <a:off x="1164240" y="884160"/>
              <a:ext cx="9893520" cy="0"/>
            </a:xfrm>
            <a:prstGeom prst="line">
              <a:avLst/>
            </a:prstGeom>
            <a:ln w="2844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6" name="Line 8"/>
            <p:cNvSpPr/>
            <p:nvPr/>
          </p:nvSpPr>
          <p:spPr>
            <a:xfrm>
              <a:off x="1164240" y="884160"/>
              <a:ext cx="9893520" cy="0"/>
            </a:xfrm>
            <a:prstGeom prst="line">
              <a:avLst/>
            </a:prstGeom>
            <a:ln w="2844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A1056ED-3471-4548-9E51-EF0A4185664C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722520" y="1660320"/>
            <a:ext cx="107287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2. Modelo de propensión y Cálculo de potencialidad 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279" name="Picture 4" descr="Sea un ciudadano modelo o perderá puntos - Actuall"/>
          <p:cNvPicPr/>
          <p:nvPr/>
        </p:nvPicPr>
        <p:blipFill>
          <a:blip r:embed="rId1"/>
          <a:srcRect l="16753" t="0" r="15466" b="0"/>
          <a:stretch/>
        </p:blipFill>
        <p:spPr>
          <a:xfrm>
            <a:off x="8712360" y="2887560"/>
            <a:ext cx="2927880" cy="2687400"/>
          </a:xfrm>
          <a:prstGeom prst="rect">
            <a:avLst/>
          </a:prstGeom>
          <a:ln>
            <a:noFill/>
          </a:ln>
        </p:spPr>
      </p:pic>
      <p:pic>
        <p:nvPicPr>
          <p:cNvPr id="280" name="Imagen 5" descr=""/>
          <p:cNvPicPr/>
          <p:nvPr/>
        </p:nvPicPr>
        <p:blipFill>
          <a:blip r:embed="rId2"/>
          <a:stretch/>
        </p:blipFill>
        <p:spPr>
          <a:xfrm>
            <a:off x="722520" y="2463840"/>
            <a:ext cx="7733880" cy="3111120"/>
          </a:xfrm>
          <a:prstGeom prst="rect">
            <a:avLst/>
          </a:prstGeom>
          <a:ln>
            <a:noFill/>
          </a:ln>
        </p:spPr>
      </p:pic>
      <p:sp>
        <p:nvSpPr>
          <p:cNvPr id="281" name="TextShape 3"/>
          <p:cNvSpPr txBox="1"/>
          <p:nvPr/>
        </p:nvSpPr>
        <p:spPr>
          <a:xfrm>
            <a:off x="838080" y="288360"/>
            <a:ext cx="10515240" cy="485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s-ES" sz="3200" spc="-1" strike="noStrike">
                <a:solidFill>
                  <a:srgbClr val="002060"/>
                </a:solidFill>
                <a:latin typeface="Calibri Light"/>
              </a:rPr>
              <a:t>APLICACIÓN DE INTELIGENCIA ARTIFICIAL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82" name="Group 4"/>
          <p:cNvGrpSpPr/>
          <p:nvPr/>
        </p:nvGrpSpPr>
        <p:grpSpPr>
          <a:xfrm>
            <a:off x="1164240" y="884160"/>
            <a:ext cx="9893520" cy="0"/>
            <a:chOff x="1164240" y="884160"/>
            <a:chExt cx="9893520" cy="0"/>
          </a:xfrm>
        </p:grpSpPr>
        <p:sp>
          <p:nvSpPr>
            <p:cNvPr id="283" name="Line 5"/>
            <p:cNvSpPr/>
            <p:nvPr/>
          </p:nvSpPr>
          <p:spPr>
            <a:xfrm>
              <a:off x="1164240" y="884160"/>
              <a:ext cx="9893520" cy="0"/>
            </a:xfrm>
            <a:prstGeom prst="line">
              <a:avLst/>
            </a:prstGeom>
            <a:ln w="2844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4" name="Line 6"/>
            <p:cNvSpPr/>
            <p:nvPr/>
          </p:nvSpPr>
          <p:spPr>
            <a:xfrm>
              <a:off x="1164240" y="884160"/>
              <a:ext cx="9893520" cy="0"/>
            </a:xfrm>
            <a:prstGeom prst="line">
              <a:avLst/>
            </a:prstGeom>
            <a:ln w="2844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5" name="Line 7"/>
            <p:cNvSpPr/>
            <p:nvPr/>
          </p:nvSpPr>
          <p:spPr>
            <a:xfrm>
              <a:off x="1164240" y="884160"/>
              <a:ext cx="9893520" cy="0"/>
            </a:xfrm>
            <a:prstGeom prst="line">
              <a:avLst/>
            </a:prstGeom>
            <a:ln w="2844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3F420D1B856454B864CF1EA12A8C95C" ma:contentTypeVersion="2" ma:contentTypeDescription="Crear nuevo documento." ma:contentTypeScope="" ma:versionID="80053a1969ea04d01adb2316958a5401">
  <xsd:schema xmlns:xsd="http://www.w3.org/2001/XMLSchema" xmlns:xs="http://www.w3.org/2001/XMLSchema" xmlns:p="http://schemas.microsoft.com/office/2006/metadata/properties" xmlns:ns2="e1c7f622-5b69-49e9-ab93-2edb7ae2c310" targetNamespace="http://schemas.microsoft.com/office/2006/metadata/properties" ma:root="true" ma:fieldsID="3c755fb8eaaef5653ff3cc02420a8dce" ns2:_="">
    <xsd:import namespace="e1c7f622-5b69-49e9-ab93-2edb7ae2c3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c7f622-5b69-49e9-ab93-2edb7ae2c3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453F4E-D13A-4D20-B35C-805A105432C0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e1c7f622-5b69-49e9-ab93-2edb7ae2c310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53B39E2-9B5F-4EAF-AFFE-091F987371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5E8E05-F55B-444E-8873-F0C955F7BC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c7f622-5b69-49e9-ab93-2edb7ae2c31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1183</TotalTime>
  <Application>LibreOffice/6.4.7.2$Linux_X86_64 LibreOffice_project/40$Build-2</Application>
  <Words>811</Words>
  <Paragraphs>218</Paragraphs>
  <Company>Junta Comunidades Castilla la Mancha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2021-06-14T11:14:35Z</dcterms:created>
  <dc:creator>Roman Grande Amoros</dc:creator>
  <dc:description/>
  <dc:language>es-ES</dc:language>
  <cp:lastModifiedBy/>
  <cp:lastPrinted>2022-01-27T18:04:22Z</cp:lastPrinted>
  <dcterms:modified xsi:type="dcterms:W3CDTF">2022-03-07T19:18:07Z</dcterms:modified>
  <cp:revision>166</cp:revision>
  <dc:subject/>
  <dc:title>Proyecto de Conocimiento Ciduadano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Junta Comunidades Castilla la Mancha</vt:lpwstr>
  </property>
  <property fmtid="{D5CDD505-2E9C-101B-9397-08002B2CF9AE}" pid="4" name="ContentTypeId">
    <vt:lpwstr>0x01010023F420D1B856454B864CF1EA12A8C95C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17</vt:i4>
  </property>
  <property fmtid="{D5CDD505-2E9C-101B-9397-08002B2CF9AE}" pid="10" name="PresentationFormat">
    <vt:lpwstr>Panorámica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19</vt:i4>
  </property>
</Properties>
</file>