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906912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2920" y="3043800"/>
            <a:ext cx="906912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160" y="132732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2920" y="304380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0160" y="304380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291996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69400" y="1327320"/>
            <a:ext cx="291996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5520" y="1327320"/>
            <a:ext cx="291996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2920" y="3043800"/>
            <a:ext cx="291996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69400" y="3043800"/>
            <a:ext cx="291996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5520" y="3043800"/>
            <a:ext cx="291996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2920" y="1327320"/>
            <a:ext cx="9069120" cy="32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9069120" cy="328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4425480" cy="328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0160" y="1327320"/>
            <a:ext cx="4425480" cy="328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2920" y="225360"/>
            <a:ext cx="9069120" cy="437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0160" y="1327320"/>
            <a:ext cx="4425480" cy="328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2920" y="304380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2920" y="1327320"/>
            <a:ext cx="9069120" cy="32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4425480" cy="328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0160" y="132732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160" y="304380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160" y="132732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2920" y="3043800"/>
            <a:ext cx="906912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906912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2920" y="3043800"/>
            <a:ext cx="906912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0160" y="132732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2920" y="304380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0160" y="304380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291996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69400" y="1327320"/>
            <a:ext cx="291996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5520" y="1327320"/>
            <a:ext cx="291996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2920" y="3043800"/>
            <a:ext cx="291996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69400" y="3043800"/>
            <a:ext cx="291996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5520" y="3043800"/>
            <a:ext cx="291996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9069120" cy="328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4425480" cy="328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160" y="1327320"/>
            <a:ext cx="4425480" cy="328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2920" y="225360"/>
            <a:ext cx="9069120" cy="437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0160" y="1327320"/>
            <a:ext cx="4425480" cy="328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2920" y="304380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4425480" cy="328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160" y="132732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160" y="304380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160" y="132732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2920" y="3043800"/>
            <a:ext cx="906912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9069120" cy="32857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texto del esquema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qiao.github.io/PathFinding.js/visual/" TargetMode="External"/><Relationship Id="rId2" Type="http://schemas.openxmlformats.org/officeDocument/2006/relationships/hyperlink" Target="https://tristanpenman.com/demos/n-puzzle/" TargetMode="External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gym.openai.com/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://gaugan.org/gaugan2/" TargetMode="External"/><Relationship Id="rId2" Type="http://schemas.openxmlformats.org/officeDocument/2006/relationships/hyperlink" Target="https://this-person-does-not-exist.com/es" TargetMode="External"/><Relationship Id="rId3" Type="http://schemas.openxmlformats.org/officeDocument/2006/relationships/hyperlink" Target="https://aidemos.microsoft.com/" TargetMode="External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2920" y="215640"/>
            <a:ext cx="90705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Fundamentos de Inteligencia Artificial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2920" y="132732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Día 2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Inteligencia Artificial (IA)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204560" y="1296000"/>
            <a:ext cx="7723440" cy="3275640"/>
          </a:xfrm>
          <a:prstGeom prst="rect">
            <a:avLst/>
          </a:prstGeom>
          <a:ln>
            <a:noFill/>
          </a:ln>
        </p:spPr>
      </p:pic>
      <p:sp>
        <p:nvSpPr>
          <p:cNvPr id="98" name="TextShape 2"/>
          <p:cNvSpPr txBox="1"/>
          <p:nvPr/>
        </p:nvSpPr>
        <p:spPr>
          <a:xfrm>
            <a:off x="1152000" y="4680000"/>
            <a:ext cx="8208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ES" sz="1000" spc="-1" strike="noStrike">
                <a:latin typeface="Arial"/>
              </a:rPr>
              <a:t>Fuente: https://www.simplilearn.com/tutorials/artificial-intelligence-tutorial/ai-vs-machine-learning-vs-deep-learning</a:t>
            </a:r>
            <a:endParaRPr b="0" lang="es-E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Inteligencia Artificial (IA)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2920" y="1327320"/>
            <a:ext cx="9069120" cy="328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Suelen simular la inteligencia natural para resolver problemas complejos. No mejoran las capacidades humanas, intentan imitar y se quedan en IA Débil.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Sin embargo, superan a humano en capacidad de procesamiento: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Número de operaciones por segundo. (Ej. Alexa o sistema médico que revisa imágenes)</a:t>
            </a:r>
            <a:endParaRPr b="0" lang="es-E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Funciona en una gran cantidad de idiomas.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2920" y="1327320"/>
            <a:ext cx="9069120" cy="328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  <a:hlinkClick r:id="rId1"/>
              </a:rPr>
              <a:t>https://qiao.github.io/PathFinding.js/visual/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  <a:hlinkClick r:id="rId2"/>
              </a:rPr>
              <a:t>https://tristanpenman.com/demos/n-puzzle/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https://tictactoe-api-server.herokuapp.com/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3200" spc="-1" strike="noStrike">
                <a:latin typeface="Arial"/>
              </a:rPr>
              <a:t>Aprendizaje Automático (Machine Learning - ML)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2920" y="1327320"/>
            <a:ext cx="9069120" cy="328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Se basa en algoritmos que aprenden de los datos sin necesidad de programación de reglas.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Tom Mitchell: “Se dice que un programa de computadora aprende de la experiencia E con respecto a alguna clase de tareas T y una medida de desempeño P, si su desempeño en las tareas en T, medido por P, mejora con la experiencia E.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3200" spc="-1" strike="noStrike">
                <a:latin typeface="Arial"/>
              </a:rPr>
              <a:t>Aprendizaje Automático (Machine Learning - ML)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468080" y="2016000"/>
            <a:ext cx="7027920" cy="2027880"/>
          </a:xfrm>
          <a:prstGeom prst="rect">
            <a:avLst/>
          </a:prstGeom>
          <a:ln>
            <a:noFill/>
          </a:ln>
        </p:spPr>
      </p:pic>
      <p:sp>
        <p:nvSpPr>
          <p:cNvPr id="107" name="TextShape 2"/>
          <p:cNvSpPr txBox="1"/>
          <p:nvPr/>
        </p:nvSpPr>
        <p:spPr>
          <a:xfrm>
            <a:off x="1224000" y="3943800"/>
            <a:ext cx="8208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ES" sz="1000" spc="-1" strike="noStrike">
                <a:latin typeface="Arial"/>
              </a:rPr>
              <a:t>Fuente: https://www.simplilearn.com/tutorials/artificial-intelligence-tutorial/ai-vs-machine-learning-vs-deep-learning</a:t>
            </a:r>
            <a:endParaRPr b="0" lang="es-E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3200" spc="-1" strike="noStrike">
                <a:latin typeface="Arial"/>
              </a:rPr>
              <a:t>Aprendizaje profundo ( Deep Learning)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02920" y="1327680"/>
            <a:ext cx="9069120" cy="328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Es un subconjunto del aprendizaje automático que se ocupa de algoritmos inspirados en la estructura y función del cerebro humano (Redes Neuronales) 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Pueden funcionar con una enorme cantidad de datos estructurados y no estructurados. 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3200" spc="-1" strike="noStrike">
                <a:latin typeface="Arial"/>
              </a:rPr>
              <a:t>Tipos de Redes Neuronales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02920" y="1327680"/>
            <a:ext cx="9069120" cy="328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Convolutional Neural Networks (CNN). Utilizadas principalmente para analizar imágenes.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Recurrent Neural Networks (RNN). Utilizadas para analizar secuencias de elementos (por ejemplo de palabras).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Generative Adversarial Networks (GAN). Utilizan  2 redes neuronales para crear nuevos datos que pasan por ser reales.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Deep Belief network (DBN)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584000" y="1440000"/>
            <a:ext cx="6723360" cy="3218400"/>
          </a:xfrm>
          <a:prstGeom prst="rect">
            <a:avLst/>
          </a:prstGeom>
          <a:ln>
            <a:noFill/>
          </a:ln>
        </p:spPr>
      </p:pic>
      <p:sp>
        <p:nvSpPr>
          <p:cNvPr id="114" name="TextShape 2"/>
          <p:cNvSpPr txBox="1"/>
          <p:nvPr/>
        </p:nvSpPr>
        <p:spPr>
          <a:xfrm>
            <a:off x="1080000" y="4392000"/>
            <a:ext cx="7920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ES" sz="1000" spc="-1" strike="noStrike">
                <a:latin typeface="Arial"/>
              </a:rPr>
              <a:t>Fuente: https://torres.ai/generative-adversarial-networks/</a:t>
            </a:r>
            <a:endParaRPr b="0" lang="es-E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Tipos de ML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 rot="21585600">
            <a:off x="2302200" y="1130760"/>
            <a:ext cx="5752800" cy="4113000"/>
          </a:xfrm>
          <a:prstGeom prst="rect">
            <a:avLst/>
          </a:prstGeom>
          <a:ln>
            <a:noFill/>
          </a:ln>
        </p:spPr>
      </p:pic>
      <p:sp>
        <p:nvSpPr>
          <p:cNvPr id="117" name="TextShape 2"/>
          <p:cNvSpPr txBox="1"/>
          <p:nvPr/>
        </p:nvSpPr>
        <p:spPr>
          <a:xfrm>
            <a:off x="1152000" y="5256000"/>
            <a:ext cx="8208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ES" sz="1000" spc="-1" strike="noStrike">
                <a:latin typeface="Arial"/>
              </a:rPr>
              <a:t>Fuente: https://www.profesionalreview.com/2019/08/19/machine-learning-que-es/</a:t>
            </a:r>
            <a:endParaRPr b="0" lang="es-E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Aprendizaje Supervisado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440000" y="1584000"/>
            <a:ext cx="6696000" cy="313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2920" y="225360"/>
            <a:ext cx="907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Introducción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2920" y="132732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1640" indent="-323640">
              <a:lnSpc>
                <a:spcPct val="113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Qué se entiende por IA?</a:t>
            </a:r>
            <a:endParaRPr b="0" lang="es-ES" sz="2400" spc="-1" strike="noStrike">
              <a:latin typeface="Arial"/>
            </a:endParaRPr>
          </a:p>
          <a:p>
            <a:pPr marL="431640" indent="-323640">
              <a:lnSpc>
                <a:spcPct val="227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Fundamentos IA</a:t>
            </a:r>
            <a:endParaRPr b="0" lang="es-ES" sz="2400" spc="-1" strike="noStrike">
              <a:latin typeface="Arial"/>
            </a:endParaRPr>
          </a:p>
          <a:p>
            <a:pPr marL="431640" indent="-323640">
              <a:lnSpc>
                <a:spcPct val="227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Clasificaciones: Fuerte/Débil, IA, ML, Deep Learning.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Aprendizaje No Supervisado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502920" y="1327320"/>
            <a:ext cx="9069120" cy="328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Aprendizaje por refuerzo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34880" y="4536000"/>
            <a:ext cx="9069120" cy="65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  <a:hlinkClick r:id="rId1"/>
              </a:rPr>
              <a:t>https://gym.openai.com/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https://youtu.be/V1eYniJ0Rnk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https://github.com/andywu0913/OpenAI-GYM-CarRacing-DQN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1612800" y="1604520"/>
            <a:ext cx="6667200" cy="257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502920" y="1327320"/>
            <a:ext cx="906912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rmAutofit fontScale="75000"/>
          </a:bodyPr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Reinforcement Learning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Algoritmos evolutivos, ...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Generativo. Gaugan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Recursos. Problema de la mochila (p.e. evolutivo).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Busqueda en espacio de soluciones. Ej. Ajedrez, 3 en raya, … Juegos.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502920" y="1327320"/>
            <a:ext cx="906912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rmAutofit/>
          </a:bodyPr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Ver algo práctico.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Bien directamente desde google colab o mejor desde web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502920" y="1327320"/>
            <a:ext cx="906912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rmAutofit/>
          </a:bodyPr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Regresión lineal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Regresión logística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Redes neuronales (Deep Learning)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Ver Coursera http://ml-class.org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502920" y="1327320"/>
            <a:ext cx="906912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rmAutofit fontScale="45000"/>
          </a:bodyPr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Nos centramos en aprendizaje supervisado. Es el más ampliamente utilizado: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Bias 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Variance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Overfitting/Underfitting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Conjuntos de datos (entrenamiento, test)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Métricas. Clases desbalanceadas. Qué ocurre si un evento aparece muy pocas veces. Si siempre digo que no aparece acierto en la mayoría de las ocasiones.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2920" y="72360"/>
            <a:ext cx="906912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Programación vs entrenamiento o ciclo aprendizaje supervisado</a:t>
            </a:r>
            <a:endParaRPr b="0" lang="es-E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502920" y="1327320"/>
            <a:ext cx="906912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TextShape 3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Aplicaciones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578880" y="1250280"/>
            <a:ext cx="9069120" cy="328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Imágenes, Vídeos.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Tracking de objetos, ….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NLP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502920" y="1327320"/>
            <a:ext cx="906912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rmAutofit fontScale="83000"/>
          </a:bodyPr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Empresas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Google, Deep Mind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OpenAI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Microsoft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Facebook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NVIDIA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Recursos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2920" y="1327320"/>
            <a:ext cx="906912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rmAutofit fontScale="56000"/>
          </a:bodyPr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Papers with code.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Kaggle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http://gaugan.org/gaugan2/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https://this-person-does-not-exist.com/es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  DeepFake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https://aidemos.microsoft.com/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https://ai.facebook.com/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Canales de youtube. DotCSV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2920" y="225360"/>
            <a:ext cx="907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Introducción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2920" y="132732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1640" indent="-323640">
              <a:lnSpc>
                <a:spcPct val="113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Clasificaciones + poco de algoritmos: Supervisado, No Supervisado, Semisupervisado, Reinforcement Learning, Evolutivo,... </a:t>
            </a:r>
            <a:endParaRPr b="0" lang="es-ES" sz="2400" spc="-1" strike="noStrike">
              <a:latin typeface="Arial"/>
            </a:endParaRPr>
          </a:p>
          <a:p>
            <a:pPr marL="431640" indent="-323640">
              <a:lnSpc>
                <a:spcPct val="227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Proyectos IA. Datos, ...MLOps, Split de Datasets</a:t>
            </a:r>
            <a:endParaRPr b="0" lang="es-ES" sz="2400" spc="-1" strike="noStrike">
              <a:latin typeface="Arial"/>
            </a:endParaRPr>
          </a:p>
          <a:p>
            <a:pPr marL="431640" indent="-323640">
              <a:lnSpc>
                <a:spcPct val="227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Campos de aplicación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Que se entiende por IA?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2920" y="1327320"/>
            <a:ext cx="906912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TextShape 3"/>
          <p:cNvSpPr txBox="1"/>
          <p:nvPr/>
        </p:nvSpPr>
        <p:spPr>
          <a:xfrm>
            <a:off x="720000" y="1327320"/>
            <a:ext cx="856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ES" sz="1800" spc="-1" strike="noStrike">
                <a:latin typeface="Arial"/>
              </a:rPr>
              <a:t>«La ciencia e ingenio de hacer máquinas inteligentes, especialmente programas de cómputo inteligentes» (John McCarthy, 1956)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Por qué ahora?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34880" y="1327320"/>
            <a:ext cx="9069120" cy="328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El término se acuña en 1956.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Las bases teóricas se conocen hace años.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Inviernos de la IA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Por qué ahora?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Explosión de los datos.</a:t>
            </a:r>
            <a:endParaRPr b="0" lang="es-E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Capacidad computacional</a:t>
            </a:r>
            <a:endParaRPr b="0" lang="es-E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Reducción precio almacenamiento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502920" y="1327320"/>
            <a:ext cx="906912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rmAutofit fontScale="36000"/>
          </a:bodyPr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La IA ya está entre nosotros. Sin embargo, cuando se utiliza habitualmente se normaliza y no se considera IA: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Asistentes de voz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GPS.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Piloto automático (avion/coche)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Lector de matrículas, …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Rádar (detecta presencia de avión).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Sistemas recomendadores, Netflix, youtube, spotify, …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Trading automático.(High Frequency Trading)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Futuro o Presente?</a:t>
            </a:r>
            <a:endParaRPr b="0" lang="es-E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IA Fuerte vs IA Débil</a:t>
            </a:r>
            <a:endParaRPr b="0" lang="es-E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2920" y="72360"/>
            <a:ext cx="906912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Inteligencia Artificial, Machine Learning y Deep Learning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152000" y="1440000"/>
            <a:ext cx="7675560" cy="3551760"/>
          </a:xfrm>
          <a:prstGeom prst="rect">
            <a:avLst/>
          </a:prstGeom>
          <a:ln>
            <a:noFill/>
          </a:ln>
        </p:spPr>
      </p:pic>
      <p:sp>
        <p:nvSpPr>
          <p:cNvPr id="93" name="TextShape 2"/>
          <p:cNvSpPr txBox="1"/>
          <p:nvPr/>
        </p:nvSpPr>
        <p:spPr>
          <a:xfrm>
            <a:off x="936000" y="4896000"/>
            <a:ext cx="8208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ES" sz="1000" spc="-1" strike="noStrike">
                <a:latin typeface="Arial"/>
              </a:rPr>
              <a:t>Fuente: https://www.simplilearn.com/tutorials/artificial-intelligence-tutorial/ai-vs-machine-learning-vs-deep-learning</a:t>
            </a:r>
            <a:endParaRPr b="0" lang="es-E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Inteligencia Artificial (IA)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2920" y="1327320"/>
            <a:ext cx="9069120" cy="328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Proceso de dotar de datos, información e inteligencia humana a las máquinas. 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Objetivo: Desarrollar máquinas autosuficientes que puedan pensar y actuar como humanos. Estas máquinas pueden imitar el comportamiento humano y realizar tareas aprendiendo y resolviendo problemas.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2022-03-21T11:45:16Z</dcterms:created>
  <dc:creator/>
  <dc:description/>
  <dc:language>es-ES</dc:language>
  <cp:lastModifiedBy/>
  <dcterms:modified xsi:type="dcterms:W3CDTF">2022-03-21T19:14:31Z</dcterms:modified>
  <cp:revision>13</cp:revision>
  <dc:subject/>
  <dc:title/>
</cp:coreProperties>
</file>