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96" r:id="rId4"/>
    <p:sldId id="266" r:id="rId5"/>
    <p:sldId id="328" r:id="rId6"/>
    <p:sldId id="299" r:id="rId7"/>
    <p:sldId id="298" r:id="rId8"/>
    <p:sldId id="297" r:id="rId9"/>
    <p:sldId id="300" r:id="rId10"/>
    <p:sldId id="301" r:id="rId11"/>
    <p:sldId id="302" r:id="rId12"/>
    <p:sldId id="303" r:id="rId13"/>
    <p:sldId id="304" r:id="rId14"/>
    <p:sldId id="334" r:id="rId15"/>
    <p:sldId id="305" r:id="rId16"/>
    <p:sldId id="306" r:id="rId17"/>
    <p:sldId id="307" r:id="rId18"/>
    <p:sldId id="308" r:id="rId19"/>
    <p:sldId id="309" r:id="rId20"/>
    <p:sldId id="310" r:id="rId21"/>
    <p:sldId id="329" r:id="rId22"/>
    <p:sldId id="330" r:id="rId23"/>
    <p:sldId id="312" r:id="rId24"/>
    <p:sldId id="313" r:id="rId25"/>
    <p:sldId id="311" r:id="rId26"/>
    <p:sldId id="333" r:id="rId27"/>
    <p:sldId id="314" r:id="rId28"/>
    <p:sldId id="315" r:id="rId29"/>
    <p:sldId id="316" r:id="rId30"/>
    <p:sldId id="317" r:id="rId31"/>
    <p:sldId id="331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6" r:id="rId40"/>
    <p:sldId id="327" r:id="rId41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wu0913/OpenAI-GYM-CarRacing-DQN" TargetMode="External"/><Relationship Id="rId2" Type="http://schemas.openxmlformats.org/officeDocument/2006/relationships/hyperlink" Target="https://youtu.be/V1eYniJ0Rnk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ym.openai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url/cayetanoguerra.github.io/ia/nbpy/redneuronal1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playground.tensorflow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ornellcollege.edu/pluginfile.php/195933/mod_forum/attachment/49071/ML%20cheatsheets_compressed.pdf?forcedownload=1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poloclub.github.io/cnn-explainer/#article-input" TargetMode="Externa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llections/imagesegmentation" TargetMode="External"/><Relationship Id="rId2" Type="http://schemas.openxmlformats.org/officeDocument/2006/relationships/hyperlink" Target="https://www.lobe.ai/exampl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VzzbmvgTGMo" TargetMode="External"/><Relationship Id="rId5" Type="http://schemas.openxmlformats.org/officeDocument/2006/relationships/hyperlink" Target="https://www.youtube.com/watch?v=rM0IDeyD0EA" TargetMode="External"/><Relationship Id="rId4" Type="http://schemas.openxmlformats.org/officeDocument/2006/relationships/hyperlink" Target="https://www.youtube.com/watch?v=chzq2E75M8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archmm/AOT-GAN-for-Inpainting" TargetMode="External"/><Relationship Id="rId2" Type="http://schemas.openxmlformats.org/officeDocument/2006/relationships/hyperlink" Target="https://this-person-does-not-exist.com/e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nvidia.com/en-us/research/ai-demos/" TargetMode="External"/><Relationship Id="rId5" Type="http://schemas.openxmlformats.org/officeDocument/2006/relationships/hyperlink" Target="http://gaugan.org/gaugan2/" TargetMode="External"/><Relationship Id="rId4" Type="http://schemas.openxmlformats.org/officeDocument/2006/relationships/hyperlink" Target="https://github.com/thunil/TecoGA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vivien/clip" TargetMode="External"/><Relationship Id="rId2" Type="http://schemas.openxmlformats.org/officeDocument/2006/relationships/hyperlink" Target="https://openai.com/blog/cli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penai.com/dall-e-2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penai.com/blog/openai-ap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huggingface.co/course/chapter1/4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vqkWFvUZU&amp;t=15s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openai-codex/" TargetMode="External"/><Relationship Id="rId2" Type="http://schemas.openxmlformats.org/officeDocument/2006/relationships/hyperlink" Target="https://copilot.github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unocero.com/noticias/alphacode-deepmind-google-ia-programa-como-desarrollador-humano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c.es/es/noticias/noticias-del-bsc/el-primer-sistema-masivo-de-inteligencia-artificial-de-la-lengua-espa&#241;ola-maria-empieza-resumir-y" TargetMode="External"/><Relationship Id="rId2" Type="http://schemas.openxmlformats.org/officeDocument/2006/relationships/hyperlink" Target="https://www.rae.es/leia-lengua-espanola-e-inteligencia-artificia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elespanol.com/invertia/disruptores-innovadores/autonomias/madrid/20220314/alexa-aprende-normativa-urbanistica-madrid-funcionarios-vecinos/656434609_0.html" TargetMode="External"/><Relationship Id="rId4" Type="http://schemas.openxmlformats.org/officeDocument/2006/relationships/hyperlink" Target="https://github.com/PlanTL-GOB-ES/lm-spanish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www.ivoox.com/podcast-software-2-0_sq_f1807016_1.html" TargetMode="External"/><Relationship Id="rId2" Type="http://schemas.openxmlformats.org/officeDocument/2006/relationships/hyperlink" Target="https://www.elementsofai.com/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DotCSV" TargetMode="External"/><Relationship Id="rId5" Type="http://schemas.openxmlformats.org/officeDocument/2006/relationships/hyperlink" Target="https://huggingface.co/" TargetMode="External"/><Relationship Id="rId4" Type="http://schemas.openxmlformats.org/officeDocument/2006/relationships/hyperlink" Target="https://paperswithcode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@roshan-lodha-ce4b/Dimensionality-Reduction-Demo-84958a20-39bb-4b2c-b365-1b2e9cfca976" TargetMode="External"/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youtube.com/watch?v=T8OkF_ZYXjg" TargetMode="External"/><Relationship Id="rId4" Type="http://schemas.openxmlformats.org/officeDocument/2006/relationships/hyperlink" Target="https://impulsatek.com/dbscan-un-algoritmo-para-detectar-anomalia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Imagen 571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573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574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6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Día 3</a:t>
            </a:r>
            <a:endParaRPr lang="es-ES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 simple: Algoritmo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self-learning</a:t>
            </a:r>
            <a:endParaRPr lang="es-ES" sz="2200" b="0" strike="noStrike" spc="-1" dirty="0">
              <a:latin typeface="Arial"/>
            </a:endParaRPr>
          </a:p>
        </p:txBody>
      </p:sp>
      <p:pic>
        <p:nvPicPr>
          <p:cNvPr id="631" name="Imagen 630"/>
          <p:cNvPicPr/>
          <p:nvPr/>
        </p:nvPicPr>
        <p:blipFill>
          <a:blip r:embed="rId2"/>
          <a:stretch/>
        </p:blipFill>
        <p:spPr>
          <a:xfrm>
            <a:off x="1782540" y="1708920"/>
            <a:ext cx="5438160" cy="336456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D866539-A9F7-A4D0-4DBC-170A7B65F0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060E6B-F28C-0974-D764-93F1A9189E3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E7C92634-6A96-14C8-B594-E30BAB5F8E2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4A2748DB-B993-DD82-E832-D80F1C1639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Imagen 631"/>
          <p:cNvPicPr/>
          <p:nvPr/>
        </p:nvPicPr>
        <p:blipFill>
          <a:blip r:embed="rId2"/>
          <a:stretch/>
        </p:blipFill>
        <p:spPr>
          <a:xfrm>
            <a:off x="2384364" y="1080730"/>
            <a:ext cx="5614200" cy="2161800"/>
          </a:xfrm>
          <a:prstGeom prst="rect">
            <a:avLst/>
          </a:prstGeom>
          <a:ln>
            <a:noFill/>
          </a:ln>
        </p:spPr>
      </p:pic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3195054"/>
            <a:ext cx="843235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Elementos: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Agente. Se encuentra en un estado determinado dentro de un entorno.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Realiza acciones que influyen en el entorno. Cambio el estado y generan una recompensa o un castigo.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El aprendizaje por refuerzo se basa por lo tanto en un bucle estado/acción/recompensa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Largo/Corto plazo.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 agent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 debe aprender a tomar acciones para maximizar las recompensas a largo plazo.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 un juego el objetivo es ganar no obtener gran recompensa en el momento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 Algunos ejemplos: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https://youtu.be/V1eYniJ0Rnk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https://github.com/andywu0913/OpenAI-GYM-CarRacing-DQN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https://gym.openai.com/</a:t>
            </a: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5697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6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8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650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651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3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654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6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657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F378BDD-CD18-0D92-4885-C9DB8FE6154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696A52DB-9CB9-9EAB-D49E-A1623680785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4E8F3ADD-DF28-D945-04BA-273B3A21A94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094FEFE-19B7-1FC2-FB0E-A70584C102C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502920" y="132768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Es un subconjunto del aprendizaje automático que se ocupa de algoritmos inspirados en la estructura y función del cerebro humano (Redes Neuronales).</a:t>
            </a:r>
            <a:endParaRPr lang="es-ES" sz="2200" b="0" strike="noStrike" spc="-1">
              <a:latin typeface="Arial"/>
            </a:endParaRP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Pueden funcionar con una enorme cantidad de datos estructurados y no estructurados. </a:t>
            </a:r>
            <a:endParaRPr lang="es-ES" sz="2200" b="0" strike="noStrike" spc="-1">
              <a:latin typeface="Arial"/>
            </a:endParaRPr>
          </a:p>
        </p:txBody>
      </p:sp>
      <p:sp>
        <p:nvSpPr>
          <p:cNvPr id="6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8CB022-9681-3ED5-5BCE-A803328284A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71C53C-0C84-2B2C-15B6-85F3586F73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9D03B82D-FB4C-E1B2-2B86-614931E35E6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CD818BD-535A-1644-04E5-B551FE73E2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Imagen 664"/>
          <p:cNvPicPr/>
          <p:nvPr/>
        </p:nvPicPr>
        <p:blipFill>
          <a:blip r:embed="rId2"/>
          <a:stretch/>
        </p:blipFill>
        <p:spPr>
          <a:xfrm>
            <a:off x="2377080" y="1529280"/>
            <a:ext cx="5374440" cy="2638800"/>
          </a:xfrm>
          <a:prstGeom prst="rect">
            <a:avLst/>
          </a:prstGeom>
          <a:ln>
            <a:noFill/>
          </a:ln>
        </p:spPr>
      </p:pic>
      <p:sp>
        <p:nvSpPr>
          <p:cNvPr id="670" name="CustomShape 5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A4E7F5A-AC34-5D46-652E-F5825E8465D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BB9DC24-9C57-87B7-8B3D-8D636E4B59C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EDAC666-4EA7-074D-7852-DA0A6B8AFC3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1096370-EA77-4BF9-D4E1-350764F80D2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Imagen 670"/>
          <p:cNvPicPr/>
          <p:nvPr/>
        </p:nvPicPr>
        <p:blipFill>
          <a:blip r:embed="rId2"/>
          <a:stretch/>
        </p:blipFill>
        <p:spPr>
          <a:xfrm>
            <a:off x="2700000" y="2901240"/>
            <a:ext cx="4626720" cy="1702800"/>
          </a:xfrm>
          <a:prstGeom prst="rect">
            <a:avLst/>
          </a:prstGeom>
          <a:ln>
            <a:noFill/>
          </a:ln>
        </p:spPr>
      </p:pic>
      <p:sp>
        <p:nvSpPr>
          <p:cNvPr id="672" name="CustomShape 1"/>
          <p:cNvSpPr/>
          <p:nvPr/>
        </p:nvSpPr>
        <p:spPr>
          <a:xfrm>
            <a:off x="2088000" y="4680360"/>
            <a:ext cx="698004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https://nbviewer.org/url/cayetanoguerra.github.io/ia/nbpy/redneuronal1.ipynb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576000" y="1131120"/>
            <a:ext cx="8276040" cy="12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Inspiración en neuronas naturales: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neuronas transmiten información a través de procesos electroquímicos.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Cuando recibe estímulo por encima de un umbral determinado en sus dendritas, se envía descarga por medio del axón a otras neuronas (Conexión sináptica)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78" name="CustomShape 7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9EAC73F-3D09-E2A0-33C5-6F5E9FA0ACE6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8DB00C67-4C45-5D72-3332-D8B73284197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5747C745-0F05-EB34-758A-277933B92FC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2B1D528D-BA07-37A1-A73B-E19521EC84E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40000" y="1132560"/>
            <a:ext cx="8276040" cy="15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Emula el funcionamiento de una neurona natural: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Recibe diferentes señales de entrada (dendritas). 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Cada una de estas entradas se pondera por un “peso”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</a:t>
            </a:r>
            <a:r>
              <a:rPr lang="es-ES" sz="18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y se realiza una suma de todos los valores ponderados.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 la suma ponderada supera un umbral se activa la neurona (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sinápsis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80" name="Imagen 679"/>
          <p:cNvPicPr/>
          <p:nvPr/>
        </p:nvPicPr>
        <p:blipFill>
          <a:blip r:embed="rId2"/>
          <a:stretch/>
        </p:blipFill>
        <p:spPr>
          <a:xfrm>
            <a:off x="3240000" y="2916000"/>
            <a:ext cx="3043800" cy="1992240"/>
          </a:xfrm>
          <a:prstGeom prst="rect">
            <a:avLst/>
          </a:prstGeom>
          <a:ln>
            <a:noFill/>
          </a:ln>
        </p:spPr>
      </p:pic>
      <p:sp>
        <p:nvSpPr>
          <p:cNvPr id="685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 El perceptrón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17A59BA-73DC-4B7C-1450-6301CAA960B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CECB672-045B-1277-3ACE-FE3AFC28929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2BE738F-B4E6-9683-6EC0-29EB0E62723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AFBF4DC-6370-48C9-BDF9-DC5A307649D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76000" y="1212120"/>
            <a:ext cx="8276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"Las 'leyes del pensamiento' no solo dependen de las propiedades de las células cerebrales, sino del modo en que están conectadas"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Marvin Minsky en La sociedad de la mente (1987).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funcionamiento de los sistemas naturales requieren la interconexión de un importante número de neuronas.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687" name="Imagen 686"/>
          <p:cNvPicPr/>
          <p:nvPr/>
        </p:nvPicPr>
        <p:blipFill>
          <a:blip r:embed="rId2"/>
          <a:stretch/>
        </p:blipFill>
        <p:spPr>
          <a:xfrm>
            <a:off x="3918857" y="2885399"/>
            <a:ext cx="2199343" cy="2197239"/>
          </a:xfrm>
          <a:prstGeom prst="rect">
            <a:avLst/>
          </a:prstGeom>
          <a:ln>
            <a:noFill/>
          </a:ln>
        </p:spPr>
      </p:pic>
      <p:sp>
        <p:nvSpPr>
          <p:cNvPr id="692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9551A47-275C-EAD0-A0DD-1EBCCA5FFAD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2D7DA86-D6DF-2C67-6C70-9E48DBF8E19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9698A399-07DE-FCB9-4687-6552628956E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D96DB020-F51E-7C15-186E-840EBD33DE4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72757" y="1184039"/>
            <a:ext cx="9062640" cy="2437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Estructura.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 Tantas neuronas como variables tiene el problema.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Tantas neuronas como clases existan. 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Hidden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layers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El número de capas ocultas y neuronas por capas son parámetros de la red. No existe un método para definir estos parámetros. Prueba y error.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Forward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Netwok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0" name="Picture 2" descr="Simple Feed Forward Neural Network, HD Png Download , Transparent Png Image  - PNGitem">
            <a:extLst>
              <a:ext uri="{FF2B5EF4-FFF2-40B4-BE49-F238E27FC236}">
                <a16:creationId xmlns:a16="http://schemas.microsoft.com/office/drawing/2014/main" id="{BF02D05A-5B9A-419F-7729-F464A564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76" y="3313969"/>
            <a:ext cx="3646424" cy="21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19" y="114696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 neuronal para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dataset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Iris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Red neuronal préstamos (binaria).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8" name="Picture 4" descr="IRIS Data Classification Using Neural Net - Gadictos">
            <a:extLst>
              <a:ext uri="{FF2B5EF4-FFF2-40B4-BE49-F238E27FC236}">
                <a16:creationId xmlns:a16="http://schemas.microsoft.com/office/drawing/2014/main" id="{690CCED8-D796-7E61-0017-2647B3F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47" y="626579"/>
            <a:ext cx="3812877" cy="26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nsfer learning en la clasificación binaria de imágenes térmicas">
            <a:extLst>
              <a:ext uri="{FF2B5EF4-FFF2-40B4-BE49-F238E27FC236}">
                <a16:creationId xmlns:a16="http://schemas.microsoft.com/office/drawing/2014/main" id="{0070828A-B3C9-D004-5AB0-A83830CF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73" y="3450049"/>
            <a:ext cx="3595149" cy="18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stomShape 7">
            <a:extLst>
              <a:ext uri="{FF2B5EF4-FFF2-40B4-BE49-F238E27FC236}">
                <a16:creationId xmlns:a16="http://schemas.microsoft.com/office/drawing/2014/main" id="{A2C8F642-C0C9-59F0-8646-3C34522C3028}"/>
              </a:ext>
            </a:extLst>
          </p:cNvPr>
          <p:cNvSpPr/>
          <p:nvPr/>
        </p:nvSpPr>
        <p:spPr>
          <a:xfrm>
            <a:off x="540000" y="4923691"/>
            <a:ext cx="8276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https://playground.tensorflow.org/</a:t>
            </a: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4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504000" y="888120"/>
            <a:ext cx="8276040" cy="357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profundo es aprendizaje automático.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Todo lo indicado en aprendizaje automático aplica aquí.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Principalmente, es 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“Deep” hace referencia a la utilización de Redes Neuronales complejas: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Compuestas por un elevado número de capas ocultas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 un elevado número de neuronas por capa.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Bioinspiración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Emula al alto número de neuronas en el ser humano.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https://moodle.cornellcollege.edu/pluginfile.php/195933/mod_forum/attachment/49071/ML%20cheatsheets_compressed.pdf?forcedownload=1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D423E0B-5F1A-BC02-0DCA-FC538A37CD2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C7424D3-4328-589A-D795-63A88593B8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525BEF8D-DA46-0233-04A5-376C095804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5FF68CF-C645-8135-73E0-C4109545BDE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576000" y="1212120"/>
            <a:ext cx="3884040" cy="295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Evolución hacia sistemas cada vez más profundos y complejos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Switch-C tiene 1.6 trillones de parámetros.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Resultados cada vez más sorprendentes.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Limitado a grandes players: OpenAI, Google, NVIDIA, Facebook, Microsoft, ...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707" name="Imagen 706"/>
          <p:cNvPicPr/>
          <p:nvPr/>
        </p:nvPicPr>
        <p:blipFill>
          <a:blip r:embed="rId2"/>
          <a:stretch/>
        </p:blipFill>
        <p:spPr>
          <a:xfrm>
            <a:off x="4824000" y="1296000"/>
            <a:ext cx="4748040" cy="3740040"/>
          </a:xfrm>
          <a:prstGeom prst="rect">
            <a:avLst/>
          </a:prstGeom>
          <a:ln>
            <a:noFill/>
          </a:ln>
        </p:spPr>
      </p:pic>
      <p:sp>
        <p:nvSpPr>
          <p:cNvPr id="712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Tendencia a sistemas cada vez mas grandes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B9E5899-FABC-00C9-6F60-7F8277E5818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FF52E6CE-2125-EAC7-537A-DCFFDD4E93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C71A5561-92A6-962A-88FD-3E35189B85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54B86AB-62E8-8BE5-6807-B31C658AE94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278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</a:t>
            </a: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600" spc="-1" dirty="0">
                <a:solidFill>
                  <a:srgbClr val="B2B2B2"/>
                </a:solidFill>
                <a:latin typeface="Arial"/>
                <a:ea typeface="DejaVu Sans"/>
                <a:hlinkClick r:id="rId2"/>
              </a:rPr>
              <a:t>https://poloclub.github.io/cnn-explainer/#article-input</a:t>
            </a:r>
            <a:endParaRPr lang="es-ES" sz="1600" spc="-1" dirty="0">
              <a:solidFill>
                <a:srgbClr val="B2B2B2"/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54CBDD8-332A-E2E3-1DBB-619B68E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62" y="2835275"/>
            <a:ext cx="6780810" cy="21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0646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 Intuición.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122" name="Picture 2" descr="AI Starter- Build your first Convolution neural network in Keras from  scratch to perform multi-class classification | by Pallawi | Medium">
            <a:extLst>
              <a:ext uri="{FF2B5EF4-FFF2-40B4-BE49-F238E27FC236}">
                <a16:creationId xmlns:a16="http://schemas.microsoft.com/office/drawing/2014/main" id="{E7AC3B85-156A-E645-11F6-2B12B601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248681"/>
            <a:ext cx="8230563" cy="19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0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76000" y="12121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https://www.lobe.ai/examples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Segmentación de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imágen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https://catalog.ngc.nvidia.com/orgs/nvidia/collections/imagesegmentation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Detección de objetos (YOLOv4)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4"/>
              </a:rPr>
              <a:t>https://www.youtube.com/watch?v=chzq2E75M84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Fake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 videos: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https://www.youtube.com/watch?v=rM0IDeyD0EA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NERF. Generar objetos en 3D a partir de fotografías.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https://www.youtube.com/watch?v=VzzbmvgTGMo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5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Trabajo con imágenes. Creatividad Generative Adversarial Networks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FDE0308-E01E-4B5A-47F9-F6019EDC87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29E44B0-8E52-E5FF-1905-082C589555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148E2B8-F6A7-9A0D-EA28-58CD16900DC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D3FC463-6211-4045-E31E-4B91C7DC32A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4803966-63F4-1BBA-296C-562A1827F3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656000" y="1512000"/>
            <a:ext cx="6716880" cy="321192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6C14F5F2-13D3-01E9-638E-28E209AA9D48}"/>
              </a:ext>
            </a:extLst>
          </p:cNvPr>
          <p:cNvSpPr/>
          <p:nvPr/>
        </p:nvSpPr>
        <p:spPr>
          <a:xfrm>
            <a:off x="1152000" y="4464000"/>
            <a:ext cx="7913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https://torres.ai/generative-adversarial-networks/</a:t>
            </a:r>
            <a:endParaRPr lang="es-E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GAN. Algunos ejemplos.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Generación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https://this-person-does-not-exist.com/en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Impainting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https://github.com/researchmm/AOT-GAN-for-Inpainting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 resolución: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https://github.com/thunil/TecoGAN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Gaugan2: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ea typeface="DejaVu Sans"/>
                <a:hlinkClick r:id="rId5"/>
              </a:rPr>
              <a:t>http://gaugan.org/gaugan2/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Mas en: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https://www.nvidia.com/en-us/research/ai-demos/</a:t>
            </a:r>
            <a:endParaRPr lang="es-ES" sz="14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 Creatividad Generative Adversarial Networks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08340F-4C5A-C2EF-22A5-ED2877F61FD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A498188-2E5E-C78F-8243-3BA1F05985A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3F63380-C1F2-F7DA-F961-3266A9D61E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BB940E5-287F-8D78-9D7F-CE6939DFE7D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CLIP. Relacionar imagen con Texto: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https://openai.com/blog/clip/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https://huggingface.co/spaces/vivien/clip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DALL-E 2. Crea imágenes a partir de descripciones textuales.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https://openai.com/dall-e-2/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737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Multimodales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0F607EA-4DA8-A65D-4E1F-81315B92FE6E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B03FF77-38E9-45C4-B9E5-87340199B9D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1130A2-8EFC-6695-B4E4-4C25E5848CD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491DD00-D0DE-7F13-7AFE-5CB8F0D2EE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651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Secuencias. Ej. series temporales, PLN,…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Recurrent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(RNN).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6146" name="Picture 2" descr="Vanilla Recurrent Neural Network - Machine Learning Notebook">
            <a:extLst>
              <a:ext uri="{FF2B5EF4-FFF2-40B4-BE49-F238E27FC236}">
                <a16:creationId xmlns:a16="http://schemas.microsoft.com/office/drawing/2014/main" id="{8F4D8CB0-8B83-C505-A3F2-FA88F349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4" y="2541319"/>
            <a:ext cx="7099354" cy="23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6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26695A-E7E5-C55E-A084-66F446CB95F0}"/>
              </a:ext>
            </a:extLst>
          </p:cNvPr>
          <p:cNvSpPr/>
          <p:nvPr/>
        </p:nvSpPr>
        <p:spPr>
          <a:xfrm>
            <a:off x="5964505" y="180000"/>
            <a:ext cx="3505200" cy="133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IA “sin apellidos”</a:t>
            </a:r>
          </a:p>
          <a:p>
            <a:pPr algn="ctr"/>
            <a:r>
              <a:rPr lang="es-ES" dirty="0"/>
              <a:t>Problemas de optimización. Búsquedas en un espacio de soluciones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475CEAEE-2F77-697C-CE4F-9F3B85B70DBB}"/>
              </a:ext>
            </a:extLst>
          </p:cNvPr>
          <p:cNvSpPr/>
          <p:nvPr/>
        </p:nvSpPr>
        <p:spPr>
          <a:xfrm rot="15229118">
            <a:off x="5421177" y="683936"/>
            <a:ext cx="240011" cy="8278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1F28D64-A94B-9850-732D-7F9178F446B0}"/>
              </a:ext>
            </a:extLst>
          </p:cNvPr>
          <p:cNvSpPr/>
          <p:nvPr/>
        </p:nvSpPr>
        <p:spPr>
          <a:xfrm>
            <a:off x="5979827" y="1869701"/>
            <a:ext cx="3505200" cy="570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Supervisado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55DEEECB-A938-F625-098E-E573AE776F49}"/>
              </a:ext>
            </a:extLst>
          </p:cNvPr>
          <p:cNvSpPr/>
          <p:nvPr/>
        </p:nvSpPr>
        <p:spPr>
          <a:xfrm rot="15229118">
            <a:off x="5473778" y="1903626"/>
            <a:ext cx="224828" cy="75661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3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NLP: Natural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Processing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Campo de investigación en auge.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Requiere grandes cantidades de texto.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Predominio idioma inglés.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739" name="Imagen 738"/>
          <p:cNvPicPr/>
          <p:nvPr/>
        </p:nvPicPr>
        <p:blipFill>
          <a:blip r:embed="rId2"/>
          <a:stretch/>
        </p:blipFill>
        <p:spPr>
          <a:xfrm>
            <a:off x="4100940" y="2999408"/>
            <a:ext cx="2444760" cy="1934280"/>
          </a:xfrm>
          <a:prstGeom prst="rect">
            <a:avLst/>
          </a:prstGeom>
          <a:ln>
            <a:noFill/>
          </a:ln>
        </p:spPr>
      </p:pic>
      <p:sp>
        <p:nvSpPr>
          <p:cNvPr id="744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Procesado del Lenguaje Natural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Modelos Generativos. GPT (2 y 3): 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“GPT-3 Generative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Pre-trained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3 es un </a:t>
            </a:r>
            <a:r>
              <a:rPr lang="es-ES" sz="18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modelo de lenguaje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autorregresivo que emplea aprendizaje profundo para producir textos que simulan la redacción humana”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https://openai.com/blog/openai-api/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746" name="Imagen 745"/>
          <p:cNvPicPr/>
          <p:nvPr/>
        </p:nvPicPr>
        <p:blipFill>
          <a:blip r:embed="rId3"/>
          <a:stretch/>
        </p:blipFill>
        <p:spPr>
          <a:xfrm>
            <a:off x="1800000" y="2916000"/>
            <a:ext cx="5720760" cy="2164680"/>
          </a:xfrm>
          <a:prstGeom prst="rect">
            <a:avLst/>
          </a:prstGeom>
          <a:ln>
            <a:noFill/>
          </a:ln>
        </p:spPr>
      </p:pic>
      <p:sp>
        <p:nvSpPr>
          <p:cNvPr id="747" name="CustomShape 2"/>
          <p:cNvSpPr/>
          <p:nvPr/>
        </p:nvSpPr>
        <p:spPr>
          <a:xfrm>
            <a:off x="1836000" y="4968000"/>
            <a:ext cx="6332760" cy="4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https://huggingface.co/course/chapter1/4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752" name="CustomShape 7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del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504000" y="106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 tener más funcionalidades que las inicialmente previstas:</a:t>
            </a:r>
          </a:p>
          <a:p>
            <a:pPr marL="720">
              <a:lnSpc>
                <a:spcPct val="100000"/>
              </a:lnSpc>
              <a:buClr>
                <a:srgbClr val="0098CD"/>
              </a:buClr>
            </a:pP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Cómo completaría las siguientes frases: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suma de los números 3 y 5 es …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palabra “automóvil” se traduce al inglés como …</a:t>
            </a:r>
            <a:endParaRPr lang="es-ES" sz="1200" b="0" strike="noStrike" spc="-1" dirty="0">
              <a:latin typeface="Arial"/>
            </a:endParaRPr>
          </a:p>
          <a:p>
            <a:pPr marL="889920" lvl="3"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Juan: Buenos días, quería una barra de pan.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Dependiente: ¿De qué tipo la quiere?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endParaRPr lang="es-ES" sz="1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 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https://www.youtube.com/watch?v=otvqkWFvUZU&amp;t=15s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Ejemplos en minuto 5:46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58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del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0E39BB-F02C-A30E-7F7D-DB16A9CD862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2C7241-FB7C-CE40-BFBE-96B5345AEDB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507AFC0-9E7C-C55B-C0B2-179D72874C2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CA08999-0317-4A45-0356-4D0094F7034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Aplicación estrella!! Generación de código a partir de lenguaje natural: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Open AI: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Github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copilot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y Codex (Basados en GPT-3)</a:t>
            </a:r>
            <a:endParaRPr lang="es-ES" sz="18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3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https://copilot.github.com/</a:t>
            </a:r>
            <a:endParaRPr lang="es-ES" sz="13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https://openai.com/blog/openai-codex/</a:t>
            </a: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Alpha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Code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(Deep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Mind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– Google).Programación competitiva.</a:t>
            </a:r>
            <a:endParaRPr lang="es-ES" sz="18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https://www.unocero.com/noticias/alphacode-deepmind-google-ia-programa-como-desarrollador-humano/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copilot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¿Estaremos más cerca de la singularidad tecnológica?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64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del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C2F5D1D-A571-CDD9-019B-478A4A7CF88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927E73B-1481-2C34-94B3-A5F03862FA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B75AA7C-5466-7A7F-05B3-E7689D88E1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0A4933F-383F-1D78-0B9D-DAA1C58C4CC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Pero esto no es todo el potencial del NLP…: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Traducción automática multilenguaje.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 Aswering. Respuesta a preguntas sobre un texto.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Summarization. Resúmenes de documentos.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 Classification. Análisis de sentimientos, clasificación por temas.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 (Part Of Speech). Análisis morfológico de una oración.</a:t>
            </a:r>
            <a:endParaRPr lang="es-ES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NER. Etiquetado de entidades  ( persona, localización, organización)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770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del Lenguaje Natural. Aplicaciones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	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2250FE-C70C-F063-BD55-FD6A85CDAC9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C52BDA5-09C6-2314-18EF-031A815C192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C903430-BB39-472B-6D31-77CEAE89C35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3839E2C-0383-2592-0F85-B2DD15B9147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576000" y="1212120"/>
            <a:ext cx="8636040" cy="11391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>
              <a:rPr lang="es-ES" dirty="0"/>
            </a:b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¿Y en español…?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¿Quién ocupa el asiento “q” de la RAE?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772" name="Imagen 771"/>
          <p:cNvPicPr/>
          <p:nvPr/>
        </p:nvPicPr>
        <p:blipFill>
          <a:blip r:embed="rId2"/>
          <a:stretch/>
        </p:blipFill>
        <p:spPr>
          <a:xfrm>
            <a:off x="4104000" y="2232000"/>
            <a:ext cx="2012760" cy="2012760"/>
          </a:xfrm>
          <a:prstGeom prst="rect">
            <a:avLst/>
          </a:prstGeom>
          <a:ln>
            <a:noFill/>
          </a:ln>
        </p:spPr>
      </p:pic>
      <p:sp>
        <p:nvSpPr>
          <p:cNvPr id="777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Procesado del Lenguaje Natural. En Español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6ABA6AF-9DCA-2D1B-4C8F-3FF3F53F303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6AD862E-173E-815A-E2C8-477B5E92C4C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8FA5C26-E701-EBEB-25AD-AEF7A3EC34A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288DB0B-70D2-A457-7A4B-57D696FD748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8C5AA2-D9E0-7390-679E-B39B5AF78C26}"/>
              </a:ext>
            </a:extLst>
          </p:cNvPr>
          <p:cNvSpPr txBox="1"/>
          <p:nvPr/>
        </p:nvSpPr>
        <p:spPr>
          <a:xfrm>
            <a:off x="540000" y="4453596"/>
            <a:ext cx="928056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</a:rPr>
              <a:t>https://elpais.com/cultura/2022-04-14/asuncion-gomez-perez-la-nueva-academica-de-la-rae-que-ensena-a-las-maquinas-a-hablar-un-espanol-correcto.html</a:t>
            </a:r>
          </a:p>
          <a:p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Iniciativas es Español: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LEIA (Lengua Española e Inteligencia Artificial).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https://www.rae.es/leia-lengua-espanola-e-inteligencia-artificial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MarIA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Creado en el Barcelona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Supercomputing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Center – Centro Nacional de Supercomputación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Entrenado a partir de 570 GB de textos procedentes de la Biblioteca Nacional.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https://www.bsc.es/es/noticias/noticias-del-bsc/el-primer-sistema-masivo-de-inteligencia-artificial-de-la-lengua-espa%C3%B1ola-maria-empieza-resumir-y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https://github.com/PlanTL-GOB-ES/lm-spanish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MarIA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 de aplicación en el Ayto. De Madrid.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https://www.elespanol.com/invertia/disruptores-innovadores/autonomias/madrid/20220314/alexa-aprende-normativa-urbanistica-madrid-funcionarios-vecinos/656434609_0.html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aplicación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Procesado del Lenguaje Natural. En Español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250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Para empezar: 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https://www.elementsofai.com/es/</a:t>
            </a:r>
            <a:endParaRPr lang="es-ES" sz="43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Comunidad de aprendizaje: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3"/>
              </a:rPr>
              <a:t>https://www.kaggle.com/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4"/>
              </a:rPr>
              <a:t>https://paperswithcode.com/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5"/>
              </a:rPr>
              <a:t>https://huggingface.co/</a:t>
            </a:r>
            <a:r>
              <a:rPr lang="es-ES" sz="4300" spc="-1" dirty="0">
                <a:latin typeface="Arial"/>
              </a:rPr>
              <a:t> </a:t>
            </a:r>
            <a:r>
              <a:rPr lang="es-ES" sz="43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(Para NLP)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Canales </a:t>
            </a:r>
            <a:r>
              <a:rPr lang="es-ES" sz="55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youtube</a:t>
            </a: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Dot</a:t>
            </a:r>
            <a:r>
              <a:rPr lang="es-ES" sz="5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CSV: </a:t>
            </a:r>
            <a:r>
              <a:rPr lang="es-ES" sz="4300" spc="-1" dirty="0">
                <a:latin typeface="Arial"/>
                <a:hlinkClick r:id="rId6"/>
              </a:rPr>
              <a:t>https://www.youtube.com/c/DotCSV</a:t>
            </a:r>
            <a:endParaRPr lang="es-ES" sz="4300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Podcast: 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Software 2.0 </a:t>
            </a:r>
            <a:r>
              <a:rPr lang="es-ES" sz="5500" b="0" strike="noStrike" spc="-1" dirty="0">
                <a:latin typeface="Arial"/>
                <a:hlinkClick r:id="rId7"/>
              </a:rPr>
              <a:t>https://www.ivoox.com/podcast-software-2-0_sq_f1807016_1.html</a:t>
            </a:r>
            <a:endParaRPr lang="es-ES" sz="5500" b="0" strike="noStrike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69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9A83C2-C642-9A7E-1448-ABE207BF171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F267F7-DEAE-2FC4-479E-E606847FE8B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309CB1B-ADBC-263B-A95F-0F02F1B5284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900F165-FA03-CB28-09E3-E144D6F4B61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stomShape 6">
            <a:extLst>
              <a:ext uri="{FF2B5EF4-FFF2-40B4-BE49-F238E27FC236}">
                <a16:creationId xmlns:a16="http://schemas.microsoft.com/office/drawing/2014/main" id="{C01DC049-529D-104A-BD0A-85916753AB27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Algunos recursos interesantes</a:t>
            </a: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99" name="Group 2"/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00" name="CustomShape 3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1" name="CustomShape 4"/>
            <p:cNvSpPr/>
            <p:nvPr/>
          </p:nvSpPr>
          <p:spPr>
            <a:xfrm>
              <a:off x="6696000" y="5400000"/>
              <a:ext cx="3382200" cy="1414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2" name="CustomShape 5"/>
            <p:cNvSpPr/>
            <p:nvPr/>
          </p:nvSpPr>
          <p:spPr>
            <a:xfrm flipH="1">
              <a:off x="6549120" y="5400000"/>
              <a:ext cx="141480" cy="14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594" name="Imagen 593"/>
          <p:cNvPicPr/>
          <p:nvPr/>
        </p:nvPicPr>
        <p:blipFill>
          <a:blip r:embed="rId2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595" name="CustomShape 2"/>
          <p:cNvSpPr/>
          <p:nvPr/>
        </p:nvSpPr>
        <p:spPr>
          <a:xfrm>
            <a:off x="503640" y="4119840"/>
            <a:ext cx="1507680" cy="10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Utilización del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(Inferencia)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2160000" y="1260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7" name="Imagen 596"/>
          <p:cNvPicPr/>
          <p:nvPr/>
        </p:nvPicPr>
        <p:blipFill>
          <a:blip r:embed="rId3"/>
          <a:stretch/>
        </p:blipFill>
        <p:spPr>
          <a:xfrm>
            <a:off x="2736000" y="3872880"/>
            <a:ext cx="3561120" cy="1450440"/>
          </a:xfrm>
          <a:prstGeom prst="rect">
            <a:avLst/>
          </a:prstGeom>
          <a:ln>
            <a:noFill/>
          </a:ln>
        </p:spPr>
      </p:pic>
      <p:sp>
        <p:nvSpPr>
          <p:cNvPr id="598" name="CustomShape 4"/>
          <p:cNvSpPr/>
          <p:nvPr/>
        </p:nvSpPr>
        <p:spPr>
          <a:xfrm>
            <a:off x="2160000" y="3888000"/>
            <a:ext cx="67320" cy="1471680"/>
          </a:xfrm>
          <a:custGeom>
            <a:avLst/>
            <a:gdLst/>
            <a:ahLst/>
            <a:cxnLst/>
            <a:rect l="l" t="t" r="r" b="b"/>
            <a:pathLst>
              <a:path w="201" h="4103">
                <a:moveTo>
                  <a:pt x="200" y="0"/>
                </a:moveTo>
                <a:cubicBezTo>
                  <a:pt x="150" y="0"/>
                  <a:pt x="100" y="170"/>
                  <a:pt x="100" y="341"/>
                </a:cubicBezTo>
                <a:lnTo>
                  <a:pt x="100" y="1709"/>
                </a:lnTo>
                <a:cubicBezTo>
                  <a:pt x="100" y="1880"/>
                  <a:pt x="50" y="2051"/>
                  <a:pt x="0" y="2051"/>
                </a:cubicBezTo>
                <a:cubicBezTo>
                  <a:pt x="50" y="2051"/>
                  <a:pt x="100" y="2221"/>
                  <a:pt x="100" y="2392"/>
                </a:cubicBezTo>
                <a:lnTo>
                  <a:pt x="100" y="3760"/>
                </a:lnTo>
                <a:cubicBezTo>
                  <a:pt x="100" y="3931"/>
                  <a:pt x="150" y="4102"/>
                  <a:pt x="200" y="41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3" name="CustomShape 9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Recordatorio 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C6B933-3835-D091-76CE-A0F1F5A824E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C84CA2A9-1341-7DB9-7EE3-57F7D89B519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3578440-E77D-9D2E-7538-9AC1F03540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7388725A-6842-02FC-0388-A29048F30D3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sp>
        <p:nvSpPr>
          <p:cNvPr id="59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Recordatorio 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05550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421623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4323013-F772-E1B2-431C-CD547A928D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998BF8D-0964-6D3D-2AC0-258B96BFBB7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6A8B69C-E0FD-BEC0-9214-8310636DE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5" name="Imagen 604"/>
          <p:cNvPicPr/>
          <p:nvPr/>
        </p:nvPicPr>
        <p:blipFill>
          <a:blip r:embed="rId2"/>
          <a:stretch/>
        </p:blipFill>
        <p:spPr>
          <a:xfrm>
            <a:off x="3672000" y="1440000"/>
            <a:ext cx="2748600" cy="2034000"/>
          </a:xfrm>
          <a:prstGeom prst="rect">
            <a:avLst/>
          </a:prstGeom>
          <a:ln>
            <a:noFill/>
          </a:ln>
        </p:spPr>
      </p:pic>
      <p:sp>
        <p:nvSpPr>
          <p:cNvPr id="606" name="CustomShape 2"/>
          <p:cNvSpPr/>
          <p:nvPr/>
        </p:nvSpPr>
        <p:spPr>
          <a:xfrm>
            <a:off x="533520" y="3717000"/>
            <a:ext cx="798732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disponemos de datos etiquetados</a:t>
            </a:r>
            <a:endParaRPr lang="es-ES" sz="18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 objetivo ahora no es realizar una predicción sino encontrar una estructura en los datos.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11" name="CustomShape 7"/>
          <p:cNvSpPr/>
          <p:nvPr/>
        </p:nvSpPr>
        <p:spPr>
          <a:xfrm>
            <a:off x="533520" y="2300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7382667-424B-F714-B361-C04CBDE58B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AF6749E-FE23-F090-8943-ED4F9E99C35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F09BC1A-E4B6-8226-47F6-931B922F870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7F99B4D0-F4EA-1153-A0DC-8D4DE0C78E6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CustomShape 2"/>
          <p:cNvSpPr/>
          <p:nvPr/>
        </p:nvSpPr>
        <p:spPr>
          <a:xfrm>
            <a:off x="507960" y="1083960"/>
            <a:ext cx="7987320" cy="3703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sz="14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b="0" strike="noStrike" spc="-1" dirty="0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https://deepnote.com/@roshan-lodha-ce4b/Dimensionality-Reduction-Demo-84958a20-39bb-4b2c-b365-1b2e9cfca976</a:t>
            </a:r>
            <a:endParaRPr lang="es-ES" sz="14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ión de anomalías.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https://impulsatek.com/dbscan-un-algoritmo-para-detectar-anomalias/</a:t>
            </a: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https://www.youtube.com/watch?v=T8OkF_ZYXjg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24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Disponer de un gran número de datos etiquetados puede ser muy costoso.</a:t>
            </a:r>
            <a:endParaRPr lang="es-ES" sz="22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La mente humana no necesita tantos datos etiquetados, solo requiere algunos ejemplos.</a:t>
            </a:r>
            <a:endParaRPr lang="es-ES" sz="22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Utilizado unos pocos datos etiquetados y un gran número de datos no etiquetados.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6A33C34-F684-E4AF-D724-39DC01E9F39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7C7422A-CA99-5B8F-39FB-7FE9208F4F5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25F0228-D5E9-F2F2-E69A-196AF0F2200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5C51BB1-8FA2-4177-F6FD-A2417522D33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2057</Words>
  <Application>Microsoft Office PowerPoint</Application>
  <PresentationFormat>Personalizado</PresentationFormat>
  <Paragraphs>304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Diego Rodríguez</cp:lastModifiedBy>
  <cp:revision>153</cp:revision>
  <dcterms:created xsi:type="dcterms:W3CDTF">2022-03-21T11:45:16Z</dcterms:created>
  <dcterms:modified xsi:type="dcterms:W3CDTF">2022-05-22T21:47:26Z</dcterms:modified>
  <dc:language>es-ES</dc:language>
</cp:coreProperties>
</file>