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Orender" userId="3f362123da667211" providerId="LiveId" clId="{76D99DFB-2C53-48AD-8EB1-F7AAA498A57F}"/>
    <pc:docChg chg="custSel addSld modSld">
      <pc:chgData name="Jason Orender" userId="3f362123da667211" providerId="LiveId" clId="{76D99DFB-2C53-48AD-8EB1-F7AAA498A57F}" dt="2017-10-18T21:11:36.331" v="304" actId="20577"/>
      <pc:docMkLst>
        <pc:docMk/>
      </pc:docMkLst>
      <pc:sldChg chg="modSp">
        <pc:chgData name="Jason Orender" userId="3f362123da667211" providerId="LiveId" clId="{76D99DFB-2C53-48AD-8EB1-F7AAA498A57F}" dt="2017-10-18T21:11:36.331" v="304" actId="20577"/>
        <pc:sldMkLst>
          <pc:docMk/>
          <pc:sldMk cId="467753912" sldId="260"/>
        </pc:sldMkLst>
        <pc:spChg chg="mod">
          <ac:chgData name="Jason Orender" userId="3f362123da667211" providerId="LiveId" clId="{76D99DFB-2C53-48AD-8EB1-F7AAA498A57F}" dt="2017-10-18T21:11:36.331" v="304" actId="20577"/>
          <ac:spMkLst>
            <pc:docMk/>
            <pc:sldMk cId="467753912" sldId="260"/>
            <ac:spMk id="13" creationId="{8044AB28-8D1F-4B3E-B269-FC4522BAF4C5}"/>
          </ac:spMkLst>
        </pc:spChg>
      </pc:sldChg>
      <pc:sldChg chg="modSp add">
        <pc:chgData name="Jason Orender" userId="3f362123da667211" providerId="LiveId" clId="{76D99DFB-2C53-48AD-8EB1-F7AAA498A57F}" dt="2017-10-18T21:07:27.040" v="191" actId="20577"/>
        <pc:sldMkLst>
          <pc:docMk/>
          <pc:sldMk cId="3529287288" sldId="261"/>
        </pc:sldMkLst>
        <pc:spChg chg="mod">
          <ac:chgData name="Jason Orender" userId="3f362123da667211" providerId="LiveId" clId="{76D99DFB-2C53-48AD-8EB1-F7AAA498A57F}" dt="2017-10-18T21:03:08.288" v="17" actId="20577"/>
          <ac:spMkLst>
            <pc:docMk/>
            <pc:sldMk cId="3529287288" sldId="261"/>
            <ac:spMk id="2" creationId="{24974BF9-F16D-4BCF-B71D-E86096282D07}"/>
          </ac:spMkLst>
        </pc:spChg>
        <pc:spChg chg="mod">
          <ac:chgData name="Jason Orender" userId="3f362123da667211" providerId="LiveId" clId="{76D99DFB-2C53-48AD-8EB1-F7AAA498A57F}" dt="2017-10-18T21:07:27.040" v="191" actId="20577"/>
          <ac:spMkLst>
            <pc:docMk/>
            <pc:sldMk cId="3529287288" sldId="261"/>
            <ac:spMk id="3" creationId="{C0EC96FC-1C21-4213-BC36-EDA98FC7A492}"/>
          </ac:spMkLst>
        </pc:spChg>
      </pc:sldChg>
      <pc:sldChg chg="modSp add">
        <pc:chgData name="Jason Orender" userId="3f362123da667211" providerId="LiveId" clId="{76D99DFB-2C53-48AD-8EB1-F7AAA498A57F}" dt="2017-10-18T21:10:03.304" v="278" actId="20577"/>
        <pc:sldMkLst>
          <pc:docMk/>
          <pc:sldMk cId="3479851021" sldId="262"/>
        </pc:sldMkLst>
        <pc:spChg chg="mod">
          <ac:chgData name="Jason Orender" userId="3f362123da667211" providerId="LiveId" clId="{76D99DFB-2C53-48AD-8EB1-F7AAA498A57F}" dt="2017-10-18T21:05:06.207" v="129" actId="20577"/>
          <ac:spMkLst>
            <pc:docMk/>
            <pc:sldMk cId="3479851021" sldId="262"/>
            <ac:spMk id="2" creationId="{6645D8CA-AC5C-4007-BB8D-9E59B32AC491}"/>
          </ac:spMkLst>
        </pc:spChg>
        <pc:spChg chg="mod">
          <ac:chgData name="Jason Orender" userId="3f362123da667211" providerId="LiveId" clId="{76D99DFB-2C53-48AD-8EB1-F7AAA498A57F}" dt="2017-10-18T21:10:03.304" v="278" actId="20577"/>
          <ac:spMkLst>
            <pc:docMk/>
            <pc:sldMk cId="3479851021" sldId="262"/>
            <ac:spMk id="3" creationId="{315198A8-6D80-413E-947D-4B75B98043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68B6-C8C0-4501-AC2A-A6B156E4A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Milestone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57B69-83B5-4A31-B5F5-3F31E31B6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79"/>
            <a:ext cx="10484819" cy="1300691"/>
          </a:xfrm>
        </p:spPr>
        <p:txBody>
          <a:bodyPr>
            <a:normAutofit/>
          </a:bodyPr>
          <a:lstStyle/>
          <a:p>
            <a:r>
              <a:rPr lang="en-US" dirty="0"/>
              <a:t>Cryptocurrency pricing patterns in response to international financial instability</a:t>
            </a:r>
          </a:p>
          <a:p>
            <a:r>
              <a:rPr lang="en-US" b="1" dirty="0">
                <a:solidFill>
                  <a:schemeClr val="bg1"/>
                </a:solidFill>
              </a:rPr>
              <a:t>Jason orender</a:t>
            </a:r>
          </a:p>
        </p:txBody>
      </p:sp>
    </p:spTree>
    <p:extLst>
      <p:ext uri="{BB962C8B-B14F-4D97-AF65-F5344CB8AC3E}">
        <p14:creationId xmlns:p14="http://schemas.microsoft.com/office/powerpoint/2010/main" val="141011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B05D-B9E0-4A12-A890-E376B7B26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0951A-94A5-4BA9-B279-154AB74A2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in cryptocurrency pricing are actively evolving and some understanding is crucial to investing in the space.</a:t>
            </a:r>
          </a:p>
          <a:p>
            <a:r>
              <a:rPr lang="en-US" dirty="0"/>
              <a:t>Identifying patterns in cryptocurrency valuation may provide clues with respect to monetary strife within a country before the international community can perceive strife or disfunction on a larger scale.  It may be a leading indicator (the empty street analogy).</a:t>
            </a:r>
          </a:p>
        </p:txBody>
      </p:sp>
    </p:spTree>
    <p:extLst>
      <p:ext uri="{BB962C8B-B14F-4D97-AF65-F5344CB8AC3E}">
        <p14:creationId xmlns:p14="http://schemas.microsoft.com/office/powerpoint/2010/main" val="406701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FD6F-14B9-4585-89D3-E719AF18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53336-3CD8-43D8-8D7A-5CD50F43F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report will focus on Bitcoin since it has the longest history and is the most well known.</a:t>
            </a:r>
          </a:p>
          <a:p>
            <a:r>
              <a:rPr lang="en-US" dirty="0"/>
              <a:t>Accurate pricing data exists starting shortly before January 1</a:t>
            </a:r>
            <a:r>
              <a:rPr lang="en-US" baseline="30000" dirty="0"/>
              <a:t>st</a:t>
            </a:r>
            <a:r>
              <a:rPr lang="en-US" dirty="0"/>
              <a:t>, 2011.  </a:t>
            </a:r>
          </a:p>
          <a:p>
            <a:pPr lvl="1"/>
            <a:r>
              <a:rPr lang="en-US" dirty="0"/>
              <a:t>Prior to that point there was no exchange and pricing data could essentially be considered anecdotal.  </a:t>
            </a:r>
          </a:p>
          <a:p>
            <a:pPr lvl="1"/>
            <a:r>
              <a:rPr lang="en-US" dirty="0" err="1"/>
              <a:t>MtGox</a:t>
            </a:r>
            <a:r>
              <a:rPr lang="en-US" dirty="0"/>
              <a:t> was established in August 2010.</a:t>
            </a:r>
          </a:p>
          <a:p>
            <a:pPr lvl="1"/>
            <a:r>
              <a:rPr lang="en-US" dirty="0"/>
              <a:t>Pricing data from January 1</a:t>
            </a:r>
            <a:r>
              <a:rPr lang="en-US" baseline="30000" dirty="0"/>
              <a:t>st</a:t>
            </a:r>
            <a:r>
              <a:rPr lang="en-US" dirty="0"/>
              <a:t>, 2011 to present will be used and is continuously available via </a:t>
            </a:r>
            <a:r>
              <a:rPr lang="en-US" b="1" dirty="0"/>
              <a:t>blockchain.info</a:t>
            </a:r>
            <a:r>
              <a:rPr lang="en-US" dirty="0"/>
              <a:t>.</a:t>
            </a:r>
          </a:p>
          <a:p>
            <a:r>
              <a:rPr lang="en-US" dirty="0"/>
              <a:t>Other data sets, including </a:t>
            </a:r>
            <a:r>
              <a:rPr lang="en-US" dirty="0" err="1"/>
              <a:t>localbitcoins</a:t>
            </a:r>
            <a:r>
              <a:rPr lang="en-US" dirty="0"/>
              <a:t> (country specific) data and Google Trends data will also be used.</a:t>
            </a:r>
          </a:p>
        </p:txBody>
      </p:sp>
    </p:spTree>
    <p:extLst>
      <p:ext uri="{BB962C8B-B14F-4D97-AF65-F5344CB8AC3E}">
        <p14:creationId xmlns:p14="http://schemas.microsoft.com/office/powerpoint/2010/main" val="68343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6DB7-1F4D-425D-8044-F3A8A3C7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503E5-2562-456C-A373-8D0B90D6A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Overall:  </a:t>
            </a:r>
            <a:r>
              <a:rPr lang="en-US" b="1" dirty="0"/>
              <a:t>Analyze. Consume. Present.</a:t>
            </a:r>
          </a:p>
          <a:p>
            <a:r>
              <a:rPr lang="en-US" dirty="0"/>
              <a:t>Search. Locate. Query. Identify.</a:t>
            </a:r>
          </a:p>
          <a:p>
            <a:pPr lvl="1"/>
            <a:r>
              <a:rPr lang="en-US" dirty="0"/>
              <a:t>Use fiat currency exchange rates to identify instability</a:t>
            </a:r>
          </a:p>
          <a:p>
            <a:pPr lvl="1"/>
            <a:r>
              <a:rPr lang="en-US" dirty="0"/>
              <a:t>Present any correlations that might exist.</a:t>
            </a:r>
          </a:p>
          <a:p>
            <a:r>
              <a:rPr lang="en-US" dirty="0"/>
              <a:t>Search. Explore. Query. Summarize Cross-Correlations</a:t>
            </a:r>
          </a:p>
          <a:p>
            <a:pPr lvl="1"/>
            <a:r>
              <a:rPr lang="en-US" dirty="0"/>
              <a:t>Spikes in USD exchange rates will be cross-correlated with spikes in Bitcoin volume</a:t>
            </a:r>
          </a:p>
          <a:p>
            <a:r>
              <a:rPr lang="en-US" dirty="0"/>
              <a:t>Search. Locate. Query. Compare Local to Worldwide trading volume.</a:t>
            </a:r>
          </a:p>
          <a:p>
            <a:pPr lvl="1"/>
            <a:r>
              <a:rPr lang="en-US" dirty="0"/>
              <a:t>Local trading rates should outstrip average worldwide trading rates in times of crisis if the hypothesis is correct.</a:t>
            </a:r>
          </a:p>
        </p:txBody>
      </p:sp>
    </p:spTree>
    <p:extLst>
      <p:ext uri="{BB962C8B-B14F-4D97-AF65-F5344CB8AC3E}">
        <p14:creationId xmlns:p14="http://schemas.microsoft.com/office/powerpoint/2010/main" val="257072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3872-40DA-49BF-8832-E974797F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Mock-Up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93EB5D-A066-4B41-B0B1-08CE2D01F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490" y="2470355"/>
            <a:ext cx="4623181" cy="4150356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2D825A4E-0B09-420E-B0EC-F066E0838249}"/>
              </a:ext>
            </a:extLst>
          </p:cNvPr>
          <p:cNvSpPr/>
          <p:nvPr/>
        </p:nvSpPr>
        <p:spPr>
          <a:xfrm>
            <a:off x="6562165" y="2675965"/>
            <a:ext cx="497541" cy="3496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4DBB5C5B-9B10-4284-99BB-1BD50C929DC1}"/>
              </a:ext>
            </a:extLst>
          </p:cNvPr>
          <p:cNvSpPr/>
          <p:nvPr/>
        </p:nvSpPr>
        <p:spPr>
          <a:xfrm>
            <a:off x="6562164" y="4545533"/>
            <a:ext cx="497541" cy="3496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1A8F4282-1EA8-4303-8E88-D825B9562023}"/>
              </a:ext>
            </a:extLst>
          </p:cNvPr>
          <p:cNvSpPr/>
          <p:nvPr/>
        </p:nvSpPr>
        <p:spPr>
          <a:xfrm>
            <a:off x="6562164" y="5890489"/>
            <a:ext cx="497541" cy="3496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94FEBA1A-8757-4C1C-B038-AD172B780012}"/>
              </a:ext>
            </a:extLst>
          </p:cNvPr>
          <p:cNvSpPr/>
          <p:nvPr/>
        </p:nvSpPr>
        <p:spPr>
          <a:xfrm>
            <a:off x="6575610" y="6306050"/>
            <a:ext cx="497541" cy="3496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3560E4-253D-4883-9050-E68B50694BD1}"/>
              </a:ext>
            </a:extLst>
          </p:cNvPr>
          <p:cNvSpPr txBox="1"/>
          <p:nvPr/>
        </p:nvSpPr>
        <p:spPr>
          <a:xfrm>
            <a:off x="7218381" y="2656256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Sand Plot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4AB28-8D1F-4B3E-B269-FC4522BAF4C5}"/>
              </a:ext>
            </a:extLst>
          </p:cNvPr>
          <p:cNvSpPr txBox="1"/>
          <p:nvPr/>
        </p:nvSpPr>
        <p:spPr>
          <a:xfrm>
            <a:off x="7112082" y="4545533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Crisis Map with selectable countries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11E5E0-033F-43C5-9577-BE83BCC955A6}"/>
              </a:ext>
            </a:extLst>
          </p:cNvPr>
          <p:cNvSpPr txBox="1"/>
          <p:nvPr/>
        </p:nvSpPr>
        <p:spPr>
          <a:xfrm>
            <a:off x="7112082" y="5870780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Slider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190A21-E792-496B-AA97-C91F7AB3179E}"/>
              </a:ext>
            </a:extLst>
          </p:cNvPr>
          <p:cNvSpPr txBox="1"/>
          <p:nvPr/>
        </p:nvSpPr>
        <p:spPr>
          <a:xfrm>
            <a:off x="7112082" y="6251379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Cryptocurrency Volume</a:t>
            </a:r>
          </a:p>
        </p:txBody>
      </p:sp>
    </p:spTree>
    <p:extLst>
      <p:ext uri="{BB962C8B-B14F-4D97-AF65-F5344CB8AC3E}">
        <p14:creationId xmlns:p14="http://schemas.microsoft.com/office/powerpoint/2010/main" val="46775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4BF9-F16D-4BCF-B71D-E8609628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C96FC-1C21-4213-BC36-EDA98FC7A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 </a:t>
            </a:r>
          </a:p>
          <a:p>
            <a:r>
              <a:rPr lang="en-US" dirty="0"/>
              <a:t>D3 </a:t>
            </a:r>
          </a:p>
          <a:p>
            <a:r>
              <a:rPr lang="en-US" dirty="0"/>
              <a:t>Illustrator/Photoshop (iconography)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8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D8CA-AC5C-4007-BB8D-9E59B32A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List and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98A8-6D80-413E-947D-4B75B9804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Oct 13 - test </a:t>
            </a:r>
            <a:r>
              <a:rPr lang="en-US" dirty="0" err="1"/>
              <a:t>LaTeX</a:t>
            </a:r>
            <a:r>
              <a:rPr lang="en-US" dirty="0"/>
              <a:t> template -- </a:t>
            </a:r>
            <a:r>
              <a:rPr lang="en-US" i="1" dirty="0"/>
              <a:t>done</a:t>
            </a:r>
            <a:endParaRPr lang="en-US" dirty="0"/>
          </a:p>
          <a:p>
            <a:r>
              <a:rPr lang="en-US" dirty="0"/>
              <a:t>Oct 18 - sketch final design -- </a:t>
            </a:r>
            <a:r>
              <a:rPr lang="en-US" i="1" dirty="0"/>
              <a:t>done</a:t>
            </a:r>
            <a:endParaRPr lang="en-US" dirty="0"/>
          </a:p>
          <a:p>
            <a:r>
              <a:rPr lang="en-US" dirty="0"/>
              <a:t>Oct 31 - finish data cleaning and synchronization</a:t>
            </a:r>
          </a:p>
          <a:p>
            <a:r>
              <a:rPr lang="en-US" dirty="0"/>
              <a:t>Nov 11 - implement chart 1 &amp; 2</a:t>
            </a:r>
          </a:p>
          <a:p>
            <a:r>
              <a:rPr lang="en-US" dirty="0"/>
              <a:t>Nov 18 - implement chart 3</a:t>
            </a:r>
          </a:p>
          <a:p>
            <a:r>
              <a:rPr lang="en-US" dirty="0"/>
              <a:t>Nov 20 – assemble dashboard</a:t>
            </a:r>
          </a:p>
          <a:p>
            <a:r>
              <a:rPr lang="en-US" dirty="0"/>
              <a:t>Nov 23 – first draft of paper</a:t>
            </a:r>
          </a:p>
          <a:p>
            <a:r>
              <a:rPr lang="en-US" dirty="0"/>
              <a:t>Nov 27 - implement user interaction components and linking</a:t>
            </a:r>
          </a:p>
          <a:p>
            <a:r>
              <a:rPr lang="en-US" dirty="0"/>
              <a:t>Dec 1 – finish testing of system</a:t>
            </a:r>
          </a:p>
          <a:p>
            <a:r>
              <a:rPr lang="en-US" dirty="0"/>
              <a:t>Dec 8 - sketch demo video, grab screenshots of visualization, project status update</a:t>
            </a:r>
          </a:p>
          <a:p>
            <a:r>
              <a:rPr lang="en-US" dirty="0"/>
              <a:t>Dec 14 - submit final paper, demo video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51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</TotalTime>
  <Words>291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Milestone 4</vt:lpstr>
      <vt:lpstr>Motivation</vt:lpstr>
      <vt:lpstr>Dataset Description</vt:lpstr>
      <vt:lpstr>Abstract Tasks</vt:lpstr>
      <vt:lpstr>Mock-Up</vt:lpstr>
      <vt:lpstr>Development Tools</vt:lpstr>
      <vt:lpstr>Task List and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4</dc:title>
  <dc:creator>Jason Orender</dc:creator>
  <cp:lastModifiedBy>Jason Orender</cp:lastModifiedBy>
  <cp:revision>4</cp:revision>
  <dcterms:created xsi:type="dcterms:W3CDTF">2017-10-18T20:10:14Z</dcterms:created>
  <dcterms:modified xsi:type="dcterms:W3CDTF">2017-10-18T21:11:42Z</dcterms:modified>
</cp:coreProperties>
</file>