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9"/>
  </p:handoutMasterIdLst>
  <p:sldIdLst>
    <p:sldId id="256" r:id="rId2"/>
    <p:sldId id="257" r:id="rId3"/>
    <p:sldId id="258" r:id="rId4"/>
    <p:sldId id="260" r:id="rId5"/>
    <p:sldId id="262" r:id="rId6"/>
    <p:sldId id="263" r:id="rId7"/>
    <p:sldId id="264" r:id="rId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1" d="100"/>
          <a:sy n="71" d="100"/>
        </p:scale>
        <p:origin x="7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Orender" userId="3f362123da667211" providerId="LiveId" clId="{9790F1FB-A6F0-4844-AEF8-C4DB688247C2}"/>
    <pc:docChg chg="undo custSel addSld delSld modSld">
      <pc:chgData name="Jason Orender" userId="3f362123da667211" providerId="LiveId" clId="{9790F1FB-A6F0-4844-AEF8-C4DB688247C2}" dt="2017-12-01T04:57:25.927" v="1312" actId="20577"/>
      <pc:docMkLst>
        <pc:docMk/>
      </pc:docMkLst>
      <pc:sldChg chg="modSp">
        <pc:chgData name="Jason Orender" userId="3f362123da667211" providerId="LiveId" clId="{9790F1FB-A6F0-4844-AEF8-C4DB688247C2}" dt="2017-11-29T19:45:28.365" v="658" actId="20577"/>
        <pc:sldMkLst>
          <pc:docMk/>
          <pc:sldMk cId="1410119395" sldId="256"/>
        </pc:sldMkLst>
        <pc:spChg chg="mod">
          <ac:chgData name="Jason Orender" userId="3f362123da667211" providerId="LiveId" clId="{9790F1FB-A6F0-4844-AEF8-C4DB688247C2}" dt="2017-11-29T19:45:28.365" v="658" actId="20577"/>
          <ac:spMkLst>
            <pc:docMk/>
            <pc:sldMk cId="1410119395" sldId="256"/>
            <ac:spMk id="3" creationId="{50957B69-83B5-4A31-B5F5-3F31E31B6E18}"/>
          </ac:spMkLst>
        </pc:spChg>
      </pc:sldChg>
      <pc:sldChg chg="modSp">
        <pc:chgData name="Jason Orender" userId="3f362123da667211" providerId="LiveId" clId="{9790F1FB-A6F0-4844-AEF8-C4DB688247C2}" dt="2017-11-29T19:36:14.009" v="438" actId="20577"/>
        <pc:sldMkLst>
          <pc:docMk/>
          <pc:sldMk cId="683431505" sldId="258"/>
        </pc:sldMkLst>
        <pc:spChg chg="mod">
          <ac:chgData name="Jason Orender" userId="3f362123da667211" providerId="LiveId" clId="{9790F1FB-A6F0-4844-AEF8-C4DB688247C2}" dt="2017-11-29T19:13:07.893" v="0" actId="6549"/>
          <ac:spMkLst>
            <pc:docMk/>
            <pc:sldMk cId="683431505" sldId="258"/>
            <ac:spMk id="2" creationId="{ADFAFD6F-14B9-4585-89D3-E719AF189259}"/>
          </ac:spMkLst>
        </pc:spChg>
        <pc:spChg chg="mod">
          <ac:chgData name="Jason Orender" userId="3f362123da667211" providerId="LiveId" clId="{9790F1FB-A6F0-4844-AEF8-C4DB688247C2}" dt="2017-11-29T19:36:14.009" v="438" actId="20577"/>
          <ac:spMkLst>
            <pc:docMk/>
            <pc:sldMk cId="683431505" sldId="258"/>
            <ac:spMk id="3" creationId="{4F553336-3CD8-43D8-8D7A-5CD50F43F7D7}"/>
          </ac:spMkLst>
        </pc:spChg>
      </pc:sldChg>
      <pc:sldChg chg="addSp modSp">
        <pc:chgData name="Jason Orender" userId="3f362123da667211" providerId="LiveId" clId="{9790F1FB-A6F0-4844-AEF8-C4DB688247C2}" dt="2017-11-29T19:44:07.393" v="622" actId="14100"/>
        <pc:sldMkLst>
          <pc:docMk/>
          <pc:sldMk cId="467753912" sldId="260"/>
        </pc:sldMkLst>
        <pc:spChg chg="mod">
          <ac:chgData name="Jason Orender" userId="3f362123da667211" providerId="LiveId" clId="{9790F1FB-A6F0-4844-AEF8-C4DB688247C2}" dt="2017-11-29T19:36:28.634" v="449" actId="20577"/>
          <ac:spMkLst>
            <pc:docMk/>
            <pc:sldMk cId="467753912" sldId="260"/>
            <ac:spMk id="2" creationId="{56E63872-40DA-49BF-8832-E974797F5C0D}"/>
          </ac:spMkLst>
        </pc:spChg>
        <pc:spChg chg="mod">
          <ac:chgData name="Jason Orender" userId="3f362123da667211" providerId="LiveId" clId="{9790F1FB-A6F0-4844-AEF8-C4DB688247C2}" dt="2017-11-29T19:43:23.754" v="614" actId="1035"/>
          <ac:spMkLst>
            <pc:docMk/>
            <pc:sldMk cId="467753912" sldId="260"/>
            <ac:spMk id="10" creationId="{1A8F4282-1EA8-4303-8E88-D825B9562023}"/>
          </ac:spMkLst>
        </pc:spChg>
        <pc:spChg chg="mod">
          <ac:chgData name="Jason Orender" userId="3f362123da667211" providerId="LiveId" clId="{9790F1FB-A6F0-4844-AEF8-C4DB688247C2}" dt="2017-11-29T19:42:06.129" v="516" actId="20577"/>
          <ac:spMkLst>
            <pc:docMk/>
            <pc:sldMk cId="467753912" sldId="260"/>
            <ac:spMk id="12" creationId="{D73560E4-253D-4883-9050-E68B50694BD1}"/>
          </ac:spMkLst>
        </pc:spChg>
        <pc:spChg chg="mod">
          <ac:chgData name="Jason Orender" userId="3f362123da667211" providerId="LiveId" clId="{9790F1FB-A6F0-4844-AEF8-C4DB688247C2}" dt="2017-11-29T19:43:17.880" v="602" actId="1035"/>
          <ac:spMkLst>
            <pc:docMk/>
            <pc:sldMk cId="467753912" sldId="260"/>
            <ac:spMk id="14" creationId="{7E11E5E0-033F-43C5-9577-BE83BCC955A6}"/>
          </ac:spMkLst>
        </pc:spChg>
        <pc:spChg chg="mod">
          <ac:chgData name="Jason Orender" userId="3f362123da667211" providerId="LiveId" clId="{9790F1FB-A6F0-4844-AEF8-C4DB688247C2}" dt="2017-11-29T19:42:22.950" v="529" actId="20577"/>
          <ac:spMkLst>
            <pc:docMk/>
            <pc:sldMk cId="467753912" sldId="260"/>
            <ac:spMk id="15" creationId="{E1190A21-E792-496B-AA97-C91F7AB3179E}"/>
          </ac:spMkLst>
        </pc:spChg>
        <pc:picChg chg="add mod">
          <ac:chgData name="Jason Orender" userId="3f362123da667211" providerId="LiveId" clId="{9790F1FB-A6F0-4844-AEF8-C4DB688247C2}" dt="2017-11-29T19:43:56.166" v="615" actId="14100"/>
          <ac:picMkLst>
            <pc:docMk/>
            <pc:sldMk cId="467753912" sldId="260"/>
            <ac:picMk id="4" creationId="{FC88D951-318E-4AD5-B30D-767FAD9A0D85}"/>
          </ac:picMkLst>
        </pc:picChg>
        <pc:picChg chg="mod ord modCrop">
          <ac:chgData name="Jason Orender" userId="3f362123da667211" providerId="LiveId" clId="{9790F1FB-A6F0-4844-AEF8-C4DB688247C2}" dt="2017-11-29T19:44:07.393" v="622" actId="14100"/>
          <ac:picMkLst>
            <pc:docMk/>
            <pc:sldMk cId="467753912" sldId="260"/>
            <ac:picMk id="7" creationId="{7A93EB5D-A066-4B41-B0B1-08CE2D01F5A4}"/>
          </ac:picMkLst>
        </pc:picChg>
      </pc:sldChg>
      <pc:sldChg chg="modSp del">
        <pc:chgData name="Jason Orender" userId="3f362123da667211" providerId="LiveId" clId="{9790F1FB-A6F0-4844-AEF8-C4DB688247C2}" dt="2017-11-29T19:46:09.404" v="659" actId="2696"/>
        <pc:sldMkLst>
          <pc:docMk/>
          <pc:sldMk cId="3529287288" sldId="261"/>
        </pc:sldMkLst>
        <pc:spChg chg="mod">
          <ac:chgData name="Jason Orender" userId="3f362123da667211" providerId="LiveId" clId="{9790F1FB-A6F0-4844-AEF8-C4DB688247C2}" dt="2017-11-29T19:45:03.208" v="635" actId="20577"/>
          <ac:spMkLst>
            <pc:docMk/>
            <pc:sldMk cId="3529287288" sldId="261"/>
            <ac:spMk id="3" creationId="{C0EC96FC-1C21-4213-BC36-EDA98FC7A492}"/>
          </ac:spMkLst>
        </pc:spChg>
      </pc:sldChg>
      <pc:sldChg chg="modSp">
        <pc:chgData name="Jason Orender" userId="3f362123da667211" providerId="LiveId" clId="{9790F1FB-A6F0-4844-AEF8-C4DB688247C2}" dt="2017-11-29T19:52:19.202" v="863"/>
        <pc:sldMkLst>
          <pc:docMk/>
          <pc:sldMk cId="3479851021" sldId="262"/>
        </pc:sldMkLst>
        <pc:spChg chg="mod">
          <ac:chgData name="Jason Orender" userId="3f362123da667211" providerId="LiveId" clId="{9790F1FB-A6F0-4844-AEF8-C4DB688247C2}" dt="2017-11-29T19:52:19.202" v="863"/>
          <ac:spMkLst>
            <pc:docMk/>
            <pc:sldMk cId="3479851021" sldId="262"/>
            <ac:spMk id="3" creationId="{315198A8-6D80-413E-947D-4B75B9804304}"/>
          </ac:spMkLst>
        </pc:spChg>
      </pc:sldChg>
      <pc:sldChg chg="addSp delSp modSp add">
        <pc:chgData name="Jason Orender" userId="3f362123da667211" providerId="LiveId" clId="{9790F1FB-A6F0-4844-AEF8-C4DB688247C2}" dt="2017-12-01T04:57:25.927" v="1312" actId="20577"/>
        <pc:sldMkLst>
          <pc:docMk/>
          <pc:sldMk cId="313300528" sldId="263"/>
        </pc:sldMkLst>
        <pc:spChg chg="add del mod">
          <ac:chgData name="Jason Orender" userId="3f362123da667211" providerId="LiveId" clId="{9790F1FB-A6F0-4844-AEF8-C4DB688247C2}" dt="2017-12-01T04:45:53.983" v="883" actId="14100"/>
          <ac:spMkLst>
            <pc:docMk/>
            <pc:sldMk cId="313300528" sldId="263"/>
            <ac:spMk id="2" creationId="{C70E8927-8BF5-46DC-9E32-5EECEA34EF28}"/>
          </ac:spMkLst>
        </pc:spChg>
        <pc:spChg chg="del">
          <ac:chgData name="Jason Orender" userId="3f362123da667211" providerId="LiveId" clId="{9790F1FB-A6F0-4844-AEF8-C4DB688247C2}" dt="2017-12-01T04:44:58.408" v="865" actId="478"/>
          <ac:spMkLst>
            <pc:docMk/>
            <pc:sldMk cId="313300528" sldId="263"/>
            <ac:spMk id="3" creationId="{90C08194-0034-4BC8-A1A2-5EAF05967A71}"/>
          </ac:spMkLst>
        </pc:spChg>
        <pc:spChg chg="add mod">
          <ac:chgData name="Jason Orender" userId="3f362123da667211" providerId="LiveId" clId="{9790F1FB-A6F0-4844-AEF8-C4DB688247C2}" dt="2017-12-01T04:46:29.230" v="887" actId="208"/>
          <ac:spMkLst>
            <pc:docMk/>
            <pc:sldMk cId="313300528" sldId="263"/>
            <ac:spMk id="6" creationId="{4A60F30C-9095-4C50-AF62-2414339EFBB4}"/>
          </ac:spMkLst>
        </pc:spChg>
        <pc:spChg chg="add mod">
          <ac:chgData name="Jason Orender" userId="3f362123da667211" providerId="LiveId" clId="{9790F1FB-A6F0-4844-AEF8-C4DB688247C2}" dt="2017-12-01T04:47:00.006" v="889" actId="1076"/>
          <ac:spMkLst>
            <pc:docMk/>
            <pc:sldMk cId="313300528" sldId="263"/>
            <ac:spMk id="7" creationId="{8D190C45-81E0-45E9-ADAB-E2607F21F88B}"/>
          </ac:spMkLst>
        </pc:spChg>
        <pc:spChg chg="add mod">
          <ac:chgData name="Jason Orender" userId="3f362123da667211" providerId="LiveId" clId="{9790F1FB-A6F0-4844-AEF8-C4DB688247C2}" dt="2017-12-01T04:57:25.927" v="1312" actId="20577"/>
          <ac:spMkLst>
            <pc:docMk/>
            <pc:sldMk cId="313300528" sldId="263"/>
            <ac:spMk id="8" creationId="{893538B0-9298-4D8D-BA16-2182431DC086}"/>
          </ac:spMkLst>
        </pc:spChg>
        <pc:picChg chg="add mod">
          <ac:chgData name="Jason Orender" userId="3f362123da667211" providerId="LiveId" clId="{9790F1FB-A6F0-4844-AEF8-C4DB688247C2}" dt="2017-12-01T04:45:42.194" v="871" actId="1076"/>
          <ac:picMkLst>
            <pc:docMk/>
            <pc:sldMk cId="313300528" sldId="263"/>
            <ac:picMk id="5" creationId="{C0BF21ED-AB5D-42E0-B2DC-72F9AAF774A7}"/>
          </ac:picMkLst>
        </pc:picChg>
      </pc:sldChg>
      <pc:sldChg chg="addSp delSp modSp add">
        <pc:chgData name="Jason Orender" userId="3f362123da667211" providerId="LiveId" clId="{9790F1FB-A6F0-4844-AEF8-C4DB688247C2}" dt="2017-12-01T04:54:31.258" v="1303" actId="1076"/>
        <pc:sldMkLst>
          <pc:docMk/>
          <pc:sldMk cId="3588137906" sldId="264"/>
        </pc:sldMkLst>
        <pc:spChg chg="mod">
          <ac:chgData name="Jason Orender" userId="3f362123da667211" providerId="LiveId" clId="{9790F1FB-A6F0-4844-AEF8-C4DB688247C2}" dt="2017-12-01T04:53:05.439" v="1212" actId="20577"/>
          <ac:spMkLst>
            <pc:docMk/>
            <pc:sldMk cId="3588137906" sldId="264"/>
            <ac:spMk id="2" creationId="{E6192EB3-E66D-49A8-806E-E3CE032929F2}"/>
          </ac:spMkLst>
        </pc:spChg>
        <pc:spChg chg="add del">
          <ac:chgData name="Jason Orender" userId="3f362123da667211" providerId="LiveId" clId="{9790F1FB-A6F0-4844-AEF8-C4DB688247C2}" dt="2017-12-01T04:52:45.698" v="1189"/>
          <ac:spMkLst>
            <pc:docMk/>
            <pc:sldMk cId="3588137906" sldId="264"/>
            <ac:spMk id="3" creationId="{2C1B0844-4998-4CB4-8846-C20869E1EBEC}"/>
          </ac:spMkLst>
        </pc:spChg>
        <pc:spChg chg="add mod">
          <ac:chgData name="Jason Orender" userId="3f362123da667211" providerId="LiveId" clId="{9790F1FB-A6F0-4844-AEF8-C4DB688247C2}" dt="2017-12-01T04:54:02.614" v="1291" actId="20577"/>
          <ac:spMkLst>
            <pc:docMk/>
            <pc:sldMk cId="3588137906" sldId="264"/>
            <ac:spMk id="10" creationId="{1FB06946-FC46-4C78-9AAD-23F0FADE53B9}"/>
          </ac:spMkLst>
        </pc:spChg>
        <pc:spChg chg="add mod">
          <ac:chgData name="Jason Orender" userId="3f362123da667211" providerId="LiveId" clId="{9790F1FB-A6F0-4844-AEF8-C4DB688247C2}" dt="2017-12-01T04:54:24.508" v="1301" actId="1037"/>
          <ac:spMkLst>
            <pc:docMk/>
            <pc:sldMk cId="3588137906" sldId="264"/>
            <ac:spMk id="11" creationId="{58BA910C-98BA-473B-BCBB-34F49E47C6E4}"/>
          </ac:spMkLst>
        </pc:spChg>
        <pc:spChg chg="add mod">
          <ac:chgData name="Jason Orender" userId="3f362123da667211" providerId="LiveId" clId="{9790F1FB-A6F0-4844-AEF8-C4DB688247C2}" dt="2017-12-01T04:54:31.258" v="1303" actId="1076"/>
          <ac:spMkLst>
            <pc:docMk/>
            <pc:sldMk cId="3588137906" sldId="264"/>
            <ac:spMk id="12" creationId="{7EC913DF-E33B-406D-8A06-292B93074102}"/>
          </ac:spMkLst>
        </pc:spChg>
        <pc:picChg chg="add del mod">
          <ac:chgData name="Jason Orender" userId="3f362123da667211" providerId="LiveId" clId="{9790F1FB-A6F0-4844-AEF8-C4DB688247C2}" dt="2017-12-01T04:52:37.473" v="1186"/>
          <ac:picMkLst>
            <pc:docMk/>
            <pc:sldMk cId="3588137906" sldId="264"/>
            <ac:picMk id="5" creationId="{83401796-42EA-4E64-B9A1-8E3D65D7EF99}"/>
          </ac:picMkLst>
        </pc:picChg>
        <pc:picChg chg="add del mod">
          <ac:chgData name="Jason Orender" userId="3f362123da667211" providerId="LiveId" clId="{9790F1FB-A6F0-4844-AEF8-C4DB688247C2}" dt="2017-12-01T04:52:42.146" v="1188"/>
          <ac:picMkLst>
            <pc:docMk/>
            <pc:sldMk cId="3588137906" sldId="264"/>
            <ac:picMk id="7" creationId="{5C845F69-513F-4282-8E9B-C13BA48B2775}"/>
          </ac:picMkLst>
        </pc:picChg>
        <pc:picChg chg="add mod">
          <ac:chgData name="Jason Orender" userId="3f362123da667211" providerId="LiveId" clId="{9790F1FB-A6F0-4844-AEF8-C4DB688247C2}" dt="2017-12-01T04:52:53.290" v="1191" actId="1076"/>
          <ac:picMkLst>
            <pc:docMk/>
            <pc:sldMk cId="3588137906" sldId="264"/>
            <ac:picMk id="9" creationId="{12B58261-5B6A-4D4E-B403-A2B669837C94}"/>
          </ac:picMkLst>
        </pc:picChg>
      </pc:sldChg>
    </pc:docChg>
  </pc:docChgLst>
  <pc:docChgLst>
    <pc:chgData name="Jason Orender" userId="3f362123da667211" providerId="LiveId" clId="{14813865-353F-407B-B748-441C237C90CB}"/>
    <pc:docChg chg="delSld modSld">
      <pc:chgData name="Jason Orender" userId="3f362123da667211" providerId="LiveId" clId="{14813865-353F-407B-B748-441C237C90CB}" dt="2017-11-27T20:20:02.179" v="19" actId="2696"/>
      <pc:docMkLst>
        <pc:docMk/>
      </pc:docMkLst>
      <pc:sldChg chg="modSp">
        <pc:chgData name="Jason Orender" userId="3f362123da667211" providerId="LiveId" clId="{14813865-353F-407B-B748-441C237C90CB}" dt="2017-11-27T20:18:59.475" v="0" actId="20577"/>
        <pc:sldMkLst>
          <pc:docMk/>
          <pc:sldMk cId="1410119395" sldId="256"/>
        </pc:sldMkLst>
        <pc:spChg chg="mod">
          <ac:chgData name="Jason Orender" userId="3f362123da667211" providerId="LiveId" clId="{14813865-353F-407B-B748-441C237C90CB}" dt="2017-11-27T20:18:59.475" v="0" actId="20577"/>
          <ac:spMkLst>
            <pc:docMk/>
            <pc:sldMk cId="1410119395" sldId="256"/>
            <ac:spMk id="2" creationId="{024668B6-C8C0-4501-AC2A-A6B156E4A02D}"/>
          </ac:spMkLst>
        </pc:spChg>
      </pc:sldChg>
      <pc:sldChg chg="del">
        <pc:chgData name="Jason Orender" userId="3f362123da667211" providerId="LiveId" clId="{14813865-353F-407B-B748-441C237C90CB}" dt="2017-11-27T20:20:02.179" v="19" actId="2696"/>
        <pc:sldMkLst>
          <pc:docMk/>
          <pc:sldMk cId="2570729403" sldId="259"/>
        </pc:sldMkLst>
      </pc:sldChg>
      <pc:sldChg chg="modSp">
        <pc:chgData name="Jason Orender" userId="3f362123da667211" providerId="LiveId" clId="{14813865-353F-407B-B748-441C237C90CB}" dt="2017-11-27T20:19:47.662" v="18" actId="114"/>
        <pc:sldMkLst>
          <pc:docMk/>
          <pc:sldMk cId="3479851021" sldId="262"/>
        </pc:sldMkLst>
        <pc:spChg chg="mod">
          <ac:chgData name="Jason Orender" userId="3f362123da667211" providerId="LiveId" clId="{14813865-353F-407B-B748-441C237C90CB}" dt="2017-11-27T20:19:47.662" v="18" actId="114"/>
          <ac:spMkLst>
            <pc:docMk/>
            <pc:sldMk cId="3479851021" sldId="262"/>
            <ac:spMk id="3" creationId="{315198A8-6D80-413E-947D-4B75B980430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6A19E7B-F027-EF4F-8992-11679EDE765F}" type="datetimeFigureOut">
              <a:rPr lang="en-US" smtClean="0"/>
              <a:t>11/30/2017</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E92A13E-AC1E-AD49-A828-7AE359273502}"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68B6-C8C0-4501-AC2A-A6B156E4A02D}"/>
              </a:ext>
            </a:extLst>
          </p:cNvPr>
          <p:cNvSpPr>
            <a:spLocks noGrp="1"/>
          </p:cNvSpPr>
          <p:nvPr>
            <p:ph type="ctrTitle"/>
          </p:nvPr>
        </p:nvSpPr>
        <p:spPr/>
        <p:txBody>
          <a:bodyPr/>
          <a:lstStyle/>
          <a:p>
            <a:r>
              <a:rPr lang="en-US" dirty="0"/>
              <a:t>Milestone 5</a:t>
            </a:r>
          </a:p>
        </p:txBody>
      </p:sp>
      <p:sp>
        <p:nvSpPr>
          <p:cNvPr id="3" name="Subtitle 2">
            <a:extLst>
              <a:ext uri="{FF2B5EF4-FFF2-40B4-BE49-F238E27FC236}">
                <a16:creationId xmlns:a16="http://schemas.microsoft.com/office/drawing/2014/main" id="{50957B69-83B5-4A31-B5F5-3F31E31B6E18}"/>
              </a:ext>
            </a:extLst>
          </p:cNvPr>
          <p:cNvSpPr>
            <a:spLocks noGrp="1"/>
          </p:cNvSpPr>
          <p:nvPr>
            <p:ph type="subTitle" idx="1"/>
          </p:nvPr>
        </p:nvSpPr>
        <p:spPr>
          <a:xfrm>
            <a:off x="1154954" y="4777379"/>
            <a:ext cx="10484819" cy="1300691"/>
          </a:xfrm>
        </p:spPr>
        <p:txBody>
          <a:bodyPr>
            <a:normAutofit/>
          </a:bodyPr>
          <a:lstStyle/>
          <a:p>
            <a:r>
              <a:rPr lang="en-US" dirty="0"/>
              <a:t>Cryptocurrency pricing patterns in response to international financial instability</a:t>
            </a:r>
          </a:p>
          <a:p>
            <a:r>
              <a:rPr lang="en-US" b="1" dirty="0">
                <a:solidFill>
                  <a:schemeClr val="bg1"/>
                </a:solidFill>
              </a:rPr>
              <a:t>Jason </a:t>
            </a:r>
            <a:r>
              <a:rPr lang="en-US" b="1" dirty="0" err="1">
                <a:solidFill>
                  <a:schemeClr val="bg1"/>
                </a:solidFill>
              </a:rPr>
              <a:t>orender</a:t>
            </a:r>
            <a:r>
              <a:rPr lang="en-US" b="1" dirty="0">
                <a:solidFill>
                  <a:schemeClr val="bg1"/>
                </a:solidFill>
              </a:rPr>
              <a:t> (group of one)</a:t>
            </a:r>
          </a:p>
        </p:txBody>
      </p:sp>
    </p:spTree>
    <p:extLst>
      <p:ext uri="{BB962C8B-B14F-4D97-AF65-F5344CB8AC3E}">
        <p14:creationId xmlns:p14="http://schemas.microsoft.com/office/powerpoint/2010/main" val="141011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B05D-B9E0-4A12-A890-E376B7B269F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E30951A-94A5-4BA9-B279-154AB74A249A}"/>
              </a:ext>
            </a:extLst>
          </p:cNvPr>
          <p:cNvSpPr>
            <a:spLocks noGrp="1"/>
          </p:cNvSpPr>
          <p:nvPr>
            <p:ph idx="1"/>
          </p:nvPr>
        </p:nvSpPr>
        <p:spPr/>
        <p:txBody>
          <a:bodyPr/>
          <a:lstStyle/>
          <a:p>
            <a:r>
              <a:rPr lang="en-US" dirty="0"/>
              <a:t>Patterns in cryptocurrency pricing are actively evolving and some understanding is crucial to investing in the space.</a:t>
            </a:r>
          </a:p>
          <a:p>
            <a:r>
              <a:rPr lang="en-US" dirty="0"/>
              <a:t>Identifying patterns in cryptocurrency valuation may provide clues with respect to monetary strife within a country before the international community can perceive strife or disfunction on a larger scale.  It may be a leading indicator (the empty street analogy).</a:t>
            </a:r>
          </a:p>
        </p:txBody>
      </p:sp>
    </p:spTree>
    <p:extLst>
      <p:ext uri="{BB962C8B-B14F-4D97-AF65-F5344CB8AC3E}">
        <p14:creationId xmlns:p14="http://schemas.microsoft.com/office/powerpoint/2010/main" val="406701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FD6F-14B9-4585-89D3-E719AF18925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F553336-3CD8-43D8-8D7A-5CD50F43F7D7}"/>
              </a:ext>
            </a:extLst>
          </p:cNvPr>
          <p:cNvSpPr>
            <a:spLocks noGrp="1"/>
          </p:cNvSpPr>
          <p:nvPr>
            <p:ph idx="1"/>
          </p:nvPr>
        </p:nvSpPr>
        <p:spPr/>
        <p:txBody>
          <a:bodyPr/>
          <a:lstStyle/>
          <a:p>
            <a:r>
              <a:rPr lang="en-US" dirty="0"/>
              <a:t>This report will focus on Bitcoin since it has the longest history and is the most well known.</a:t>
            </a:r>
          </a:p>
          <a:p>
            <a:r>
              <a:rPr lang="en-US" dirty="0"/>
              <a:t>The most comprehensive multi-country data starts </a:t>
            </a:r>
            <a:r>
              <a:rPr lang="en-US" b="1" dirty="0"/>
              <a:t>August 17, 2013</a:t>
            </a:r>
            <a:r>
              <a:rPr lang="en-US" dirty="0"/>
              <a:t>, so dataset was trimmed from the original January 1</a:t>
            </a:r>
            <a:r>
              <a:rPr lang="en-US" baseline="30000" dirty="0"/>
              <a:t>st</a:t>
            </a:r>
            <a:r>
              <a:rPr lang="en-US" dirty="0"/>
              <a:t>, 2011 as the start date.</a:t>
            </a:r>
          </a:p>
          <a:p>
            <a:r>
              <a:rPr lang="en-US" dirty="0" err="1"/>
              <a:t>Localbitcoins</a:t>
            </a:r>
            <a:r>
              <a:rPr lang="en-US" dirty="0"/>
              <a:t>, a peer-to-peer trading facilitation site turned out to be the best source for data (via the “coindance.com” website) since it can operate without the blessing of local governments and is generally just a matchmaking service.  </a:t>
            </a:r>
          </a:p>
        </p:txBody>
      </p:sp>
    </p:spTree>
    <p:extLst>
      <p:ext uri="{BB962C8B-B14F-4D97-AF65-F5344CB8AC3E}">
        <p14:creationId xmlns:p14="http://schemas.microsoft.com/office/powerpoint/2010/main" val="68343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872-40DA-49BF-8832-E974797F5C0D}"/>
              </a:ext>
            </a:extLst>
          </p:cNvPr>
          <p:cNvSpPr>
            <a:spLocks noGrp="1"/>
          </p:cNvSpPr>
          <p:nvPr>
            <p:ph type="title"/>
          </p:nvPr>
        </p:nvSpPr>
        <p:spPr/>
        <p:txBody>
          <a:bodyPr/>
          <a:lstStyle/>
          <a:p>
            <a:r>
              <a:rPr lang="en-US" dirty="0"/>
              <a:t>Screen Shot</a:t>
            </a:r>
          </a:p>
        </p:txBody>
      </p:sp>
      <p:sp>
        <p:nvSpPr>
          <p:cNvPr id="8" name="Arrow: Left 7">
            <a:extLst>
              <a:ext uri="{FF2B5EF4-FFF2-40B4-BE49-F238E27FC236}">
                <a16:creationId xmlns:a16="http://schemas.microsoft.com/office/drawing/2014/main" id="{2D825A4E-0B09-420E-B0EC-F066E0838249}"/>
              </a:ext>
            </a:extLst>
          </p:cNvPr>
          <p:cNvSpPr/>
          <p:nvPr/>
        </p:nvSpPr>
        <p:spPr>
          <a:xfrm>
            <a:off x="6562165" y="2675965"/>
            <a:ext cx="497541" cy="349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4DBB5C5B-9B10-4284-99BB-1BD50C929DC1}"/>
              </a:ext>
            </a:extLst>
          </p:cNvPr>
          <p:cNvSpPr/>
          <p:nvPr/>
        </p:nvSpPr>
        <p:spPr>
          <a:xfrm>
            <a:off x="6562164" y="4545533"/>
            <a:ext cx="497541" cy="349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1A8F4282-1EA8-4303-8E88-D825B9562023}"/>
              </a:ext>
            </a:extLst>
          </p:cNvPr>
          <p:cNvSpPr/>
          <p:nvPr/>
        </p:nvSpPr>
        <p:spPr>
          <a:xfrm>
            <a:off x="6562164" y="5729125"/>
            <a:ext cx="497541" cy="349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94FEBA1A-8757-4C1C-B038-AD172B780012}"/>
              </a:ext>
            </a:extLst>
          </p:cNvPr>
          <p:cNvSpPr/>
          <p:nvPr/>
        </p:nvSpPr>
        <p:spPr>
          <a:xfrm>
            <a:off x="6575610" y="6306050"/>
            <a:ext cx="497541" cy="349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3560E4-253D-4883-9050-E68B50694BD1}"/>
              </a:ext>
            </a:extLst>
          </p:cNvPr>
          <p:cNvSpPr txBox="1"/>
          <p:nvPr/>
        </p:nvSpPr>
        <p:spPr>
          <a:xfrm>
            <a:off x="7218381" y="2656256"/>
            <a:ext cx="4038285" cy="646331"/>
          </a:xfrm>
          <a:prstGeom prst="rect">
            <a:avLst/>
          </a:prstGeom>
          <a:noFill/>
        </p:spPr>
        <p:txBody>
          <a:bodyPr wrap="none" rtlCol="0">
            <a:spAutoFit/>
          </a:bodyPr>
          <a:lstStyle/>
          <a:p>
            <a:r>
              <a:rPr lang="en-US" dirty="0"/>
              <a:t>Stacked area </a:t>
            </a:r>
            <a:br>
              <a:rPr lang="en-US" dirty="0"/>
            </a:br>
            <a:r>
              <a:rPr lang="en-US" dirty="0"/>
              <a:t>(not completed - mock-up shown)</a:t>
            </a:r>
          </a:p>
        </p:txBody>
      </p:sp>
      <p:sp>
        <p:nvSpPr>
          <p:cNvPr id="13" name="TextBox 12">
            <a:extLst>
              <a:ext uri="{FF2B5EF4-FFF2-40B4-BE49-F238E27FC236}">
                <a16:creationId xmlns:a16="http://schemas.microsoft.com/office/drawing/2014/main" id="{8044AB28-8D1F-4B3E-B269-FC4522BAF4C5}"/>
              </a:ext>
            </a:extLst>
          </p:cNvPr>
          <p:cNvSpPr txBox="1"/>
          <p:nvPr/>
        </p:nvSpPr>
        <p:spPr>
          <a:xfrm>
            <a:off x="7112082" y="4545533"/>
            <a:ext cx="4147289" cy="369332"/>
          </a:xfrm>
          <a:prstGeom prst="rect">
            <a:avLst/>
          </a:prstGeom>
          <a:noFill/>
        </p:spPr>
        <p:txBody>
          <a:bodyPr wrap="none" rtlCol="0">
            <a:spAutoFit/>
          </a:bodyPr>
          <a:lstStyle/>
          <a:p>
            <a:r>
              <a:rPr lang="en-US" dirty="0"/>
              <a:t>Crisis Map with selectable countries</a:t>
            </a:r>
          </a:p>
        </p:txBody>
      </p:sp>
      <p:sp>
        <p:nvSpPr>
          <p:cNvPr id="14" name="TextBox 13">
            <a:extLst>
              <a:ext uri="{FF2B5EF4-FFF2-40B4-BE49-F238E27FC236}">
                <a16:creationId xmlns:a16="http://schemas.microsoft.com/office/drawing/2014/main" id="{7E11E5E0-033F-43C5-9577-BE83BCC955A6}"/>
              </a:ext>
            </a:extLst>
          </p:cNvPr>
          <p:cNvSpPr txBox="1"/>
          <p:nvPr/>
        </p:nvSpPr>
        <p:spPr>
          <a:xfrm>
            <a:off x="7112082" y="5574946"/>
            <a:ext cx="3959738" cy="646331"/>
          </a:xfrm>
          <a:prstGeom prst="rect">
            <a:avLst/>
          </a:prstGeom>
          <a:noFill/>
        </p:spPr>
        <p:txBody>
          <a:bodyPr wrap="none" rtlCol="0">
            <a:spAutoFit/>
          </a:bodyPr>
          <a:lstStyle/>
          <a:p>
            <a:r>
              <a:rPr lang="en-US" dirty="0"/>
              <a:t>Time Slider replaced with context </a:t>
            </a:r>
            <a:br>
              <a:rPr lang="en-US" dirty="0"/>
            </a:br>
            <a:r>
              <a:rPr lang="en-US" dirty="0"/>
              <a:t>sensitive linked area graph</a:t>
            </a:r>
          </a:p>
        </p:txBody>
      </p:sp>
      <p:sp>
        <p:nvSpPr>
          <p:cNvPr id="15" name="TextBox 14">
            <a:extLst>
              <a:ext uri="{FF2B5EF4-FFF2-40B4-BE49-F238E27FC236}">
                <a16:creationId xmlns:a16="http://schemas.microsoft.com/office/drawing/2014/main" id="{E1190A21-E792-496B-AA97-C91F7AB3179E}"/>
              </a:ext>
            </a:extLst>
          </p:cNvPr>
          <p:cNvSpPr txBox="1"/>
          <p:nvPr/>
        </p:nvSpPr>
        <p:spPr>
          <a:xfrm>
            <a:off x="7112082" y="6251379"/>
            <a:ext cx="3725700" cy="369332"/>
          </a:xfrm>
          <a:prstGeom prst="rect">
            <a:avLst/>
          </a:prstGeom>
          <a:noFill/>
        </p:spPr>
        <p:txBody>
          <a:bodyPr wrap="none" rtlCol="0">
            <a:spAutoFit/>
          </a:bodyPr>
          <a:lstStyle/>
          <a:p>
            <a:r>
              <a:rPr lang="en-US" dirty="0"/>
              <a:t>Cryptocurrency Exchange Rate</a:t>
            </a:r>
          </a:p>
        </p:txBody>
      </p:sp>
      <p:pic>
        <p:nvPicPr>
          <p:cNvPr id="4" name="Picture 3">
            <a:extLst>
              <a:ext uri="{FF2B5EF4-FFF2-40B4-BE49-F238E27FC236}">
                <a16:creationId xmlns:a16="http://schemas.microsoft.com/office/drawing/2014/main" id="{FC88D951-318E-4AD5-B30D-767FAD9A0D85}"/>
              </a:ext>
            </a:extLst>
          </p:cNvPr>
          <p:cNvPicPr>
            <a:picLocks noChangeAspect="1"/>
          </p:cNvPicPr>
          <p:nvPr/>
        </p:nvPicPr>
        <p:blipFill>
          <a:blip r:embed="rId2"/>
          <a:stretch>
            <a:fillRect/>
          </a:stretch>
        </p:blipFill>
        <p:spPr>
          <a:xfrm>
            <a:off x="1893120" y="2241523"/>
            <a:ext cx="4147289" cy="4616477"/>
          </a:xfrm>
          <a:prstGeom prst="rect">
            <a:avLst/>
          </a:prstGeom>
        </p:spPr>
      </p:pic>
      <p:pic>
        <p:nvPicPr>
          <p:cNvPr id="7" name="Picture 6">
            <a:extLst>
              <a:ext uri="{FF2B5EF4-FFF2-40B4-BE49-F238E27FC236}">
                <a16:creationId xmlns:a16="http://schemas.microsoft.com/office/drawing/2014/main" id="{7A93EB5D-A066-4B41-B0B1-08CE2D01F5A4}"/>
              </a:ext>
            </a:extLst>
          </p:cNvPr>
          <p:cNvPicPr>
            <a:picLocks noChangeAspect="1"/>
          </p:cNvPicPr>
          <p:nvPr/>
        </p:nvPicPr>
        <p:blipFill rotWithShape="1">
          <a:blip r:embed="rId3"/>
          <a:srcRect b="80725"/>
          <a:stretch/>
        </p:blipFill>
        <p:spPr>
          <a:xfrm>
            <a:off x="1982911" y="2675965"/>
            <a:ext cx="3964275" cy="776502"/>
          </a:xfrm>
          <a:prstGeom prst="rect">
            <a:avLst/>
          </a:prstGeom>
        </p:spPr>
      </p:pic>
    </p:spTree>
    <p:extLst>
      <p:ext uri="{BB962C8B-B14F-4D97-AF65-F5344CB8AC3E}">
        <p14:creationId xmlns:p14="http://schemas.microsoft.com/office/powerpoint/2010/main" val="46775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D8CA-AC5C-4007-BB8D-9E59B32AC491}"/>
              </a:ext>
            </a:extLst>
          </p:cNvPr>
          <p:cNvSpPr>
            <a:spLocks noGrp="1"/>
          </p:cNvSpPr>
          <p:nvPr>
            <p:ph type="title"/>
          </p:nvPr>
        </p:nvSpPr>
        <p:spPr/>
        <p:txBody>
          <a:bodyPr/>
          <a:lstStyle/>
          <a:p>
            <a:r>
              <a:rPr lang="en-US" dirty="0"/>
              <a:t>Task List and Timeline</a:t>
            </a:r>
          </a:p>
        </p:txBody>
      </p:sp>
      <p:sp>
        <p:nvSpPr>
          <p:cNvPr id="3" name="Content Placeholder 2">
            <a:extLst>
              <a:ext uri="{FF2B5EF4-FFF2-40B4-BE49-F238E27FC236}">
                <a16:creationId xmlns:a16="http://schemas.microsoft.com/office/drawing/2014/main" id="{315198A8-6D80-413E-947D-4B75B9804304}"/>
              </a:ext>
            </a:extLst>
          </p:cNvPr>
          <p:cNvSpPr>
            <a:spLocks noGrp="1"/>
          </p:cNvSpPr>
          <p:nvPr>
            <p:ph idx="1"/>
          </p:nvPr>
        </p:nvSpPr>
        <p:spPr/>
        <p:txBody>
          <a:bodyPr>
            <a:normAutofit fontScale="85000" lnSpcReduction="20000"/>
          </a:bodyPr>
          <a:lstStyle/>
          <a:p>
            <a:r>
              <a:rPr lang="en-US" dirty="0"/>
              <a:t>Oct 13 - test </a:t>
            </a:r>
            <a:r>
              <a:rPr lang="en-US" dirty="0" err="1"/>
              <a:t>LaTeX</a:t>
            </a:r>
            <a:r>
              <a:rPr lang="en-US" dirty="0"/>
              <a:t> template -- </a:t>
            </a:r>
            <a:r>
              <a:rPr lang="en-US" i="1" dirty="0"/>
              <a:t>done</a:t>
            </a:r>
            <a:endParaRPr lang="en-US" dirty="0"/>
          </a:p>
          <a:p>
            <a:r>
              <a:rPr lang="en-US" dirty="0"/>
              <a:t>Oct 18 - sketch final design -- </a:t>
            </a:r>
            <a:r>
              <a:rPr lang="en-US" i="1" dirty="0"/>
              <a:t>done</a:t>
            </a:r>
            <a:endParaRPr lang="en-US" dirty="0"/>
          </a:p>
          <a:p>
            <a:r>
              <a:rPr lang="en-US" dirty="0"/>
              <a:t>Oct 31 - finish data cleaning and synchronization </a:t>
            </a:r>
            <a:r>
              <a:rPr lang="en-US" i="1" dirty="0"/>
              <a:t>-- done</a:t>
            </a:r>
          </a:p>
          <a:p>
            <a:r>
              <a:rPr lang="en-US" dirty="0"/>
              <a:t>Nov 11 - implement chart 1 &amp; 2 </a:t>
            </a:r>
            <a:r>
              <a:rPr lang="en-US" i="1" dirty="0"/>
              <a:t>-- done</a:t>
            </a:r>
          </a:p>
          <a:p>
            <a:r>
              <a:rPr lang="en-US" dirty="0">
                <a:solidFill>
                  <a:srgbClr val="FF0000"/>
                </a:solidFill>
              </a:rPr>
              <a:t>Nov 18 - implement chart 3 </a:t>
            </a:r>
            <a:r>
              <a:rPr lang="en-US" i="1" dirty="0">
                <a:solidFill>
                  <a:srgbClr val="FF0000"/>
                </a:solidFill>
              </a:rPr>
              <a:t>– in progress (</a:t>
            </a:r>
            <a:r>
              <a:rPr lang="en-US" dirty="0">
                <a:solidFill>
                  <a:srgbClr val="FF0000"/>
                </a:solidFill>
              </a:rPr>
              <a:t>→ Dec 3)</a:t>
            </a:r>
            <a:endParaRPr lang="en-US" i="1" dirty="0">
              <a:solidFill>
                <a:srgbClr val="FF0000"/>
              </a:solidFill>
            </a:endParaRPr>
          </a:p>
          <a:p>
            <a:r>
              <a:rPr lang="en-US" dirty="0"/>
              <a:t>Nov 20 – assemble dashboard </a:t>
            </a:r>
            <a:r>
              <a:rPr lang="en-US" i="1" dirty="0"/>
              <a:t>– layout done, need to insert chart three in placeholder</a:t>
            </a:r>
          </a:p>
          <a:p>
            <a:r>
              <a:rPr lang="en-US" dirty="0">
                <a:solidFill>
                  <a:srgbClr val="FF0000"/>
                </a:solidFill>
              </a:rPr>
              <a:t>Nov 23 – first draft of paper </a:t>
            </a:r>
            <a:r>
              <a:rPr lang="en-US" i="1" dirty="0">
                <a:solidFill>
                  <a:srgbClr val="FF0000"/>
                </a:solidFill>
              </a:rPr>
              <a:t>– in progress (</a:t>
            </a:r>
            <a:r>
              <a:rPr lang="en-US" dirty="0">
                <a:solidFill>
                  <a:srgbClr val="FF0000"/>
                </a:solidFill>
              </a:rPr>
              <a:t>→ Dec 3)</a:t>
            </a:r>
            <a:endParaRPr lang="en-US" i="1" dirty="0">
              <a:solidFill>
                <a:srgbClr val="FF0000"/>
              </a:solidFill>
            </a:endParaRPr>
          </a:p>
          <a:p>
            <a:r>
              <a:rPr lang="en-US" dirty="0"/>
              <a:t>Nov 27 - implement user interaction components and linking </a:t>
            </a:r>
            <a:r>
              <a:rPr lang="en-US" i="1" dirty="0"/>
              <a:t>- done</a:t>
            </a:r>
          </a:p>
          <a:p>
            <a:r>
              <a:rPr lang="en-US" dirty="0"/>
              <a:t>Dec 1 – finish testing of system </a:t>
            </a:r>
            <a:r>
              <a:rPr lang="en-US" i="1" dirty="0"/>
              <a:t>– interactive components testing complete</a:t>
            </a:r>
          </a:p>
          <a:p>
            <a:r>
              <a:rPr lang="en-US" dirty="0"/>
              <a:t>Dec 8 - sketch demo video, grab screenshots of visualization, project status update</a:t>
            </a:r>
          </a:p>
          <a:p>
            <a:r>
              <a:rPr lang="en-US" dirty="0"/>
              <a:t>Dec 14 - submit final paper, demo video</a:t>
            </a:r>
          </a:p>
          <a:p>
            <a:endParaRPr lang="en-US" dirty="0"/>
          </a:p>
        </p:txBody>
      </p:sp>
    </p:spTree>
    <p:extLst>
      <p:ext uri="{BB962C8B-B14F-4D97-AF65-F5344CB8AC3E}">
        <p14:creationId xmlns:p14="http://schemas.microsoft.com/office/powerpoint/2010/main" val="347985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8927-8BF5-46DC-9E32-5EECEA34EF28}"/>
              </a:ext>
            </a:extLst>
          </p:cNvPr>
          <p:cNvSpPr>
            <a:spLocks noGrp="1"/>
          </p:cNvSpPr>
          <p:nvPr>
            <p:ph type="title"/>
          </p:nvPr>
        </p:nvSpPr>
        <p:spPr>
          <a:xfrm>
            <a:off x="1154955" y="973668"/>
            <a:ext cx="4460538" cy="706964"/>
          </a:xfrm>
        </p:spPr>
        <p:txBody>
          <a:bodyPr/>
          <a:lstStyle/>
          <a:p>
            <a:r>
              <a:rPr lang="en-US" dirty="0"/>
              <a:t>October 1st</a:t>
            </a:r>
          </a:p>
        </p:txBody>
      </p:sp>
      <p:pic>
        <p:nvPicPr>
          <p:cNvPr id="5" name="Picture 4">
            <a:extLst>
              <a:ext uri="{FF2B5EF4-FFF2-40B4-BE49-F238E27FC236}">
                <a16:creationId xmlns:a16="http://schemas.microsoft.com/office/drawing/2014/main" id="{C0BF21ED-AB5D-42E0-B2DC-72F9AAF774A7}"/>
              </a:ext>
            </a:extLst>
          </p:cNvPr>
          <p:cNvPicPr>
            <a:picLocks noChangeAspect="1"/>
          </p:cNvPicPr>
          <p:nvPr/>
        </p:nvPicPr>
        <p:blipFill>
          <a:blip r:embed="rId2"/>
          <a:stretch>
            <a:fillRect/>
          </a:stretch>
        </p:blipFill>
        <p:spPr>
          <a:xfrm>
            <a:off x="5964221" y="0"/>
            <a:ext cx="6227779" cy="6858000"/>
          </a:xfrm>
          <a:prstGeom prst="rect">
            <a:avLst/>
          </a:prstGeom>
        </p:spPr>
      </p:pic>
      <p:sp>
        <p:nvSpPr>
          <p:cNvPr id="6" name="Oval 5">
            <a:extLst>
              <a:ext uri="{FF2B5EF4-FFF2-40B4-BE49-F238E27FC236}">
                <a16:creationId xmlns:a16="http://schemas.microsoft.com/office/drawing/2014/main" id="{4A60F30C-9095-4C50-AF62-2414339EFBB4}"/>
              </a:ext>
            </a:extLst>
          </p:cNvPr>
          <p:cNvSpPr/>
          <p:nvPr/>
        </p:nvSpPr>
        <p:spPr>
          <a:xfrm>
            <a:off x="6852622" y="1527586"/>
            <a:ext cx="1290918" cy="6669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D190C45-81E0-45E9-ADAB-E2607F21F88B}"/>
              </a:ext>
            </a:extLst>
          </p:cNvPr>
          <p:cNvSpPr/>
          <p:nvPr/>
        </p:nvSpPr>
        <p:spPr>
          <a:xfrm>
            <a:off x="7787192" y="4329954"/>
            <a:ext cx="1290918" cy="6669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893538B0-9298-4D8D-BA16-2182431DC086}"/>
              </a:ext>
            </a:extLst>
          </p:cNvPr>
          <p:cNvSpPr>
            <a:spLocks noGrp="1"/>
          </p:cNvSpPr>
          <p:nvPr>
            <p:ph idx="1"/>
          </p:nvPr>
        </p:nvSpPr>
        <p:spPr>
          <a:xfrm>
            <a:off x="1154954" y="2603500"/>
            <a:ext cx="4180839" cy="3416300"/>
          </a:xfrm>
        </p:spPr>
        <p:txBody>
          <a:bodyPr/>
          <a:lstStyle/>
          <a:p>
            <a:r>
              <a:rPr lang="en-US" dirty="0"/>
              <a:t>Capital Controls ramped up in Zimbabwe 15 September</a:t>
            </a:r>
          </a:p>
          <a:p>
            <a:r>
              <a:rPr lang="en-US" dirty="0"/>
              <a:t>Foreign exchange extremely limited, but high demand </a:t>
            </a:r>
          </a:p>
          <a:p>
            <a:r>
              <a:rPr lang="en-US" dirty="0" err="1"/>
              <a:t>Defacto</a:t>
            </a:r>
            <a:r>
              <a:rPr lang="en-US" dirty="0"/>
              <a:t> currency switched to US Dollars after skyrocketing hyperinflation caused the local currency to be scrapped in 2009.</a:t>
            </a:r>
          </a:p>
        </p:txBody>
      </p:sp>
    </p:spTree>
    <p:extLst>
      <p:ext uri="{BB962C8B-B14F-4D97-AF65-F5344CB8AC3E}">
        <p14:creationId xmlns:p14="http://schemas.microsoft.com/office/powerpoint/2010/main" val="31330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2EB3-E66D-49A8-806E-E3CE032929F2}"/>
              </a:ext>
            </a:extLst>
          </p:cNvPr>
          <p:cNvSpPr>
            <a:spLocks noGrp="1"/>
          </p:cNvSpPr>
          <p:nvPr>
            <p:ph type="title"/>
          </p:nvPr>
        </p:nvSpPr>
        <p:spPr/>
        <p:txBody>
          <a:bodyPr/>
          <a:lstStyle/>
          <a:p>
            <a:r>
              <a:rPr lang="en-US" dirty="0"/>
              <a:t>November 17th</a:t>
            </a:r>
          </a:p>
        </p:txBody>
      </p:sp>
      <p:pic>
        <p:nvPicPr>
          <p:cNvPr id="9" name="Picture 8">
            <a:extLst>
              <a:ext uri="{FF2B5EF4-FFF2-40B4-BE49-F238E27FC236}">
                <a16:creationId xmlns:a16="http://schemas.microsoft.com/office/drawing/2014/main" id="{12B58261-5B6A-4D4E-B403-A2B669837C94}"/>
              </a:ext>
            </a:extLst>
          </p:cNvPr>
          <p:cNvPicPr>
            <a:picLocks noChangeAspect="1"/>
          </p:cNvPicPr>
          <p:nvPr/>
        </p:nvPicPr>
        <p:blipFill>
          <a:blip r:embed="rId2"/>
          <a:stretch>
            <a:fillRect/>
          </a:stretch>
        </p:blipFill>
        <p:spPr>
          <a:xfrm>
            <a:off x="5552209" y="0"/>
            <a:ext cx="6639791" cy="6858000"/>
          </a:xfrm>
          <a:prstGeom prst="rect">
            <a:avLst/>
          </a:prstGeom>
        </p:spPr>
      </p:pic>
      <p:sp>
        <p:nvSpPr>
          <p:cNvPr id="10" name="Content Placeholder 2">
            <a:extLst>
              <a:ext uri="{FF2B5EF4-FFF2-40B4-BE49-F238E27FC236}">
                <a16:creationId xmlns:a16="http://schemas.microsoft.com/office/drawing/2014/main" id="{1FB06946-FC46-4C78-9AAD-23F0FADE53B9}"/>
              </a:ext>
            </a:extLst>
          </p:cNvPr>
          <p:cNvSpPr>
            <a:spLocks noGrp="1"/>
          </p:cNvSpPr>
          <p:nvPr>
            <p:ph idx="1"/>
          </p:nvPr>
        </p:nvSpPr>
        <p:spPr>
          <a:xfrm>
            <a:off x="1154954" y="2603500"/>
            <a:ext cx="4089399" cy="3416300"/>
          </a:xfrm>
        </p:spPr>
        <p:txBody>
          <a:bodyPr/>
          <a:lstStyle/>
          <a:p>
            <a:r>
              <a:rPr lang="en-US" dirty="0"/>
              <a:t>Tanks roll through the capital as the military takes over on 14 November</a:t>
            </a:r>
          </a:p>
        </p:txBody>
      </p:sp>
      <p:sp>
        <p:nvSpPr>
          <p:cNvPr id="11" name="Oval 10">
            <a:extLst>
              <a:ext uri="{FF2B5EF4-FFF2-40B4-BE49-F238E27FC236}">
                <a16:creationId xmlns:a16="http://schemas.microsoft.com/office/drawing/2014/main" id="{58BA910C-98BA-473B-BCBB-34F49E47C6E4}"/>
              </a:ext>
            </a:extLst>
          </p:cNvPr>
          <p:cNvSpPr/>
          <p:nvPr/>
        </p:nvSpPr>
        <p:spPr>
          <a:xfrm>
            <a:off x="6193717" y="1060923"/>
            <a:ext cx="1290918" cy="6669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EC913DF-E33B-406D-8A06-292B93074102}"/>
              </a:ext>
            </a:extLst>
          </p:cNvPr>
          <p:cNvSpPr/>
          <p:nvPr/>
        </p:nvSpPr>
        <p:spPr>
          <a:xfrm>
            <a:off x="7581186" y="4660751"/>
            <a:ext cx="1290918" cy="6669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137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116</TotalTime>
  <Words>250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Milestone 5</vt:lpstr>
      <vt:lpstr>Motivation</vt:lpstr>
      <vt:lpstr>Dataset</vt:lpstr>
      <vt:lpstr>Screen Shot</vt:lpstr>
      <vt:lpstr>Task List and Timeline</vt:lpstr>
      <vt:lpstr>October 1st</vt:lpstr>
      <vt:lpstr>November 17th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dc:title>
  <dc:creator>Jason Orender</dc:creator>
  <cp:lastModifiedBy>Jason Orender</cp:lastModifiedBy>
  <cp:revision>6</cp:revision>
  <cp:lastPrinted>2017-11-29T20:01:45Z</cp:lastPrinted>
  <dcterms:created xsi:type="dcterms:W3CDTF">2017-10-18T20:10:14Z</dcterms:created>
  <dcterms:modified xsi:type="dcterms:W3CDTF">2017-12-01T04:57:35Z</dcterms:modified>
</cp:coreProperties>
</file>