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261" r:id="rId4"/>
    <p:sldId id="298" r:id="rId5"/>
    <p:sldId id="262" r:id="rId6"/>
    <p:sldId id="263" r:id="rId7"/>
    <p:sldId id="264" r:id="rId8"/>
    <p:sldId id="270" r:id="rId9"/>
    <p:sldId id="265" r:id="rId10"/>
    <p:sldId id="266" r:id="rId11"/>
    <p:sldId id="300" r:id="rId12"/>
    <p:sldId id="301" r:id="rId13"/>
    <p:sldId id="302" r:id="rId14"/>
    <p:sldId id="276" r:id="rId15"/>
    <p:sldId id="303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Cairo" panose="020B0604020202020204" charset="-78"/>
      <p:regular r:id="rId19"/>
      <p:bold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Space Grotesk" panose="020B0604020202020204" charset="0"/>
      <p:regular r:id="rId29"/>
      <p:bold r:id="rId30"/>
    </p:embeddedFont>
    <p:embeddedFont>
      <p:font typeface="Space Grotesk Medium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80EE4-3DEF-4EB0-85F4-02ED6175D81C}">
  <a:tblStyle styleId="{0F480EE4-3DEF-4EB0-85F4-02ED6175D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8ADB45-2542-4814-A4A2-1C847FB557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696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14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29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6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95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42" name="Google Shape;142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45" name="Google Shape;145;p1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"/>
          </p:nvPr>
        </p:nvSpPr>
        <p:spPr>
          <a:xfrm>
            <a:off x="719975" y="1164450"/>
            <a:ext cx="3748800" cy="11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 hasCustomPrompt="1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 idx="2" hasCustomPrompt="1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3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4" hasCustomPrompt="1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5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4076350" y="2296400"/>
            <a:ext cx="3843300" cy="108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4076350" y="3426700"/>
            <a:ext cx="3843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15" name="Google Shape;115;p1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Global Superstore Capstone Project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Ossai Isioma | Data Analytics | 8A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39"/>
          <p:cNvGrpSpPr/>
          <p:nvPr/>
        </p:nvGrpSpPr>
        <p:grpSpPr>
          <a:xfrm flipH="1">
            <a:off x="4821451" y="-1610442"/>
            <a:ext cx="4574075" cy="3479350"/>
            <a:chOff x="1522650" y="1117750"/>
            <a:chExt cx="4574075" cy="3479350"/>
          </a:xfrm>
        </p:grpSpPr>
        <p:sp>
          <p:nvSpPr>
            <p:cNvPr id="423" name="Google Shape;423;p3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5BB7045-1A1E-41E7-BA9B-E01AEAEAA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655" y="260131"/>
            <a:ext cx="1954267" cy="4505492"/>
          </a:xfrm>
        </p:spPr>
        <p:txBody>
          <a:bodyPr/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1a. The countries with the highest total profit in 2014 are: </a:t>
            </a:r>
          </a:p>
          <a:p>
            <a:pPr>
              <a:buFontTx/>
              <a:buChar char="-"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United States</a:t>
            </a:r>
          </a:p>
          <a:p>
            <a:pPr>
              <a:buFontTx/>
              <a:buChar char="-"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India</a:t>
            </a:r>
          </a:p>
          <a:p>
            <a:pPr>
              <a:buFontTx/>
              <a:buChar char="-"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China</a:t>
            </a:r>
          </a:p>
          <a:p>
            <a:pPr marL="152400" indent="0"/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1b. The top 3 products for each country in 2014</a:t>
            </a:r>
          </a:p>
          <a:p>
            <a:pPr marL="152400" indent="0"/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marL="323850" indent="-171450">
              <a:buFontTx/>
              <a:buChar char="-"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United States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[Canon imageCLASS 2200 Advanced Copier; Hewlett Packard LaserJet 3310 Copier; GBC DocuBlind TL300 Electric Binding System]</a:t>
            </a:r>
          </a:p>
          <a:p>
            <a:pPr marL="323850" indent="-171450">
              <a:buFontTx/>
              <a:buChar char="-"/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marL="323850" indent="-171450">
              <a:buFontTx/>
              <a:buChar char="-"/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marL="323850" indent="-171450">
              <a:buFontTx/>
              <a:buChar char="-"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India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 [Sauder Classic Bookcase, Traditional; Cisco Smart Phone, with Caller ID; Hamilton Beach Refrigerator, Red]</a:t>
            </a:r>
          </a:p>
          <a:p>
            <a:pPr marL="323850" indent="-171450">
              <a:buFontTx/>
              <a:buChar char="-"/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marL="323850" indent="-171450">
              <a:buFontTx/>
              <a:buChar char="-"/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  <a:p>
            <a:pPr marL="323850" indent="-171450">
              <a:buFontTx/>
              <a:buChar char="-"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</a:rPr>
              <a:t>China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</a:rPr>
              <a:t> [Sauder Classic Bookcase, Metal; Bush Classic Bookcase, Mobile; HP Copy Machine, Color]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D0676-CBC2-4B43-95A0-123633321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523" y="260131"/>
            <a:ext cx="3027509" cy="3142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F95B2-6CDB-4A0B-BDA8-F434756B2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032" y="326894"/>
            <a:ext cx="3575598" cy="108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408CA-4267-4BDC-8AC3-1F19D43BB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806" y="2794351"/>
            <a:ext cx="3549082" cy="993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ACFFCB-879E-4F5A-8D5D-C95511ADC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548" y="1606658"/>
            <a:ext cx="3575598" cy="9930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39"/>
          <p:cNvGrpSpPr/>
          <p:nvPr/>
        </p:nvGrpSpPr>
        <p:grpSpPr>
          <a:xfrm flipH="1">
            <a:off x="4821451" y="-1610442"/>
            <a:ext cx="4574075" cy="3479350"/>
            <a:chOff x="1522650" y="1117750"/>
            <a:chExt cx="4574075" cy="3479350"/>
          </a:xfrm>
        </p:grpSpPr>
        <p:sp>
          <p:nvSpPr>
            <p:cNvPr id="423" name="Google Shape;423;p3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436B0E-C2DB-4FC8-9188-7A256F1D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54" y="353334"/>
            <a:ext cx="2472767" cy="1011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E34733-4966-4EF4-9CBE-72E92A84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54" y="1636165"/>
            <a:ext cx="2477306" cy="1078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D7222D-B43A-4898-A55C-6631F96F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54" y="3093591"/>
            <a:ext cx="2675058" cy="1696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C81D92-6526-41C7-9867-3D3F8C5ED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187" y="3001773"/>
            <a:ext cx="2921150" cy="182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4F71EF-43B1-41C3-9B65-904C3D1CC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3463" y="1664133"/>
            <a:ext cx="2842860" cy="1022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BA9B6-CCD4-41F7-9306-63C908250AA5}"/>
              </a:ext>
            </a:extLst>
          </p:cNvPr>
          <p:cNvSpPr txBox="1"/>
          <p:nvPr/>
        </p:nvSpPr>
        <p:spPr>
          <a:xfrm>
            <a:off x="3118912" y="512379"/>
            <a:ext cx="407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top 3 Sub-Categories with the highest average shipping cost in the United States are: Copiers, Machines and 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E70F9-04A0-4D90-93C7-53217D6EF6C3}"/>
              </a:ext>
            </a:extLst>
          </p:cNvPr>
          <p:cNvSpPr txBox="1"/>
          <p:nvPr/>
        </p:nvSpPr>
        <p:spPr>
          <a:xfrm>
            <a:off x="6082330" y="1781123"/>
            <a:ext cx="3061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Nigeria’s profitability as seen sums up to  -$80,750.72 . The Cause for this is as a result of high cost of shipping and little to no discount (2014).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B8514-30E0-4F74-B517-70F3EC0B2DEE}"/>
              </a:ext>
            </a:extLst>
          </p:cNvPr>
          <p:cNvSpPr txBox="1"/>
          <p:nvPr/>
        </p:nvSpPr>
        <p:spPr>
          <a:xfrm>
            <a:off x="6392613" y="3093591"/>
            <a:ext cx="230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Least Profitable Sub-Categories in Southeast Asia is: </a:t>
            </a:r>
            <a:r>
              <a:rPr lang="en-US" sz="900" b="1" dirty="0"/>
              <a:t>Binders </a:t>
            </a:r>
          </a:p>
          <a:p>
            <a:endParaRPr lang="en-US" sz="900" dirty="0"/>
          </a:p>
          <a:p>
            <a:r>
              <a:rPr lang="en-US" sz="900" dirty="0"/>
              <a:t>The Country in Southeast Asia where the Global superstore should stop offering This Sub-Category is </a:t>
            </a:r>
            <a:r>
              <a:rPr lang="en-US" sz="900" b="1" dirty="0"/>
              <a:t>Cambodia</a:t>
            </a:r>
          </a:p>
        </p:txBody>
      </p:sp>
    </p:spTree>
    <p:extLst>
      <p:ext uri="{BB962C8B-B14F-4D97-AF65-F5344CB8AC3E}">
        <p14:creationId xmlns:p14="http://schemas.microsoft.com/office/powerpoint/2010/main" val="25694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39"/>
          <p:cNvGrpSpPr/>
          <p:nvPr/>
        </p:nvGrpSpPr>
        <p:grpSpPr>
          <a:xfrm flipH="1">
            <a:off x="4821451" y="-1610442"/>
            <a:ext cx="4574075" cy="3479350"/>
            <a:chOff x="1522650" y="1117750"/>
            <a:chExt cx="4574075" cy="3479350"/>
          </a:xfrm>
        </p:grpSpPr>
        <p:sp>
          <p:nvSpPr>
            <p:cNvPr id="423" name="Google Shape;423;p3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99CCABE-038E-4866-A65B-D13A1DDD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76" y="432578"/>
            <a:ext cx="3587934" cy="1409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F2CC9F-66BE-42F2-834F-7CAF8350B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201" y="516013"/>
            <a:ext cx="4032087" cy="1027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141D70-4980-4840-95B1-40E35E09C272}"/>
              </a:ext>
            </a:extLst>
          </p:cNvPr>
          <p:cNvSpPr txBox="1"/>
          <p:nvPr/>
        </p:nvSpPr>
        <p:spPr>
          <a:xfrm>
            <a:off x="374280" y="2039236"/>
            <a:ext cx="6061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Concord</a:t>
            </a:r>
            <a:r>
              <a:rPr lang="en-US" sz="900" dirty="0"/>
              <a:t> is the least profitable city in the United States</a:t>
            </a:r>
          </a:p>
          <a:p>
            <a:endParaRPr lang="en-US" sz="900" dirty="0"/>
          </a:p>
          <a:p>
            <a:r>
              <a:rPr lang="en-US" sz="900" dirty="0"/>
              <a:t>This is due to relatively high shipping cost and little to no discount</a:t>
            </a:r>
          </a:p>
        </p:txBody>
      </p:sp>
    </p:spTree>
    <p:extLst>
      <p:ext uri="{BB962C8B-B14F-4D97-AF65-F5344CB8AC3E}">
        <p14:creationId xmlns:p14="http://schemas.microsoft.com/office/powerpoint/2010/main" val="220243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39"/>
          <p:cNvGrpSpPr/>
          <p:nvPr/>
        </p:nvGrpSpPr>
        <p:grpSpPr>
          <a:xfrm flipH="1">
            <a:off x="4821451" y="-1610442"/>
            <a:ext cx="4574075" cy="3479350"/>
            <a:chOff x="1522650" y="1117750"/>
            <a:chExt cx="4574075" cy="3479350"/>
          </a:xfrm>
        </p:grpSpPr>
        <p:sp>
          <p:nvSpPr>
            <p:cNvPr id="423" name="Google Shape;423;p3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3C7697-FC98-463D-B750-A284CD1E6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04" y="116012"/>
            <a:ext cx="8875986" cy="50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3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 &amp; Conclusion</a:t>
            </a:r>
            <a:endParaRPr dirty="0"/>
          </a:p>
        </p:txBody>
      </p:sp>
      <p:sp>
        <p:nvSpPr>
          <p:cNvPr id="561" name="Google Shape;561;p49"/>
          <p:cNvSpPr txBox="1">
            <a:spLocks noGrp="1"/>
          </p:cNvSpPr>
          <p:nvPr>
            <p:ph type="subTitle" idx="1"/>
          </p:nvPr>
        </p:nvSpPr>
        <p:spPr>
          <a:xfrm>
            <a:off x="719975" y="1164450"/>
            <a:ext cx="6872811" cy="3097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Customer Loyalty Program can be introduced, this will encourage more customers on the Global Superstore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Focus more on Top Regions, Invest more resources in marketing and advertising efforts in these areas to further boost sales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Offer Attractive discounts: Introduce regular sales and promotion to incentivize customers to make purchases. Consider offering discounts on popular products or bundling items together for a discounted price. This can help improve sales in regions/countries with low profit.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Streamline Shipping Costs: Evaluate Shipping Cost and find a way to optimize them. This could include negotiating better rates with shipping partners or implementing efficient logistics strategies to reduce costs.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Enhance online shopping experience: Invest in user-friendly website and mobile app, ensuring smooth navigation, easy checkout, and secure payment options. This will encourage customers to shop online and increase sales.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62" name="Google Shape;5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368" y="3081342"/>
            <a:ext cx="3471821" cy="150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812" y="3081342"/>
            <a:ext cx="3480197" cy="150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368" y="1258450"/>
            <a:ext cx="3471821" cy="173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>
            <a:spLocks noGrp="1"/>
          </p:cNvSpPr>
          <p:nvPr>
            <p:ph type="title"/>
          </p:nvPr>
        </p:nvSpPr>
        <p:spPr>
          <a:xfrm>
            <a:off x="573009" y="1470340"/>
            <a:ext cx="7704000" cy="131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Thank you!</a:t>
            </a:r>
            <a:endParaRPr sz="4400" b="1" dirty="0"/>
          </a:p>
        </p:txBody>
      </p:sp>
      <p:pic>
        <p:nvPicPr>
          <p:cNvPr id="562" name="Google Shape;5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368" y="3081342"/>
            <a:ext cx="3471821" cy="150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812" y="3081342"/>
            <a:ext cx="3480197" cy="150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368" y="1258450"/>
            <a:ext cx="3471821" cy="1734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10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 &amp; Project Recap</a:t>
            </a:r>
            <a:endParaRPr dirty="0"/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1643453" y="1861290"/>
            <a:ext cx="6536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analyze and draw out meaningful insight from the Global Superstore Dataset which would aid management in making informed decisions to improve performance and profitability.</a:t>
            </a:r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3"/>
          </p:nvPr>
        </p:nvSpPr>
        <p:spPr>
          <a:xfrm>
            <a:off x="1577528" y="1399074"/>
            <a:ext cx="5845247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Our aim</a:t>
            </a:r>
            <a:endParaRPr b="1" dirty="0"/>
          </a:p>
        </p:txBody>
      </p:sp>
      <p:sp>
        <p:nvSpPr>
          <p:cNvPr id="15" name="Google Shape;306;p34">
            <a:extLst>
              <a:ext uri="{FF2B5EF4-FFF2-40B4-BE49-F238E27FC236}">
                <a16:creationId xmlns:a16="http://schemas.microsoft.com/office/drawing/2014/main" id="{DBD0BC49-9627-4692-A8F5-B59F2E3D88A5}"/>
              </a:ext>
            </a:extLst>
          </p:cNvPr>
          <p:cNvSpPr txBox="1">
            <a:spLocks/>
          </p:cNvSpPr>
          <p:nvPr/>
        </p:nvSpPr>
        <p:spPr>
          <a:xfrm>
            <a:off x="1655300" y="2676925"/>
            <a:ext cx="5845247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b="1" dirty="0"/>
              <a:t>KPI Requirements</a:t>
            </a:r>
          </a:p>
        </p:txBody>
      </p:sp>
      <p:sp>
        <p:nvSpPr>
          <p:cNvPr id="16" name="Google Shape;305;p34">
            <a:extLst>
              <a:ext uri="{FF2B5EF4-FFF2-40B4-BE49-F238E27FC236}">
                <a16:creationId xmlns:a16="http://schemas.microsoft.com/office/drawing/2014/main" id="{3A720E57-F4D2-47CC-8F1C-393FD047440F}"/>
              </a:ext>
            </a:extLst>
          </p:cNvPr>
          <p:cNvSpPr txBox="1">
            <a:spLocks/>
          </p:cNvSpPr>
          <p:nvPr/>
        </p:nvSpPr>
        <p:spPr>
          <a:xfrm>
            <a:off x="1643453" y="3167688"/>
            <a:ext cx="6536811" cy="14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Total Sales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Total Profit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Total Quantity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Total Average Delivery 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06;p34">
            <a:extLst>
              <a:ext uri="{FF2B5EF4-FFF2-40B4-BE49-F238E27FC236}">
                <a16:creationId xmlns:a16="http://schemas.microsoft.com/office/drawing/2014/main" id="{DBD0BC49-9627-4692-A8F5-B59F2E3D88A5}"/>
              </a:ext>
            </a:extLst>
          </p:cNvPr>
          <p:cNvSpPr txBox="1">
            <a:spLocks/>
          </p:cNvSpPr>
          <p:nvPr/>
        </p:nvSpPr>
        <p:spPr>
          <a:xfrm>
            <a:off x="1577528" y="812662"/>
            <a:ext cx="5845247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Chart Requirements</a:t>
            </a:r>
          </a:p>
        </p:txBody>
      </p:sp>
      <p:sp>
        <p:nvSpPr>
          <p:cNvPr id="16" name="Google Shape;305;p34">
            <a:extLst>
              <a:ext uri="{FF2B5EF4-FFF2-40B4-BE49-F238E27FC236}">
                <a16:creationId xmlns:a16="http://schemas.microsoft.com/office/drawing/2014/main" id="{3A720E57-F4D2-47CC-8F1C-393FD047440F}"/>
              </a:ext>
            </a:extLst>
          </p:cNvPr>
          <p:cNvSpPr txBox="1">
            <a:spLocks/>
          </p:cNvSpPr>
          <p:nvPr/>
        </p:nvSpPr>
        <p:spPr>
          <a:xfrm>
            <a:off x="1577528" y="1569408"/>
            <a:ext cx="6536811" cy="161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Sales by Segment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Top 10 Customers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Top 3 Countries with Highest Profit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Top 5 Loss Product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Sales by Market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Bottom  3 Countries with Lowest Profit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Top 5 Products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" dirty="0"/>
              <a:t>Sales by Region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595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ubTitle" idx="1"/>
          </p:nvPr>
        </p:nvSpPr>
        <p:spPr>
          <a:xfrm>
            <a:off x="865524" y="2741725"/>
            <a:ext cx="3706475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Analyst is responsible for the successful execution of the project. 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3"/>
          </p:nvPr>
        </p:nvSpPr>
        <p:spPr>
          <a:xfrm>
            <a:off x="4418319" y="2741725"/>
            <a:ext cx="3773309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project requires a number of specialized pieces of equipment. We will be using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</a:t>
            </a:r>
            <a:r>
              <a:rPr lang="en" b="1" dirty="0"/>
              <a:t>Microsoft Excel</a:t>
            </a:r>
            <a:r>
              <a:rPr lang="en" dirty="0"/>
              <a:t>: Data Cleaning, Pivot Table;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Microsft PowerBI</a:t>
            </a:r>
            <a:r>
              <a:rPr lang="en" dirty="0"/>
              <a:t>: PowerQuery, Data Modelling, Data Visualization]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6"/>
          </p:nvPr>
        </p:nvSpPr>
        <p:spPr>
          <a:xfrm>
            <a:off x="4418320" y="2033425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resources</a:t>
            </a:r>
            <a:endParaRPr dirty="0"/>
          </a:p>
        </p:txBody>
      </p:sp>
      <p:sp>
        <p:nvSpPr>
          <p:cNvPr id="322" name="Google Shape;322;p35"/>
          <p:cNvSpPr/>
          <p:nvPr/>
        </p:nvSpPr>
        <p:spPr>
          <a:xfrm>
            <a:off x="945610" y="1469197"/>
            <a:ext cx="329188" cy="329175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4571999" y="1521218"/>
            <a:ext cx="329189" cy="329189"/>
          </a:xfrm>
          <a:custGeom>
            <a:avLst/>
            <a:gdLst/>
            <a:ahLst/>
            <a:cxnLst/>
            <a:rect l="l" t="t" r="r" b="b"/>
            <a:pathLst>
              <a:path w="11480" h="11479" extrusionOk="0">
                <a:moveTo>
                  <a:pt x="3216" y="667"/>
                </a:moveTo>
                <a:lnTo>
                  <a:pt x="3216" y="2286"/>
                </a:lnTo>
                <a:lnTo>
                  <a:pt x="668" y="2286"/>
                </a:lnTo>
                <a:lnTo>
                  <a:pt x="668" y="667"/>
                </a:lnTo>
                <a:close/>
                <a:moveTo>
                  <a:pt x="3882" y="1262"/>
                </a:moveTo>
                <a:lnTo>
                  <a:pt x="4668" y="2191"/>
                </a:lnTo>
                <a:lnTo>
                  <a:pt x="4668" y="3406"/>
                </a:lnTo>
                <a:lnTo>
                  <a:pt x="3882" y="2501"/>
                </a:lnTo>
                <a:lnTo>
                  <a:pt x="3882" y="1262"/>
                </a:lnTo>
                <a:close/>
                <a:moveTo>
                  <a:pt x="10003" y="2405"/>
                </a:moveTo>
                <a:lnTo>
                  <a:pt x="10622" y="3215"/>
                </a:lnTo>
                <a:lnTo>
                  <a:pt x="10003" y="4001"/>
                </a:lnTo>
                <a:lnTo>
                  <a:pt x="5335" y="4001"/>
                </a:lnTo>
                <a:lnTo>
                  <a:pt x="5335" y="2405"/>
                </a:lnTo>
                <a:close/>
                <a:moveTo>
                  <a:pt x="3216" y="2929"/>
                </a:moveTo>
                <a:lnTo>
                  <a:pt x="3216" y="4549"/>
                </a:lnTo>
                <a:lnTo>
                  <a:pt x="668" y="4549"/>
                </a:lnTo>
                <a:lnTo>
                  <a:pt x="668" y="2929"/>
                </a:lnTo>
                <a:close/>
                <a:moveTo>
                  <a:pt x="3882" y="3525"/>
                </a:moveTo>
                <a:lnTo>
                  <a:pt x="4668" y="4454"/>
                </a:lnTo>
                <a:lnTo>
                  <a:pt x="4668" y="5668"/>
                </a:lnTo>
                <a:lnTo>
                  <a:pt x="3882" y="4763"/>
                </a:lnTo>
                <a:lnTo>
                  <a:pt x="3882" y="3525"/>
                </a:lnTo>
                <a:close/>
                <a:moveTo>
                  <a:pt x="10003" y="4668"/>
                </a:moveTo>
                <a:lnTo>
                  <a:pt x="10622" y="5478"/>
                </a:lnTo>
                <a:lnTo>
                  <a:pt x="10003" y="6263"/>
                </a:lnTo>
                <a:lnTo>
                  <a:pt x="5335" y="6263"/>
                </a:lnTo>
                <a:lnTo>
                  <a:pt x="5335" y="4668"/>
                </a:lnTo>
                <a:close/>
                <a:moveTo>
                  <a:pt x="3216" y="5239"/>
                </a:moveTo>
                <a:lnTo>
                  <a:pt x="3216" y="6835"/>
                </a:lnTo>
                <a:lnTo>
                  <a:pt x="668" y="6835"/>
                </a:lnTo>
                <a:lnTo>
                  <a:pt x="668" y="5239"/>
                </a:lnTo>
                <a:close/>
                <a:moveTo>
                  <a:pt x="3882" y="5787"/>
                </a:moveTo>
                <a:lnTo>
                  <a:pt x="4668" y="6716"/>
                </a:lnTo>
                <a:lnTo>
                  <a:pt x="4668" y="7930"/>
                </a:lnTo>
                <a:lnTo>
                  <a:pt x="3882" y="7025"/>
                </a:lnTo>
                <a:lnTo>
                  <a:pt x="3882" y="5787"/>
                </a:lnTo>
                <a:close/>
                <a:moveTo>
                  <a:pt x="10003" y="6954"/>
                </a:moveTo>
                <a:lnTo>
                  <a:pt x="10622" y="7764"/>
                </a:lnTo>
                <a:lnTo>
                  <a:pt x="10003" y="8573"/>
                </a:lnTo>
                <a:lnTo>
                  <a:pt x="5335" y="8573"/>
                </a:lnTo>
                <a:lnTo>
                  <a:pt x="5335" y="6954"/>
                </a:lnTo>
                <a:close/>
                <a:moveTo>
                  <a:pt x="3216" y="7478"/>
                </a:moveTo>
                <a:lnTo>
                  <a:pt x="3216" y="9097"/>
                </a:lnTo>
                <a:lnTo>
                  <a:pt x="668" y="9097"/>
                </a:lnTo>
                <a:lnTo>
                  <a:pt x="668" y="7478"/>
                </a:lnTo>
                <a:close/>
                <a:moveTo>
                  <a:pt x="3882" y="8073"/>
                </a:moveTo>
                <a:lnTo>
                  <a:pt x="4668" y="9002"/>
                </a:lnTo>
                <a:lnTo>
                  <a:pt x="4668" y="10217"/>
                </a:lnTo>
                <a:lnTo>
                  <a:pt x="3882" y="9312"/>
                </a:lnTo>
                <a:lnTo>
                  <a:pt x="3882" y="8073"/>
                </a:lnTo>
                <a:close/>
                <a:moveTo>
                  <a:pt x="10003" y="9216"/>
                </a:moveTo>
                <a:lnTo>
                  <a:pt x="10622" y="10026"/>
                </a:lnTo>
                <a:lnTo>
                  <a:pt x="10003" y="10836"/>
                </a:lnTo>
                <a:lnTo>
                  <a:pt x="5335" y="10836"/>
                </a:lnTo>
                <a:lnTo>
                  <a:pt x="5335" y="9216"/>
                </a:lnTo>
                <a:close/>
                <a:moveTo>
                  <a:pt x="1" y="0"/>
                </a:moveTo>
                <a:lnTo>
                  <a:pt x="1" y="9764"/>
                </a:lnTo>
                <a:lnTo>
                  <a:pt x="3382" y="9764"/>
                </a:lnTo>
                <a:lnTo>
                  <a:pt x="4835" y="11479"/>
                </a:lnTo>
                <a:lnTo>
                  <a:pt x="10312" y="11479"/>
                </a:lnTo>
                <a:lnTo>
                  <a:pt x="11479" y="10002"/>
                </a:lnTo>
                <a:lnTo>
                  <a:pt x="10598" y="8859"/>
                </a:lnTo>
                <a:lnTo>
                  <a:pt x="11479" y="7740"/>
                </a:lnTo>
                <a:lnTo>
                  <a:pt x="10598" y="6597"/>
                </a:lnTo>
                <a:lnTo>
                  <a:pt x="11479" y="5478"/>
                </a:lnTo>
                <a:lnTo>
                  <a:pt x="10598" y="4334"/>
                </a:lnTo>
                <a:lnTo>
                  <a:pt x="11479" y="3215"/>
                </a:lnTo>
                <a:lnTo>
                  <a:pt x="10312" y="1715"/>
                </a:lnTo>
                <a:lnTo>
                  <a:pt x="5168" y="1715"/>
                </a:lnTo>
                <a:lnTo>
                  <a:pt x="37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6F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Recap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050338" y="1191025"/>
            <a:ext cx="7225366" cy="308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The "Global Superstore" dataset offers information on order entries made from 2011 to 2014.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The dataset includes data on</a:t>
            </a:r>
            <a:r>
              <a:rPr lang="en-US" sz="1200" b="1" dirty="0">
                <a:solidFill>
                  <a:schemeClr val="dk1"/>
                </a:solidFill>
              </a:rPr>
              <a:t>: Order ID, Order Date, Ship Date, Customer Name, Segment, City, State, Country, Market, Region, Product ID, Category, Subcategory, Product Name, Sales, Quantity,</a:t>
            </a:r>
            <a:r>
              <a:rPr lang="en-US" b="1" dirty="0"/>
              <a:t> Discount, Profit, Shipping Cost, Order Priority.</a:t>
            </a:r>
            <a:endParaRPr lang="en-US" sz="1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205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366" name="Google Shape;366;p37"/>
          <p:cNvSpPr txBox="1">
            <a:spLocks noGrp="1"/>
          </p:cNvSpPr>
          <p:nvPr>
            <p:ph type="subTitle" idx="1"/>
          </p:nvPr>
        </p:nvSpPr>
        <p:spPr>
          <a:xfrm>
            <a:off x="619221" y="863513"/>
            <a:ext cx="2035390" cy="1355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900" dirty="0"/>
              <a:t>What are the three countries that generated the highest total profit for Global Superstore in 2014?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900" dirty="0"/>
              <a:t> For each of these three countries, find the three products with the highest total profit. Specifically, what are the products’ names and the total profit for each product?</a:t>
            </a:r>
            <a:endParaRPr sz="900" dirty="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2"/>
          </p:nvPr>
        </p:nvSpPr>
        <p:spPr>
          <a:xfrm>
            <a:off x="3253980" y="892517"/>
            <a:ext cx="19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Identify the 3 subcategories with the highest average shipping cost in the United States</a:t>
            </a:r>
            <a:endParaRPr sz="900" dirty="0"/>
          </a:p>
        </p:txBody>
      </p:sp>
      <p:sp>
        <p:nvSpPr>
          <p:cNvPr id="368" name="Google Shape;368;p37"/>
          <p:cNvSpPr txBox="1">
            <a:spLocks noGrp="1"/>
          </p:cNvSpPr>
          <p:nvPr>
            <p:ph type="subTitle" idx="3"/>
          </p:nvPr>
        </p:nvSpPr>
        <p:spPr>
          <a:xfrm>
            <a:off x="639324" y="2491951"/>
            <a:ext cx="1975200" cy="208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900" dirty="0"/>
              <a:t>Identify the product subcategory that is the least profitable in Southeast Asia. Note: For this question, assume that Southeast Asia comprises Cambodia, Indonesia, Malaysia, Myanmar (Burma), the Philippines, Singapore, Thailand, and Vietnam.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900" dirty="0"/>
              <a:t> Is there a specific country in Southeast Asia where Global Superstore should stop offering the subcategory identified in 4a?</a:t>
            </a:r>
            <a:endParaRPr sz="900" dirty="0"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4"/>
          </p:nvPr>
        </p:nvSpPr>
        <p:spPr>
          <a:xfrm>
            <a:off x="3323261" y="2478273"/>
            <a:ext cx="1975200" cy="112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900" dirty="0"/>
              <a:t>Which city is the least profitable (in terms of average profit) in the United States? For this analysis, discard the cities with less than 10 Orders.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900" dirty="0"/>
              <a:t>Why is this city’s average profit so low</a:t>
            </a:r>
            <a:endParaRPr sz="900" dirty="0"/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7"/>
          </p:nvPr>
        </p:nvSpPr>
        <p:spPr>
          <a:xfrm>
            <a:off x="227771" y="810407"/>
            <a:ext cx="492229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1</a:t>
            </a:r>
            <a:endParaRPr dirty="0"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8"/>
          </p:nvPr>
        </p:nvSpPr>
        <p:spPr>
          <a:xfrm>
            <a:off x="2857492" y="777682"/>
            <a:ext cx="569186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9"/>
          </p:nvPr>
        </p:nvSpPr>
        <p:spPr>
          <a:xfrm>
            <a:off x="5716379" y="710269"/>
            <a:ext cx="417919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ubTitle" idx="5"/>
          </p:nvPr>
        </p:nvSpPr>
        <p:spPr>
          <a:xfrm>
            <a:off x="6072467" y="888999"/>
            <a:ext cx="1888192" cy="1468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900" dirty="0"/>
              <a:t>Assess Nigeria’s profitability (i.e., total profit) for 2014. How does it compare to other African countries?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900" dirty="0"/>
              <a:t> What factors might be responsible for Nigeria’s poor performance? You might want to investigate shipping costs and the average discount as potential root causes. </a:t>
            </a:r>
            <a:endParaRPr sz="900"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subTitle" idx="6"/>
          </p:nvPr>
        </p:nvSpPr>
        <p:spPr>
          <a:xfrm>
            <a:off x="6225370" y="2785622"/>
            <a:ext cx="1975200" cy="79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a.  Which product subcategory has the highest average profit in Australia?</a:t>
            </a:r>
            <a:endParaRPr sz="900"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13"/>
          </p:nvPr>
        </p:nvSpPr>
        <p:spPr>
          <a:xfrm>
            <a:off x="301041" y="2425883"/>
            <a:ext cx="492229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4</a:t>
            </a:r>
            <a:endParaRPr dirty="0"/>
          </a:p>
        </p:txBody>
      </p:sp>
      <p:sp>
        <p:nvSpPr>
          <p:cNvPr id="376" name="Google Shape;376;p37"/>
          <p:cNvSpPr txBox="1">
            <a:spLocks noGrp="1"/>
          </p:cNvSpPr>
          <p:nvPr>
            <p:ph type="subTitle" idx="14"/>
          </p:nvPr>
        </p:nvSpPr>
        <p:spPr>
          <a:xfrm>
            <a:off x="2806990" y="2426016"/>
            <a:ext cx="68371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5</a:t>
            </a:r>
            <a:endParaRPr dirty="0"/>
          </a:p>
        </p:txBody>
      </p:sp>
      <p:sp>
        <p:nvSpPr>
          <p:cNvPr id="377" name="Google Shape;377;p37"/>
          <p:cNvSpPr txBox="1">
            <a:spLocks noGrp="1"/>
          </p:cNvSpPr>
          <p:nvPr>
            <p:ph type="subTitle" idx="15"/>
          </p:nvPr>
        </p:nvSpPr>
        <p:spPr>
          <a:xfrm>
            <a:off x="5772435" y="2802983"/>
            <a:ext cx="60006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6</a:t>
            </a:r>
            <a:endParaRPr dirty="0"/>
          </a:p>
        </p:txBody>
      </p:sp>
      <p:sp>
        <p:nvSpPr>
          <p:cNvPr id="38" name="Google Shape;376;p37">
            <a:extLst>
              <a:ext uri="{FF2B5EF4-FFF2-40B4-BE49-F238E27FC236}">
                <a16:creationId xmlns:a16="http://schemas.microsoft.com/office/drawing/2014/main" id="{904ADDB3-489A-4070-8381-88E83859565D}"/>
              </a:ext>
            </a:extLst>
          </p:cNvPr>
          <p:cNvSpPr txBox="1">
            <a:spLocks/>
          </p:cNvSpPr>
          <p:nvPr/>
        </p:nvSpPr>
        <p:spPr>
          <a:xfrm>
            <a:off x="3777998" y="3990924"/>
            <a:ext cx="683712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dirty="0"/>
              <a:t> 7</a:t>
            </a:r>
          </a:p>
        </p:txBody>
      </p:sp>
      <p:sp>
        <p:nvSpPr>
          <p:cNvPr id="39" name="Google Shape;374;p37">
            <a:extLst>
              <a:ext uri="{FF2B5EF4-FFF2-40B4-BE49-F238E27FC236}">
                <a16:creationId xmlns:a16="http://schemas.microsoft.com/office/drawing/2014/main" id="{B3097E44-9AE6-4497-BF7C-2F78B1E6F57D}"/>
              </a:ext>
            </a:extLst>
          </p:cNvPr>
          <p:cNvSpPr txBox="1">
            <a:spLocks/>
          </p:cNvSpPr>
          <p:nvPr/>
        </p:nvSpPr>
        <p:spPr>
          <a:xfrm>
            <a:off x="4295940" y="3939169"/>
            <a:ext cx="1975200" cy="90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en-US" sz="900" dirty="0"/>
              <a:t> Which customer returned items and what segment do they belong b) Who are the most valuable customers and what do they purchase?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457" name="Google Shape;457;p43"/>
          <p:cNvSpPr/>
          <p:nvPr/>
        </p:nvSpPr>
        <p:spPr>
          <a:xfrm>
            <a:off x="1652300" y="1361700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4766898" y="1351912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43"/>
          <p:cNvSpPr/>
          <p:nvPr/>
        </p:nvSpPr>
        <p:spPr>
          <a:xfrm>
            <a:off x="7315400" y="1361700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3"/>
          <p:cNvSpPr txBox="1"/>
          <p:nvPr/>
        </p:nvSpPr>
        <p:spPr>
          <a:xfrm flipH="1">
            <a:off x="834300" y="17863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Data Understanding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 flipH="1">
            <a:off x="3948948" y="1797769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Data Cleaning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64" name="Google Shape;464;p43"/>
          <p:cNvSpPr txBox="1"/>
          <p:nvPr/>
        </p:nvSpPr>
        <p:spPr>
          <a:xfrm flipH="1">
            <a:off x="6497400" y="17863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Data Analysis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65" name="Google Shape;465;p43"/>
          <p:cNvCxnSpPr>
            <a:cxnSpLocks/>
            <a:stCxn id="457" idx="6"/>
            <a:endCxn id="459" idx="2"/>
          </p:cNvCxnSpPr>
          <p:nvPr/>
        </p:nvCxnSpPr>
        <p:spPr>
          <a:xfrm flipV="1">
            <a:off x="1828700" y="1440112"/>
            <a:ext cx="2938198" cy="97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3"/>
          <p:cNvCxnSpPr>
            <a:stCxn id="459" idx="6"/>
            <a:endCxn id="460" idx="2"/>
          </p:cNvCxnSpPr>
          <p:nvPr/>
        </p:nvCxnSpPr>
        <p:spPr>
          <a:xfrm>
            <a:off x="4943298" y="1440112"/>
            <a:ext cx="2372102" cy="97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3"/>
          <p:cNvCxnSpPr>
            <a:stCxn id="457" idx="4"/>
            <a:endCxn id="461" idx="0"/>
          </p:cNvCxnSpPr>
          <p:nvPr/>
        </p:nvCxnSpPr>
        <p:spPr>
          <a:xfrm>
            <a:off x="1740500" y="1538100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3"/>
          <p:cNvCxnSpPr>
            <a:stCxn id="459" idx="4"/>
            <a:endCxn id="463" idx="0"/>
          </p:cNvCxnSpPr>
          <p:nvPr/>
        </p:nvCxnSpPr>
        <p:spPr>
          <a:xfrm>
            <a:off x="4855098" y="1528312"/>
            <a:ext cx="0" cy="2694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3"/>
          <p:cNvCxnSpPr>
            <a:stCxn id="460" idx="4"/>
            <a:endCxn id="464" idx="0"/>
          </p:cNvCxnSpPr>
          <p:nvPr/>
        </p:nvCxnSpPr>
        <p:spPr>
          <a:xfrm>
            <a:off x="7403600" y="1538100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43"/>
          <p:cNvSpPr/>
          <p:nvPr/>
        </p:nvSpPr>
        <p:spPr>
          <a:xfrm>
            <a:off x="1652300" y="317692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"/>
          <p:cNvSpPr/>
          <p:nvPr/>
        </p:nvSpPr>
        <p:spPr>
          <a:xfrm>
            <a:off x="4127995" y="3153318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6780090" y="3176925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3"/>
          <p:cNvSpPr txBox="1"/>
          <p:nvPr/>
        </p:nvSpPr>
        <p:spPr>
          <a:xfrm flipH="1">
            <a:off x="834300" y="3601600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Data Visualization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77" name="Google Shape;477;p43"/>
          <p:cNvSpPr txBox="1"/>
          <p:nvPr/>
        </p:nvSpPr>
        <p:spPr>
          <a:xfrm flipH="1">
            <a:off x="3314836" y="3506861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Uncover Insights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78" name="Google Shape;478;p43"/>
          <p:cNvSpPr txBox="1"/>
          <p:nvPr/>
        </p:nvSpPr>
        <p:spPr>
          <a:xfrm flipH="1">
            <a:off x="5962140" y="3534657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Recommendations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80" name="Google Shape;480;p43"/>
          <p:cNvCxnSpPr>
            <a:stCxn id="472" idx="6"/>
            <a:endCxn id="473" idx="2"/>
          </p:cNvCxnSpPr>
          <p:nvPr/>
        </p:nvCxnSpPr>
        <p:spPr>
          <a:xfrm flipV="1">
            <a:off x="1828700" y="3241518"/>
            <a:ext cx="2299295" cy="236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43"/>
          <p:cNvCxnSpPr>
            <a:stCxn id="473" idx="6"/>
            <a:endCxn id="474" idx="2"/>
          </p:cNvCxnSpPr>
          <p:nvPr/>
        </p:nvCxnSpPr>
        <p:spPr>
          <a:xfrm>
            <a:off x="4304395" y="3241518"/>
            <a:ext cx="2475695" cy="236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43"/>
          <p:cNvCxnSpPr>
            <a:stCxn id="472" idx="4"/>
            <a:endCxn id="476" idx="0"/>
          </p:cNvCxnSpPr>
          <p:nvPr/>
        </p:nvCxnSpPr>
        <p:spPr>
          <a:xfrm>
            <a:off x="1740500" y="33533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43"/>
          <p:cNvCxnSpPr>
            <a:stCxn id="473" idx="4"/>
            <a:endCxn id="477" idx="0"/>
          </p:cNvCxnSpPr>
          <p:nvPr/>
        </p:nvCxnSpPr>
        <p:spPr>
          <a:xfrm>
            <a:off x="4216195" y="3329718"/>
            <a:ext cx="4791" cy="1771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43"/>
          <p:cNvCxnSpPr>
            <a:stCxn id="474" idx="4"/>
            <a:endCxn id="478" idx="0"/>
          </p:cNvCxnSpPr>
          <p:nvPr/>
        </p:nvCxnSpPr>
        <p:spPr>
          <a:xfrm>
            <a:off x="6868290" y="3353325"/>
            <a:ext cx="0" cy="18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43"/>
          <p:cNvCxnSpPr>
            <a:stCxn id="460" idx="6"/>
            <a:endCxn id="472" idx="2"/>
          </p:cNvCxnSpPr>
          <p:nvPr/>
        </p:nvCxnSpPr>
        <p:spPr>
          <a:xfrm flipH="1">
            <a:off x="1652300" y="1449900"/>
            <a:ext cx="5839500" cy="1815300"/>
          </a:xfrm>
          <a:prstGeom prst="bentConnector5">
            <a:avLst>
              <a:gd name="adj1" fmla="val -16013"/>
              <a:gd name="adj2" fmla="val 80359"/>
              <a:gd name="adj3" fmla="val 1158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406" name="Google Shape;406;p3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8"/>
          <p:cNvSpPr txBox="1">
            <a:spLocks noGrp="1"/>
          </p:cNvSpPr>
          <p:nvPr>
            <p:ph type="subTitle" idx="1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Delivery Days</a:t>
            </a:r>
            <a:endParaRPr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4</a:t>
            </a:r>
            <a:endParaRPr sz="2400" b="1"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title" idx="2"/>
          </p:nvPr>
        </p:nvSpPr>
        <p:spPr>
          <a:xfrm>
            <a:off x="1200575" y="927296"/>
            <a:ext cx="2739300" cy="6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$12.6M</a:t>
            </a:r>
            <a:endParaRPr sz="2400" b="1"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3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Sales</a:t>
            </a:r>
            <a:endParaRPr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 idx="4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Canon imageCLASS 2200 Advanced Copier</a:t>
            </a:r>
            <a:endParaRPr sz="1600" b="1" dirty="0"/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5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Product</a:t>
            </a:r>
            <a:endParaRPr dirty="0"/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10;p38">
            <a:extLst>
              <a:ext uri="{FF2B5EF4-FFF2-40B4-BE49-F238E27FC236}">
                <a16:creationId xmlns:a16="http://schemas.microsoft.com/office/drawing/2014/main" id="{F65839CB-265F-4399-8B3A-EEE40023C73A}"/>
              </a:ext>
            </a:extLst>
          </p:cNvPr>
          <p:cNvSpPr txBox="1">
            <a:spLocks/>
          </p:cNvSpPr>
          <p:nvPr/>
        </p:nvSpPr>
        <p:spPr>
          <a:xfrm>
            <a:off x="4400553" y="927296"/>
            <a:ext cx="2739300" cy="66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41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/>
            <a:r>
              <a:rPr lang="en" sz="2400" b="1" dirty="0"/>
              <a:t>$1.47M</a:t>
            </a:r>
          </a:p>
        </p:txBody>
      </p:sp>
      <p:sp>
        <p:nvSpPr>
          <p:cNvPr id="13" name="Google Shape;409;p38">
            <a:extLst>
              <a:ext uri="{FF2B5EF4-FFF2-40B4-BE49-F238E27FC236}">
                <a16:creationId xmlns:a16="http://schemas.microsoft.com/office/drawing/2014/main" id="{57F254E8-B5F0-482D-928C-7E630CAE5D64}"/>
              </a:ext>
            </a:extLst>
          </p:cNvPr>
          <p:cNvSpPr txBox="1">
            <a:spLocks/>
          </p:cNvSpPr>
          <p:nvPr/>
        </p:nvSpPr>
        <p:spPr>
          <a:xfrm>
            <a:off x="4400553" y="2266165"/>
            <a:ext cx="2783370" cy="66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41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/>
            <a:r>
              <a:rPr lang="en-US" sz="1600" b="1" dirty="0"/>
              <a:t>United States</a:t>
            </a:r>
          </a:p>
        </p:txBody>
      </p:sp>
      <p:sp>
        <p:nvSpPr>
          <p:cNvPr id="14" name="Google Shape;412;p38">
            <a:extLst>
              <a:ext uri="{FF2B5EF4-FFF2-40B4-BE49-F238E27FC236}">
                <a16:creationId xmlns:a16="http://schemas.microsoft.com/office/drawing/2014/main" id="{5D20EE20-6A05-40EF-9673-E6D15BAB0693}"/>
              </a:ext>
            </a:extLst>
          </p:cNvPr>
          <p:cNvSpPr txBox="1">
            <a:spLocks/>
          </p:cNvSpPr>
          <p:nvPr/>
        </p:nvSpPr>
        <p:spPr>
          <a:xfrm>
            <a:off x="4444623" y="3497846"/>
            <a:ext cx="2739300" cy="66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41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pace Grotesk"/>
              <a:buNone/>
              <a:defRPr sz="60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/>
            <a:r>
              <a:rPr lang="en-US" sz="1600" b="1" dirty="0"/>
              <a:t>Tom Ashbrook</a:t>
            </a:r>
          </a:p>
        </p:txBody>
      </p:sp>
      <p:sp>
        <p:nvSpPr>
          <p:cNvPr id="15" name="Google Shape;411;p38">
            <a:extLst>
              <a:ext uri="{FF2B5EF4-FFF2-40B4-BE49-F238E27FC236}">
                <a16:creationId xmlns:a16="http://schemas.microsoft.com/office/drawing/2014/main" id="{9E4A54F6-54CF-4914-8786-694FE4A3A30A}"/>
              </a:ext>
            </a:extLst>
          </p:cNvPr>
          <p:cNvSpPr txBox="1">
            <a:spLocks/>
          </p:cNvSpPr>
          <p:nvPr/>
        </p:nvSpPr>
        <p:spPr>
          <a:xfrm>
            <a:off x="4369160" y="1642982"/>
            <a:ext cx="27393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/>
              <a:t>Total Profit</a:t>
            </a:r>
          </a:p>
        </p:txBody>
      </p:sp>
      <p:sp>
        <p:nvSpPr>
          <p:cNvPr id="16" name="Google Shape;408;p38">
            <a:extLst>
              <a:ext uri="{FF2B5EF4-FFF2-40B4-BE49-F238E27FC236}">
                <a16:creationId xmlns:a16="http://schemas.microsoft.com/office/drawing/2014/main" id="{8E3CE88A-335A-426E-A00C-C6DA9B91FD02}"/>
              </a:ext>
            </a:extLst>
          </p:cNvPr>
          <p:cNvSpPr txBox="1">
            <a:spLocks/>
          </p:cNvSpPr>
          <p:nvPr/>
        </p:nvSpPr>
        <p:spPr>
          <a:xfrm>
            <a:off x="4364471" y="2978289"/>
            <a:ext cx="2739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/>
              <a:t>Most Profitable Country</a:t>
            </a:r>
          </a:p>
        </p:txBody>
      </p:sp>
      <p:sp>
        <p:nvSpPr>
          <p:cNvPr id="17" name="Google Shape;413;p38">
            <a:extLst>
              <a:ext uri="{FF2B5EF4-FFF2-40B4-BE49-F238E27FC236}">
                <a16:creationId xmlns:a16="http://schemas.microsoft.com/office/drawing/2014/main" id="{FCCE66AD-2E96-4EE1-8254-B973938D322B}"/>
              </a:ext>
            </a:extLst>
          </p:cNvPr>
          <p:cNvSpPr txBox="1">
            <a:spLocks/>
          </p:cNvSpPr>
          <p:nvPr/>
        </p:nvSpPr>
        <p:spPr>
          <a:xfrm>
            <a:off x="4364471" y="4224196"/>
            <a:ext cx="2739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/>
              <a:t>Top Customer</a:t>
            </a:r>
          </a:p>
        </p:txBody>
      </p:sp>
      <p:sp>
        <p:nvSpPr>
          <p:cNvPr id="18" name="Google Shape;419;p39">
            <a:extLst>
              <a:ext uri="{FF2B5EF4-FFF2-40B4-BE49-F238E27FC236}">
                <a16:creationId xmlns:a16="http://schemas.microsoft.com/office/drawing/2014/main" id="{E7B2D967-1956-4C64-B096-9071C25D2F60}"/>
              </a:ext>
            </a:extLst>
          </p:cNvPr>
          <p:cNvSpPr txBox="1">
            <a:spLocks/>
          </p:cNvSpPr>
          <p:nvPr/>
        </p:nvSpPr>
        <p:spPr>
          <a:xfrm>
            <a:off x="635690" y="31656"/>
            <a:ext cx="2123276" cy="613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pace Grotesk"/>
              <a:buNone/>
              <a:defRPr sz="6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pace Grotesk"/>
              <a:buNone/>
              <a:defRPr sz="9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pace Grotesk"/>
              <a:buNone/>
              <a:defRPr sz="9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pace Grotesk"/>
              <a:buNone/>
              <a:defRPr sz="9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pace Grotesk"/>
              <a:buNone/>
              <a:defRPr sz="9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pace Grotesk"/>
              <a:buNone/>
              <a:defRPr sz="9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pace Grotesk"/>
              <a:buNone/>
              <a:defRPr sz="9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pace Grotesk"/>
              <a:buNone/>
              <a:defRPr sz="9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pace Grotesk"/>
              <a:buNone/>
              <a:defRPr sz="9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400" b="1" dirty="0"/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891</Words>
  <Application>Microsoft Office PowerPoint</Application>
  <PresentationFormat>On-screen Show (16:9)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Raleway</vt:lpstr>
      <vt:lpstr>Cairo</vt:lpstr>
      <vt:lpstr>Wingdings</vt:lpstr>
      <vt:lpstr>Arial</vt:lpstr>
      <vt:lpstr>PT Sans</vt:lpstr>
      <vt:lpstr>Space Grotesk</vt:lpstr>
      <vt:lpstr>Anaheim</vt:lpstr>
      <vt:lpstr>Space Grotesk Medium</vt:lpstr>
      <vt:lpstr>Data Migration Project Proposal by Slidesgo</vt:lpstr>
      <vt:lpstr>Global Superstore Capstone Project</vt:lpstr>
      <vt:lpstr>Table of contents</vt:lpstr>
      <vt:lpstr>Objectives</vt:lpstr>
      <vt:lpstr>PowerPoint Presentation</vt:lpstr>
      <vt:lpstr>Resources</vt:lpstr>
      <vt:lpstr>Project Recap</vt:lpstr>
      <vt:lpstr>Problem</vt:lpstr>
      <vt:lpstr>Process</vt:lpstr>
      <vt:lpstr>4</vt:lpstr>
      <vt:lpstr>PowerPoint Presentation</vt:lpstr>
      <vt:lpstr>PowerPoint Presentation</vt:lpstr>
      <vt:lpstr>PowerPoint Presentation</vt:lpstr>
      <vt:lpstr>PowerPoint Presentation</vt:lpstr>
      <vt:lpstr>Recommendation &amp;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Superstore Capstone Project</dc:title>
  <dc:creator>HP</dc:creator>
  <cp:lastModifiedBy>Isioma Ossai</cp:lastModifiedBy>
  <cp:revision>31</cp:revision>
  <dcterms:modified xsi:type="dcterms:W3CDTF">2024-01-03T15:10:00Z</dcterms:modified>
</cp:coreProperties>
</file>