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4" r:id="rId7"/>
    <p:sldId id="265" r:id="rId8"/>
    <p:sldId id="266" r:id="rId9"/>
    <p:sldId id="268" r:id="rId10"/>
    <p:sldId id="276" r:id="rId11"/>
    <p:sldId id="260" r:id="rId12"/>
    <p:sldId id="273" r:id="rId13"/>
    <p:sldId id="274" r:id="rId14"/>
    <p:sldId id="275" r:id="rId15"/>
    <p:sldId id="279" r:id="rId16"/>
    <p:sldId id="262" r:id="rId17"/>
    <p:sldId id="26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33EA-DD40-AB43-714C-04F57C010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0EFF3-90E0-AEA4-81DA-23F8DAE6E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8E8D-7D5F-FBA3-E7D8-7DC9D7D5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E03F-FA9B-467F-DB51-4311EC29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6BFE-313C-99B4-F5B0-214CAEDB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26DD-A592-AB7F-5AC4-9735AD50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4D2A-4E27-2650-E868-B7142250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A53E-67CF-8D37-44FB-F40F06F6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D966-C832-7AA0-073C-535A57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ECCF-2313-94AB-3B15-BADA3752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BE772-3C0A-C014-EC29-77A6653B9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45CCD-7C74-EA2D-E70D-7E97568B0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05A2-DD79-E9AC-46D6-5875DA29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138E-1105-AF66-CB07-AC09D45F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0C91-8C26-3C5C-F259-A819291A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D244-29DD-891B-AF0C-D0B86A7C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2620-AE05-64E8-F0DC-C44B5DAD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500E-CBDA-24D9-0590-1670FFA6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70AF-CE5E-B480-C537-BADE1C5A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F052-35EC-A62E-38A6-5D266B4B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66BC-7B28-E559-1749-41F123C3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9259-CDBF-9CDD-D037-4801745E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8329-7395-9D07-5D4A-F7247E16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C5CF-30DF-D0B5-52E8-2FD22A43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B5B0-6CB5-04FB-6E4B-BFE6D0C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C22B-C830-480E-B81C-E2A40285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9FA7-D5EA-E3AB-C5AE-206AE675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33A3F-D704-3434-4072-DA7A344BC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E9871-13A8-656A-7939-0A055EC4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72E5-5B50-2FF8-2A79-442DCB6C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E985-4C7F-FC5F-041C-7A404B67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8312-4D0F-527C-C2C8-78C3CD4E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A42C4-D2E5-E4A5-BE7A-409E7D23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175F5-F46F-59A9-E953-36BF8BA7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BD878-8229-1885-C69A-EE30A30F7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1410D-0659-59F1-8371-F19AF6A9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461FD-F094-D809-6227-D879D554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3DEAE-6528-D344-60A1-2A053560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B9BD7-E648-8846-DDAD-5E78684F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BF67-BBC7-7FDD-0F76-EF8C3A1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A304-AC65-E6EA-888A-0B9A0E14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28BA0-683E-B7DC-8BD5-C4EAA2A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C699-074A-931A-7F94-99FEA076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9FF59-DA03-0714-8B72-6438DC42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5C1F3-8709-36F4-5EA7-AE73260D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6F72-7BD9-E8D2-AACF-53F679BC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6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3D48-1CAE-D9A4-8101-2C05159C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94AD-A044-8EBD-B03E-438961B0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DB44F-4CB3-58F7-5539-23D585361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3BE88-23A9-1653-74D6-9607584A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7EAD-16A0-A9D9-08B6-6FF5F427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14CC-8D58-C957-1BC5-CB2689C1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A90D-108C-F33A-D062-F943EF80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F4727-70A0-2364-2522-03F684F75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EDB36-8BC2-1FDE-CD5B-F01E5517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0D7C4-4C10-BA15-89EA-9A635573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EF455-CB78-1E86-274E-848C9EEE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46DA6-AB9F-A668-4986-4331C072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AD473-C521-E72C-4E8B-346FD76B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E2EEA-5B8E-EF59-7897-7C2E2249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B788-FB20-5D9D-8E7D-3C7FB0240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6BA9-86AC-449A-B4E3-52D93C4F1AA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23F8-879C-840F-DAE0-F7E5DC0EB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D5B3-FD81-6B36-1618-E4B8B6C76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73CA3-4D56-464C-BACF-2C7E1CE0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3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iraUdaththa/3D-representation-of-a-SEM-im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A94D-4FEB-3A56-EA6E-66B18B46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" y="1258913"/>
            <a:ext cx="11239500" cy="1655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Investigation of porosity and morphology of Thin films by analyzing SEM images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DBF0E1-06B7-8C2F-A4D2-0CC64ABD6CEE}"/>
              </a:ext>
            </a:extLst>
          </p:cNvPr>
          <p:cNvSpPr txBox="1">
            <a:spLocks/>
          </p:cNvSpPr>
          <p:nvPr/>
        </p:nvSpPr>
        <p:spPr>
          <a:xfrm>
            <a:off x="7282099" y="7948416"/>
            <a:ext cx="4794250" cy="94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Prof. T.M.W.J. Bandara</a:t>
            </a:r>
            <a:endParaRPr lang="en-US" sz="18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B.Sc. (Ruhuna), M.Phil. (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Perad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.),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Ph.D.(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Perad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3B6421-AC9C-9AF8-31CE-F88C2B2A6B48}"/>
              </a:ext>
            </a:extLst>
          </p:cNvPr>
          <p:cNvGrpSpPr/>
          <p:nvPr/>
        </p:nvGrpSpPr>
        <p:grpSpPr>
          <a:xfrm>
            <a:off x="4858858" y="5818745"/>
            <a:ext cx="2634142" cy="549217"/>
            <a:chOff x="8564799" y="404680"/>
            <a:chExt cx="2634142" cy="549217"/>
          </a:xfrm>
        </p:grpSpPr>
        <p:pic>
          <p:nvPicPr>
            <p:cNvPr id="1026" name="Picture 2" descr="University of Peradeniya - Wikipedia">
              <a:extLst>
                <a:ext uri="{FF2B5EF4-FFF2-40B4-BE49-F238E27FC236}">
                  <a16:creationId xmlns:a16="http://schemas.microsoft.com/office/drawing/2014/main" id="{8E519A15-D06D-891A-94E4-BAE31424E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4799" y="404680"/>
              <a:ext cx="491292" cy="491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00E2A5D-ACD4-DE0C-F3BB-6094F95B5877}"/>
                </a:ext>
              </a:extLst>
            </p:cNvPr>
            <p:cNvSpPr txBox="1">
              <a:spLocks/>
            </p:cNvSpPr>
            <p:nvPr/>
          </p:nvSpPr>
          <p:spPr>
            <a:xfrm>
              <a:off x="9014541" y="417380"/>
              <a:ext cx="2184400" cy="5365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Faculty of Science</a:t>
              </a:r>
            </a:p>
            <a:p>
              <a:pPr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i="0" dirty="0">
                  <a:solidFill>
                    <a:srgbClr val="404040"/>
                  </a:solidFill>
                  <a:effectLst/>
                  <a:latin typeface="Montserrat" panose="020F0502020204030204" pitchFamily="2" charset="0"/>
                </a:rPr>
                <a:t>University of Peradeniya</a:t>
              </a:r>
              <a:endPara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EB705DB-AFAD-2670-20DF-8B1119A9E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38" y="-836055"/>
            <a:ext cx="2153923" cy="452876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6FBA495A-961E-9433-A075-2790D6EBD98E}"/>
              </a:ext>
            </a:extLst>
          </p:cNvPr>
          <p:cNvSpPr txBox="1">
            <a:spLocks/>
          </p:cNvSpPr>
          <p:nvPr/>
        </p:nvSpPr>
        <p:spPr>
          <a:xfrm>
            <a:off x="743862" y="7948417"/>
            <a:ext cx="3171825" cy="999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595959"/>
                </a:solidFill>
                <a:latin typeface="Arial" panose="020B0604020202020204" pitchFamily="34" charset="0"/>
              </a:rPr>
              <a:t>Mr. I.M.G. </a:t>
            </a:r>
            <a:r>
              <a:rPr lang="en-US" sz="1800" b="1" dirty="0" err="1">
                <a:solidFill>
                  <a:srgbClr val="595959"/>
                </a:solidFill>
                <a:latin typeface="Arial" panose="020B0604020202020204" pitchFamily="34" charset="0"/>
              </a:rPr>
              <a:t>Janindu</a:t>
            </a:r>
            <a:r>
              <a:rPr lang="en-US" sz="1800" b="1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595959"/>
                </a:solidFill>
                <a:latin typeface="Arial" panose="020B0604020202020204" pitchFamily="34" charset="0"/>
              </a:rPr>
              <a:t>Eranga</a:t>
            </a:r>
            <a:endParaRPr lang="en-US" sz="18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B.Sc. (</a:t>
            </a:r>
            <a:r>
              <a:rPr lang="en-US" sz="1800" dirty="0" err="1">
                <a:solidFill>
                  <a:srgbClr val="595959"/>
                </a:solidFill>
                <a:latin typeface="Arial" panose="020B0604020202020204" pitchFamily="34" charset="0"/>
              </a:rPr>
              <a:t>Perad</a:t>
            </a:r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3B151D17-939A-BD03-61AD-A33AD09B8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77844"/>
              </p:ext>
            </p:extLst>
          </p:nvPr>
        </p:nvGraphicFramePr>
        <p:xfrm>
          <a:off x="476250" y="4014418"/>
          <a:ext cx="11239503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1">
                  <a:extLst>
                    <a:ext uri="{9D8B030D-6E8A-4147-A177-3AD203B41FA5}">
                      <a16:colId xmlns:a16="http://schemas.microsoft.com/office/drawing/2014/main" val="3349601875"/>
                    </a:ext>
                  </a:extLst>
                </a:gridCol>
                <a:gridCol w="3746501">
                  <a:extLst>
                    <a:ext uri="{9D8B030D-6E8A-4147-A177-3AD203B41FA5}">
                      <a16:colId xmlns:a16="http://schemas.microsoft.com/office/drawing/2014/main" val="1718272416"/>
                    </a:ext>
                  </a:extLst>
                </a:gridCol>
                <a:gridCol w="3746501">
                  <a:extLst>
                    <a:ext uri="{9D8B030D-6E8A-4147-A177-3AD203B41FA5}">
                      <a16:colId xmlns:a16="http://schemas.microsoft.com/office/drawing/2014/main" val="239933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1" dirty="0">
                          <a:solidFill>
                            <a:srgbClr val="595959"/>
                          </a:solidFill>
                        </a:rPr>
                        <a:t>Mr. I.M.G. </a:t>
                      </a:r>
                      <a:r>
                        <a:rPr lang="en-US" sz="1800" b="1" dirty="0" err="1">
                          <a:solidFill>
                            <a:srgbClr val="595959"/>
                          </a:solidFill>
                        </a:rPr>
                        <a:t>Janindu</a:t>
                      </a:r>
                      <a:r>
                        <a:rPr lang="en-US" sz="1800" b="1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595959"/>
                          </a:solidFill>
                        </a:rPr>
                        <a:t>Eranga</a:t>
                      </a:r>
                      <a:endParaRPr lang="en-US" sz="1800" b="1" dirty="0">
                        <a:solidFill>
                          <a:srgbClr val="595959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>
                          <a:solidFill>
                            <a:srgbClr val="595959"/>
                          </a:solidFill>
                        </a:rPr>
                        <a:t>B.Sc. (</a:t>
                      </a:r>
                      <a:r>
                        <a:rPr lang="en-US" sz="1800" dirty="0" err="1">
                          <a:solidFill>
                            <a:srgbClr val="595959"/>
                          </a:solidFill>
                        </a:rPr>
                        <a:t>Perad</a:t>
                      </a:r>
                      <a:r>
                        <a:rPr lang="en-US" sz="1800" dirty="0">
                          <a:solidFill>
                            <a:srgbClr val="595959"/>
                          </a:solidFill>
                        </a:rPr>
                        <a:t>.)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80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rgbClr val="595959"/>
                          </a:solidFill>
                          <a:effectLst/>
                        </a:rPr>
                        <a:t>Mr. </a:t>
                      </a:r>
                      <a:r>
                        <a:rPr lang="en-US" sz="1800" b="1" u="none" strike="noStrike" dirty="0" err="1">
                          <a:solidFill>
                            <a:srgbClr val="595959"/>
                          </a:solidFill>
                          <a:effectLst/>
                        </a:rPr>
                        <a:t>W.M.I.U.Rathnayake</a:t>
                      </a:r>
                      <a:endParaRPr lang="en-US" sz="1800" b="1" dirty="0">
                        <a:solidFill>
                          <a:srgbClr val="595959"/>
                        </a:solidFill>
                      </a:endParaRP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B.Sc. (</a:t>
                      </a:r>
                      <a:r>
                        <a:rPr lang="en-US" sz="1800" b="0" u="none" strike="noStrike" dirty="0" err="1">
                          <a:solidFill>
                            <a:srgbClr val="595959"/>
                          </a:solidFill>
                          <a:effectLst/>
                        </a:rPr>
                        <a:t>Perad</a:t>
                      </a: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.)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rgbClr val="595959"/>
                          </a:solidFill>
                          <a:effectLst/>
                        </a:rPr>
                        <a:t>Prof. T.M.W.J. Bandara</a:t>
                      </a:r>
                      <a:endParaRPr lang="en-US" sz="1800" b="0" dirty="0">
                        <a:effectLst/>
                      </a:endParaRP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B.Sc. (Ruhuna), M.Phil. (</a:t>
                      </a:r>
                      <a:r>
                        <a:rPr lang="en-US" sz="1800" b="0" u="none" strike="noStrike" dirty="0" err="1">
                          <a:solidFill>
                            <a:srgbClr val="595959"/>
                          </a:solidFill>
                          <a:effectLst/>
                        </a:rPr>
                        <a:t>Perad</a:t>
                      </a: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.),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Ph.D.(</a:t>
                      </a:r>
                      <a:r>
                        <a:rPr lang="en-US" sz="1800" b="0" u="none" strike="noStrike" dirty="0" err="1">
                          <a:solidFill>
                            <a:srgbClr val="595959"/>
                          </a:solidFill>
                          <a:effectLst/>
                        </a:rPr>
                        <a:t>Perad</a:t>
                      </a: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.)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3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8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3130-C0AD-3C8C-D4B3-9AA66778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1FB5-9136-6961-303D-B1046882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Python libraries like NumPy, Matplotlib to load and process SEM images.</a:t>
            </a:r>
          </a:p>
          <a:p>
            <a:r>
              <a:rPr lang="en-US" dirty="0"/>
              <a:t>The intensity of darkness observed in scanning electron microscopy (SEM) images serves as a qualitative indicator of depth.</a:t>
            </a:r>
          </a:p>
          <a:p>
            <a:r>
              <a:rPr lang="en-US" sz="1600" dirty="0">
                <a:hlinkClick r:id="rId2"/>
              </a:rPr>
              <a:t>https://github.com/IsiraUdaththa/3D-representation-of-a-SEM-images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2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16BB-7A96-9487-F8C4-D6FD87C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Depth Surfaces</a:t>
            </a:r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A71F20FF-6B6D-DF5B-2E42-990C220AA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9650"/>
            <a:ext cx="4591050" cy="344328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70E4F09-BA21-C292-C9AC-0B4C5D389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6" y="1601426"/>
            <a:ext cx="6038850" cy="46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4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16BB-7A96-9487-F8C4-D6FD87C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Depth Surfaces</a:t>
            </a:r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A71F20FF-6B6D-DF5B-2E42-990C220AA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6175"/>
            <a:ext cx="4591050" cy="3443288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9348E9F-6EAE-752C-B283-63339D94E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6" y="1690688"/>
            <a:ext cx="5815404" cy="45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2E8525B8-2B87-20D2-BC6E-F96505939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36175"/>
            <a:ext cx="4591051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16BB-7A96-9487-F8C4-D6FD87C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Depth Surfaces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BD325A26-1381-EF95-117B-C7DF503F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33625"/>
            <a:ext cx="4520143" cy="3390107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9FD94D4-9590-0736-D36F-4163D0F7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97" y="1690688"/>
            <a:ext cx="5795206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54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16BB-7A96-9487-F8C4-D6FD87C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Depth Surfaces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35A888-A27E-4C9E-75FF-B5B417478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1" y="1598763"/>
            <a:ext cx="5686424" cy="442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D01679-A07C-0692-72A3-C53AF5752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59" y="2089075"/>
            <a:ext cx="4713816" cy="3535362"/>
          </a:xfrm>
        </p:spPr>
      </p:pic>
    </p:spTree>
    <p:extLst>
      <p:ext uri="{BB962C8B-B14F-4D97-AF65-F5344CB8AC3E}">
        <p14:creationId xmlns:p14="http://schemas.microsoft.com/office/powerpoint/2010/main" val="343285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16BB-7A96-9487-F8C4-D6FD87C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Depth Surfaces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5CDDF9-DF1D-224E-5FB3-D2DB5890B5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19" y="2963261"/>
            <a:ext cx="3238362" cy="252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77860C3-7E6C-C011-2F89-DE9F8CB8F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7859"/>
            <a:ext cx="3373286" cy="26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62C0543-1565-03D6-D2A9-C391B657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514" y="2868591"/>
            <a:ext cx="3373286" cy="262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5168C5-BA9A-F7C1-71C1-02B182DAA6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visualization varies depending on our depth estimation.</a:t>
            </a:r>
          </a:p>
          <a:p>
            <a:r>
              <a:rPr lang="en-US" dirty="0"/>
              <a:t>Currently, there is no algorithm available to determine it.</a:t>
            </a:r>
          </a:p>
        </p:txBody>
      </p:sp>
    </p:spTree>
    <p:extLst>
      <p:ext uri="{BB962C8B-B14F-4D97-AF65-F5344CB8AC3E}">
        <p14:creationId xmlns:p14="http://schemas.microsoft.com/office/powerpoint/2010/main" val="243008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78FF-74CC-64A9-86CC-8D824505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E5D7-6057-92EC-9ED8-9FEC9826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any collaborators, advisors, or funding sources.</a:t>
            </a:r>
          </a:p>
        </p:txBody>
      </p:sp>
    </p:spTree>
    <p:extLst>
      <p:ext uri="{BB962C8B-B14F-4D97-AF65-F5344CB8AC3E}">
        <p14:creationId xmlns:p14="http://schemas.microsoft.com/office/powerpoint/2010/main" val="426550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3D27-2520-59AB-E3BA-36F62CCD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102078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1C67-52E9-5E94-EFE4-93D80333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430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124F-C9B4-F8C5-A97D-AB6F3407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E2AE-AAAB-5A8A-6BED-1E6DC704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7B20-7080-272E-CAB1-B86241D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01A5-DD88-5FA8-C8AD-0394DA73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45D8-D0A6-738E-93EC-00AFE10A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0FB9-BB54-855F-6BC5-D37DE459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Preparation</a:t>
            </a:r>
          </a:p>
          <a:p>
            <a:r>
              <a:rPr lang="en-US" dirty="0"/>
              <a:t>Scanning Electron Microscopy was conducted to capture high-resolution images of the thin film surfaces.</a:t>
            </a:r>
          </a:p>
          <a:p>
            <a:r>
              <a:rPr lang="en-US" dirty="0"/>
              <a:t>SEM images were processed to generate 3D depth surfaces using specialized software.</a:t>
            </a:r>
          </a:p>
        </p:txBody>
      </p:sp>
    </p:spTree>
    <p:extLst>
      <p:ext uri="{BB962C8B-B14F-4D97-AF65-F5344CB8AC3E}">
        <p14:creationId xmlns:p14="http://schemas.microsoft.com/office/powerpoint/2010/main" val="36874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7863-B50B-3104-6A39-993DA8EF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Imaging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2386F1-98BD-B976-D986-7173ACE5D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9457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7863-B50B-3104-6A39-993DA8EF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Imaging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720102-D222-0D4A-4E9F-D0146F4B1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09957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7863-B50B-3104-6A39-993DA8EF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Imaging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B7CCCA-8D35-31AE-B409-0921F160B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5251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7863-B50B-3104-6A39-993DA8EF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Imaging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08F10E-9C04-D876-A77C-489B3C6CB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9978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7863-B50B-3104-6A39-993DA8EF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Imaging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26CA9-0D3D-A66D-245A-5532C7817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87" y="2270883"/>
            <a:ext cx="3551582" cy="266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1BDD95-BE3A-4826-7DFE-15AF15B39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09" y="2270883"/>
            <a:ext cx="3551582" cy="266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ED1CA-C37B-82BA-4C49-41A3DBA3E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1" y="2270883"/>
            <a:ext cx="3551582" cy="26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6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273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Office Theme</vt:lpstr>
      <vt:lpstr>Investigation of porosity and morphology of Thin films by analyzing SEM images</vt:lpstr>
      <vt:lpstr>Introduction</vt:lpstr>
      <vt:lpstr>Objective</vt:lpstr>
      <vt:lpstr>Procedure</vt:lpstr>
      <vt:lpstr>SEM Imaging</vt:lpstr>
      <vt:lpstr>SEM Imaging</vt:lpstr>
      <vt:lpstr>SEM Imaging</vt:lpstr>
      <vt:lpstr>SEM Imaging</vt:lpstr>
      <vt:lpstr>SEM Imaging</vt:lpstr>
      <vt:lpstr>Analysis</vt:lpstr>
      <vt:lpstr>3D Depth Surfaces</vt:lpstr>
      <vt:lpstr>3D Depth Surfaces</vt:lpstr>
      <vt:lpstr>3D Depth Surfaces</vt:lpstr>
      <vt:lpstr>3D Depth Surfaces</vt:lpstr>
      <vt:lpstr>3D Depth Surfaces</vt:lpstr>
      <vt:lpstr>Acknowledgments</vt:lpstr>
      <vt:lpstr> 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porosity and morphology of Thin films by analyzing SEM images</dc:title>
  <dc:creator>Isira Udaththa</dc:creator>
  <cp:lastModifiedBy>Isira Udaththa</cp:lastModifiedBy>
  <cp:revision>8</cp:revision>
  <dcterms:created xsi:type="dcterms:W3CDTF">2023-10-01T20:14:14Z</dcterms:created>
  <dcterms:modified xsi:type="dcterms:W3CDTF">2023-10-01T22:15:31Z</dcterms:modified>
</cp:coreProperties>
</file>