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HK Grotesk Bold" charset="1" panose="00000800000000000000"/>
      <p:regular r:id="rId18"/>
    </p:embeddedFont>
    <p:embeddedFont>
      <p:font typeface="HK Grotesk Medium" charset="1" panose="00000600000000000000"/>
      <p:regular r:id="rId19"/>
    </p:embeddedFont>
    <p:embeddedFont>
      <p:font typeface="HK Grotesk Light" charset="1" panose="00000400000000000000"/>
      <p:regular r:id="rId20"/>
    </p:embeddedFont>
    <p:embeddedFont>
      <p:font typeface="Source Serif Pro" charset="1" panose="02040603050405020204"/>
      <p:regular r:id="rId21"/>
    </p:embeddedFont>
    <p:embeddedFont>
      <p:font typeface="HK Grotesk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3.png" Type="http://schemas.openxmlformats.org/officeDocument/2006/relationships/image"/><Relationship Id="rId20" Target="../media/image34.png" Type="http://schemas.openxmlformats.org/officeDocument/2006/relationships/image"/><Relationship Id="rId21" Target="../media/image35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3.png" Type="http://schemas.openxmlformats.org/officeDocument/2006/relationships/image"/><Relationship Id="rId20" Target="../media/image36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3.png" Type="http://schemas.openxmlformats.org/officeDocument/2006/relationships/image"/><Relationship Id="rId20" Target="https://learn.microsoft.com/en-us/dotnet/csharp/language-reference/compiler-messages/nullable-warnings" TargetMode="External" Type="http://schemas.openxmlformats.org/officeDocument/2006/relationships/hyperlink"/><Relationship Id="rId21" Target="https://danielwisky.com.br/2023-01-17-clean-code-comentarios/" TargetMode="External" Type="http://schemas.openxmlformats.org/officeDocument/2006/relationships/hyperlink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3.png" Type="http://schemas.openxmlformats.org/officeDocument/2006/relationships/image"/><Relationship Id="rId20" Target="../media/image19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3.png" Type="http://schemas.openxmlformats.org/officeDocument/2006/relationships/image"/><Relationship Id="rId20" Target="../media/image20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3.png" Type="http://schemas.openxmlformats.org/officeDocument/2006/relationships/image"/><Relationship Id="rId20" Target="../media/image21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3.png" Type="http://schemas.openxmlformats.org/officeDocument/2006/relationships/image"/><Relationship Id="rId20" Target="../media/image22.png" Type="http://schemas.openxmlformats.org/officeDocument/2006/relationships/image"/><Relationship Id="rId21" Target="../media/image23.png" Type="http://schemas.openxmlformats.org/officeDocument/2006/relationships/image"/><Relationship Id="rId22" Target="../media/image24.svg" Type="http://schemas.openxmlformats.org/officeDocument/2006/relationships/image"/><Relationship Id="rId23" Target="../media/image25.png" Type="http://schemas.openxmlformats.org/officeDocument/2006/relationships/image"/><Relationship Id="rId24" Target="../media/image26.svg" Type="http://schemas.openxmlformats.org/officeDocument/2006/relationships/image"/><Relationship Id="rId25" Target="../media/image27.png" Type="http://schemas.openxmlformats.org/officeDocument/2006/relationships/image"/><Relationship Id="rId26" Target="../media/image28.svg" Type="http://schemas.openxmlformats.org/officeDocument/2006/relationships/image"/><Relationship Id="rId27" Target="../media/image29.png" Type="http://schemas.openxmlformats.org/officeDocument/2006/relationships/image"/><Relationship Id="rId28" Target="../media/image30.sv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3.png" Type="http://schemas.openxmlformats.org/officeDocument/2006/relationships/image"/><Relationship Id="rId20" Target="../media/image31.png" Type="http://schemas.openxmlformats.org/officeDocument/2006/relationships/image"/><Relationship Id="rId21" Target="../media/image32.png" Type="http://schemas.openxmlformats.org/officeDocument/2006/relationships/image"/><Relationship Id="rId22" Target="../media/image3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6986" y="1377042"/>
            <a:ext cx="4446248" cy="4114800"/>
          </a:xfrm>
          <a:custGeom>
            <a:avLst/>
            <a:gdLst/>
            <a:ahLst/>
            <a:cxnLst/>
            <a:rect r="r" b="b" t="t" l="l"/>
            <a:pathLst>
              <a:path h="4114800" w="4446248">
                <a:moveTo>
                  <a:pt x="0" y="0"/>
                </a:moveTo>
                <a:lnTo>
                  <a:pt x="4446248" y="0"/>
                </a:lnTo>
                <a:lnTo>
                  <a:pt x="44462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82180" y="-1764136"/>
            <a:ext cx="4278147" cy="4114800"/>
          </a:xfrm>
          <a:custGeom>
            <a:avLst/>
            <a:gdLst/>
            <a:ahLst/>
            <a:cxnLst/>
            <a:rect r="r" b="b" t="t" l="l"/>
            <a:pathLst>
              <a:path h="4114800" w="4278147">
                <a:moveTo>
                  <a:pt x="0" y="0"/>
                </a:moveTo>
                <a:lnTo>
                  <a:pt x="4278148" y="0"/>
                </a:lnTo>
                <a:lnTo>
                  <a:pt x="42781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992027">
            <a:off x="6257342" y="3086100"/>
            <a:ext cx="5773316" cy="4114800"/>
          </a:xfrm>
          <a:custGeom>
            <a:avLst/>
            <a:gdLst/>
            <a:ahLst/>
            <a:cxnLst/>
            <a:rect r="r" b="b" t="t" l="l"/>
            <a:pathLst>
              <a:path h="4114800" w="5773316">
                <a:moveTo>
                  <a:pt x="0" y="0"/>
                </a:moveTo>
                <a:lnTo>
                  <a:pt x="5773316" y="0"/>
                </a:lnTo>
                <a:lnTo>
                  <a:pt x="57733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0132809" y="0"/>
            <a:ext cx="19050" cy="10287000"/>
          </a:xfrm>
          <a:prstGeom prst="rect">
            <a:avLst/>
          </a:prstGeom>
          <a:solidFill>
            <a:srgbClr val="292929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1624877" y="6172200"/>
            <a:ext cx="6083710" cy="4114800"/>
          </a:xfrm>
          <a:custGeom>
            <a:avLst/>
            <a:gdLst/>
            <a:ahLst/>
            <a:cxnLst/>
            <a:rect r="r" b="b" t="t" l="l"/>
            <a:pathLst>
              <a:path h="4114800" w="6083710">
                <a:moveTo>
                  <a:pt x="0" y="0"/>
                </a:moveTo>
                <a:lnTo>
                  <a:pt x="6083710" y="0"/>
                </a:lnTo>
                <a:lnTo>
                  <a:pt x="60837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7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250533" y="5582271"/>
            <a:ext cx="5337594" cy="4114800"/>
          </a:xfrm>
          <a:custGeom>
            <a:avLst/>
            <a:gdLst/>
            <a:ahLst/>
            <a:cxnLst/>
            <a:rect r="r" b="b" t="t" l="l"/>
            <a:pathLst>
              <a:path h="4114800" w="5337594">
                <a:moveTo>
                  <a:pt x="0" y="0"/>
                </a:moveTo>
                <a:lnTo>
                  <a:pt x="5337594" y="0"/>
                </a:lnTo>
                <a:lnTo>
                  <a:pt x="53375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36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4424649" y="4330897"/>
            <a:ext cx="5453349" cy="4114800"/>
          </a:xfrm>
          <a:custGeom>
            <a:avLst/>
            <a:gdLst/>
            <a:ahLst/>
            <a:cxnLst/>
            <a:rect r="r" b="b" t="t" l="l"/>
            <a:pathLst>
              <a:path h="4114800" w="5453349">
                <a:moveTo>
                  <a:pt x="0" y="0"/>
                </a:moveTo>
                <a:lnTo>
                  <a:pt x="5453349" y="0"/>
                </a:lnTo>
                <a:lnTo>
                  <a:pt x="54533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rot="0">
            <a:off x="0" y="8151087"/>
            <a:ext cx="18288000" cy="17548"/>
          </a:xfrm>
          <a:prstGeom prst="rect">
            <a:avLst/>
          </a:prstGeom>
          <a:solidFill>
            <a:srgbClr val="292929"/>
          </a:solidFill>
        </p:spPr>
      </p:sp>
      <p:sp>
        <p:nvSpPr>
          <p:cNvPr name="Freeform 10" id="10"/>
          <p:cNvSpPr/>
          <p:nvPr/>
        </p:nvSpPr>
        <p:spPr>
          <a:xfrm flipH="false" flipV="false" rot="0">
            <a:off x="-1697975" y="-3086100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56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33375" y="499499"/>
            <a:ext cx="9104109" cy="9288003"/>
            <a:chOff x="0" y="0"/>
            <a:chExt cx="12138812" cy="12384003"/>
          </a:xfrm>
        </p:grpSpPr>
        <p:sp>
          <p:nvSpPr>
            <p:cNvPr name="AutoShape 12" id="12"/>
            <p:cNvSpPr/>
            <p:nvPr/>
          </p:nvSpPr>
          <p:spPr>
            <a:xfrm rot="0">
              <a:off x="0" y="12213314"/>
              <a:ext cx="500069" cy="170689"/>
            </a:xfrm>
            <a:prstGeom prst="rect">
              <a:avLst/>
            </a:prstGeom>
            <a:solidFill>
              <a:srgbClr val="292929"/>
            </a:solid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0" y="142875"/>
              <a:ext cx="12138812" cy="9825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200"/>
                </a:lnSpc>
              </a:pPr>
              <a:r>
                <a:rPr lang="en-US" sz="8200" b="true">
                  <a:solidFill>
                    <a:srgbClr val="292929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CLÍNICA-DE-BUGS</a:t>
              </a:r>
            </a:p>
            <a:p>
              <a:pPr algn="l">
                <a:lnSpc>
                  <a:spcPts val="8200"/>
                </a:lnSpc>
              </a:pPr>
              <a:r>
                <a:rPr lang="en-US" sz="8200" b="true">
                  <a:solidFill>
                    <a:srgbClr val="292929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(POO: PROGRAMAÇÃO ORIENTADA A OBJETOS)</a:t>
              </a:r>
            </a:p>
            <a:p>
              <a:pPr algn="l">
                <a:lnSpc>
                  <a:spcPts val="8200"/>
                </a:lnSpc>
              </a:pPr>
            </a:p>
            <a:p>
              <a:pPr algn="l">
                <a:lnSpc>
                  <a:spcPts val="82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456268" y="9106782"/>
            <a:ext cx="803032" cy="142875"/>
            <a:chOff x="0" y="0"/>
            <a:chExt cx="1070710" cy="190500"/>
          </a:xfrm>
        </p:grpSpPr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0" y="0"/>
              <a:ext cx="190500" cy="190500"/>
              <a:chOff x="0" y="0"/>
              <a:chExt cx="1708150" cy="170815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292929"/>
              </a:solidFill>
            </p:spPr>
          </p:sp>
        </p:grpSp>
        <p:grpSp>
          <p:nvGrpSpPr>
            <p:cNvPr name="Group 17" id="17"/>
            <p:cNvGrpSpPr>
              <a:grpSpLocks noChangeAspect="true"/>
            </p:cNvGrpSpPr>
            <p:nvPr/>
          </p:nvGrpSpPr>
          <p:grpSpPr>
            <a:xfrm rot="0">
              <a:off x="293403" y="0"/>
              <a:ext cx="190500" cy="190500"/>
              <a:chOff x="0" y="0"/>
              <a:chExt cx="6350000" cy="63500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92929"/>
              </a:solidFill>
            </p:spPr>
          </p:sp>
        </p:grpSp>
        <p:grpSp>
          <p:nvGrpSpPr>
            <p:cNvPr name="Group 19" id="19"/>
            <p:cNvGrpSpPr>
              <a:grpSpLocks noChangeAspect="true"/>
            </p:cNvGrpSpPr>
            <p:nvPr/>
          </p:nvGrpSpPr>
          <p:grpSpPr>
            <a:xfrm rot="0">
              <a:off x="880210" y="0"/>
              <a:ext cx="190500" cy="190500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92929"/>
              </a:solidFill>
            </p:spPr>
          </p:sp>
        </p:grpSp>
        <p:grpSp>
          <p:nvGrpSpPr>
            <p:cNvPr name="Group 21" id="21"/>
            <p:cNvGrpSpPr>
              <a:grpSpLocks noChangeAspect="true"/>
            </p:cNvGrpSpPr>
            <p:nvPr/>
          </p:nvGrpSpPr>
          <p:grpSpPr>
            <a:xfrm rot="0">
              <a:off x="586807" y="0"/>
              <a:ext cx="190500" cy="190500"/>
              <a:chOff x="0" y="0"/>
              <a:chExt cx="6350000" cy="63500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92929"/>
              </a:solidFill>
            </p:spPr>
          </p:sp>
        </p:grpSp>
      </p:grpSp>
      <p:sp>
        <p:nvSpPr>
          <p:cNvPr name="AutoShape 23" id="23"/>
          <p:cNvSpPr/>
          <p:nvPr/>
        </p:nvSpPr>
        <p:spPr>
          <a:xfrm rot="0">
            <a:off x="14368847" y="0"/>
            <a:ext cx="19050" cy="10287000"/>
          </a:xfrm>
          <a:prstGeom prst="rect">
            <a:avLst/>
          </a:prstGeom>
          <a:solidFill>
            <a:srgbClr val="292929"/>
          </a:solidFill>
        </p:spPr>
      </p:sp>
      <p:sp>
        <p:nvSpPr>
          <p:cNvPr name="Freeform 24" id="24"/>
          <p:cNvSpPr/>
          <p:nvPr/>
        </p:nvSpPr>
        <p:spPr>
          <a:xfrm flipH="false" flipV="false" rot="1094568">
            <a:off x="11898410" y="93827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3" y="0"/>
                </a:lnTo>
                <a:lnTo>
                  <a:pt x="3463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alphaModFix amt="36000"/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0184142" y="3406759"/>
            <a:ext cx="4236038" cy="449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92929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Aluno(s): Eduardo Mendes e Isis Yasmim Almeida de Sousa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true">
                <a:solidFill>
                  <a:srgbClr val="292929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Professor: Everton Coimbra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6269336" y="-216097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alphaModFix amt="54000"/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5400000">
            <a:off x="13632892" y="4291542"/>
            <a:ext cx="6870200" cy="34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 b="true">
                <a:solidFill>
                  <a:srgbClr val="29292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CIÊNCIA DA COMPUTAÇÃO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8912051"/>
            <a:ext cx="3638032" cy="399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29292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UTFPR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82602" y="-3086100"/>
            <a:ext cx="25331568" cy="15137236"/>
            <a:chOff x="0" y="0"/>
            <a:chExt cx="33775423" cy="20182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579503" y="0"/>
              <a:ext cx="6379535" cy="5486400"/>
            </a:xfrm>
            <a:custGeom>
              <a:avLst/>
              <a:gdLst/>
              <a:ahLst/>
              <a:cxnLst/>
              <a:rect r="r" b="b" t="t" l="l"/>
              <a:pathLst>
                <a:path h="5486400" w="6379535">
                  <a:moveTo>
                    <a:pt x="0" y="0"/>
                  </a:moveTo>
                  <a:lnTo>
                    <a:pt x="6379535" y="0"/>
                  </a:lnTo>
                  <a:lnTo>
                    <a:pt x="6379535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855515" y="8303037"/>
              <a:ext cx="592833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928330">
                  <a:moveTo>
                    <a:pt x="0" y="0"/>
                  </a:moveTo>
                  <a:lnTo>
                    <a:pt x="5928330" y="0"/>
                  </a:lnTo>
                  <a:lnTo>
                    <a:pt x="592833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2009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009106" y="4114800"/>
              <a:ext cx="5704197" cy="5486400"/>
            </a:xfrm>
            <a:custGeom>
              <a:avLst/>
              <a:gdLst/>
              <a:ahLst/>
              <a:cxnLst/>
              <a:rect r="r" b="b" t="t" l="l"/>
              <a:pathLst>
                <a:path h="5486400" w="5704197">
                  <a:moveTo>
                    <a:pt x="0" y="0"/>
                  </a:moveTo>
                  <a:lnTo>
                    <a:pt x="5704197" y="0"/>
                  </a:lnTo>
                  <a:lnTo>
                    <a:pt x="5704197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2548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1992027">
              <a:off x="14242655" y="10581782"/>
              <a:ext cx="7697755" cy="5486400"/>
            </a:xfrm>
            <a:custGeom>
              <a:avLst/>
              <a:gdLst/>
              <a:ahLst/>
              <a:cxnLst/>
              <a:rect r="r" b="b" t="t" l="l"/>
              <a:pathLst>
                <a:path h="5486400" w="7697755">
                  <a:moveTo>
                    <a:pt x="0" y="0"/>
                  </a:moveTo>
                  <a:lnTo>
                    <a:pt x="7697755" y="0"/>
                  </a:lnTo>
                  <a:lnTo>
                    <a:pt x="7697755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29889"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066036" y="14696582"/>
              <a:ext cx="8111613" cy="5486400"/>
            </a:xfrm>
            <a:custGeom>
              <a:avLst/>
              <a:gdLst/>
              <a:ahLst/>
              <a:cxnLst/>
              <a:rect r="r" b="b" t="t" l="l"/>
              <a:pathLst>
                <a:path h="5486400" w="8111613">
                  <a:moveTo>
                    <a:pt x="0" y="0"/>
                  </a:moveTo>
                  <a:lnTo>
                    <a:pt x="8111613" y="0"/>
                  </a:lnTo>
                  <a:lnTo>
                    <a:pt x="8111613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27930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3566910" y="13910010"/>
              <a:ext cx="7116792" cy="5486400"/>
            </a:xfrm>
            <a:custGeom>
              <a:avLst/>
              <a:gdLst/>
              <a:ahLst/>
              <a:cxnLst/>
              <a:rect r="r" b="b" t="t" l="l"/>
              <a:pathLst>
                <a:path h="5486400" w="7116792">
                  <a:moveTo>
                    <a:pt x="0" y="0"/>
                  </a:moveTo>
                  <a:lnTo>
                    <a:pt x="7116792" y="0"/>
                  </a:lnTo>
                  <a:lnTo>
                    <a:pt x="711679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1764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2241511"/>
              <a:ext cx="7271133" cy="5486400"/>
            </a:xfrm>
            <a:custGeom>
              <a:avLst/>
              <a:gdLst/>
              <a:ahLst/>
              <a:cxnLst/>
              <a:rect r="r" b="b" t="t" l="l"/>
              <a:pathLst>
                <a:path h="5486400" w="7271133">
                  <a:moveTo>
                    <a:pt x="0" y="0"/>
                  </a:moveTo>
                  <a:lnTo>
                    <a:pt x="7271133" y="0"/>
                  </a:lnTo>
                  <a:lnTo>
                    <a:pt x="7271133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49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1094568">
              <a:off x="21764079" y="7718008"/>
              <a:ext cx="4618551" cy="5486400"/>
            </a:xfrm>
            <a:custGeom>
              <a:avLst/>
              <a:gdLst/>
              <a:ahLst/>
              <a:cxnLst/>
              <a:rect r="r" b="b" t="t" l="l"/>
              <a:pathLst>
                <a:path h="5486400" w="4618551">
                  <a:moveTo>
                    <a:pt x="0" y="0"/>
                  </a:moveTo>
                  <a:lnTo>
                    <a:pt x="4618551" y="0"/>
                  </a:lnTo>
                  <a:lnTo>
                    <a:pt x="461855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1764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591981" y="6178852"/>
              <a:ext cx="6183443" cy="5486400"/>
            </a:xfrm>
            <a:custGeom>
              <a:avLst/>
              <a:gdLst/>
              <a:ahLst/>
              <a:cxnLst/>
              <a:rect r="r" b="b" t="t" l="l"/>
              <a:pathLst>
                <a:path h="5486400" w="6183443">
                  <a:moveTo>
                    <a:pt x="0" y="0"/>
                  </a:moveTo>
                  <a:lnTo>
                    <a:pt x="6183442" y="0"/>
                  </a:lnTo>
                  <a:lnTo>
                    <a:pt x="618344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26459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2" id="12"/>
          <p:cNvSpPr/>
          <p:nvPr/>
        </p:nvSpPr>
        <p:spPr>
          <a:xfrm rot="-5400000">
            <a:off x="9112957" y="-8084257"/>
            <a:ext cx="68756" cy="18294670"/>
          </a:xfrm>
          <a:prstGeom prst="rect">
            <a:avLst/>
          </a:prstGeom>
          <a:solidFill>
            <a:srgbClr val="292929"/>
          </a:solidFill>
        </p:spPr>
      </p:sp>
      <p:sp>
        <p:nvSpPr>
          <p:cNvPr name="Freeform 13" id="13"/>
          <p:cNvSpPr/>
          <p:nvPr/>
        </p:nvSpPr>
        <p:spPr>
          <a:xfrm flipH="false" flipV="false" rot="0">
            <a:off x="2303085" y="1954279"/>
            <a:ext cx="4245353" cy="7789638"/>
          </a:xfrm>
          <a:custGeom>
            <a:avLst/>
            <a:gdLst/>
            <a:ahLst/>
            <a:cxnLst/>
            <a:rect r="r" b="b" t="t" l="l"/>
            <a:pathLst>
              <a:path h="7789638" w="4245353">
                <a:moveTo>
                  <a:pt x="0" y="0"/>
                </a:moveTo>
                <a:lnTo>
                  <a:pt x="4245353" y="0"/>
                </a:lnTo>
                <a:lnTo>
                  <a:pt x="4245353" y="7789639"/>
                </a:lnTo>
                <a:lnTo>
                  <a:pt x="0" y="7789639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283182" y="2401954"/>
            <a:ext cx="7735219" cy="6923021"/>
          </a:xfrm>
          <a:custGeom>
            <a:avLst/>
            <a:gdLst/>
            <a:ahLst/>
            <a:cxnLst/>
            <a:rect r="r" b="b" t="t" l="l"/>
            <a:pathLst>
              <a:path h="6923021" w="7735219">
                <a:moveTo>
                  <a:pt x="0" y="0"/>
                </a:moveTo>
                <a:lnTo>
                  <a:pt x="7735219" y="0"/>
                </a:lnTo>
                <a:lnTo>
                  <a:pt x="7735219" y="6923021"/>
                </a:lnTo>
                <a:lnTo>
                  <a:pt x="0" y="6923021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957762" y="516255"/>
            <a:ext cx="8372475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9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ATIVIDADE 5: CONFIRMAÇÃO DE SAÍDA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48438" y="1494539"/>
            <a:ext cx="5191125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9"/>
              </a:lnSpc>
              <a:spcBef>
                <a:spcPct val="0"/>
              </a:spcBef>
            </a:pPr>
            <a:r>
              <a:rPr lang="en-US" b="true" sz="3199" u="sng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PROCESSO DE DEPURAÇÃO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82602" y="-3086100"/>
            <a:ext cx="25331568" cy="15137236"/>
            <a:chOff x="0" y="0"/>
            <a:chExt cx="33775423" cy="20182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579503" y="0"/>
              <a:ext cx="6379535" cy="5486400"/>
            </a:xfrm>
            <a:custGeom>
              <a:avLst/>
              <a:gdLst/>
              <a:ahLst/>
              <a:cxnLst/>
              <a:rect r="r" b="b" t="t" l="l"/>
              <a:pathLst>
                <a:path h="5486400" w="6379535">
                  <a:moveTo>
                    <a:pt x="0" y="0"/>
                  </a:moveTo>
                  <a:lnTo>
                    <a:pt x="6379535" y="0"/>
                  </a:lnTo>
                  <a:lnTo>
                    <a:pt x="6379535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855515" y="8303037"/>
              <a:ext cx="592833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928330">
                  <a:moveTo>
                    <a:pt x="0" y="0"/>
                  </a:moveTo>
                  <a:lnTo>
                    <a:pt x="5928330" y="0"/>
                  </a:lnTo>
                  <a:lnTo>
                    <a:pt x="592833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2009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009106" y="4114800"/>
              <a:ext cx="5704197" cy="5486400"/>
            </a:xfrm>
            <a:custGeom>
              <a:avLst/>
              <a:gdLst/>
              <a:ahLst/>
              <a:cxnLst/>
              <a:rect r="r" b="b" t="t" l="l"/>
              <a:pathLst>
                <a:path h="5486400" w="5704197">
                  <a:moveTo>
                    <a:pt x="0" y="0"/>
                  </a:moveTo>
                  <a:lnTo>
                    <a:pt x="5704197" y="0"/>
                  </a:lnTo>
                  <a:lnTo>
                    <a:pt x="5704197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2548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1992027">
              <a:off x="14242655" y="10581782"/>
              <a:ext cx="7697755" cy="5486400"/>
            </a:xfrm>
            <a:custGeom>
              <a:avLst/>
              <a:gdLst/>
              <a:ahLst/>
              <a:cxnLst/>
              <a:rect r="r" b="b" t="t" l="l"/>
              <a:pathLst>
                <a:path h="5486400" w="7697755">
                  <a:moveTo>
                    <a:pt x="0" y="0"/>
                  </a:moveTo>
                  <a:lnTo>
                    <a:pt x="7697755" y="0"/>
                  </a:lnTo>
                  <a:lnTo>
                    <a:pt x="7697755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29889"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066036" y="14696582"/>
              <a:ext cx="8111613" cy="5486400"/>
            </a:xfrm>
            <a:custGeom>
              <a:avLst/>
              <a:gdLst/>
              <a:ahLst/>
              <a:cxnLst/>
              <a:rect r="r" b="b" t="t" l="l"/>
              <a:pathLst>
                <a:path h="5486400" w="8111613">
                  <a:moveTo>
                    <a:pt x="0" y="0"/>
                  </a:moveTo>
                  <a:lnTo>
                    <a:pt x="8111613" y="0"/>
                  </a:lnTo>
                  <a:lnTo>
                    <a:pt x="8111613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27930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3566910" y="13910010"/>
              <a:ext cx="7116792" cy="5486400"/>
            </a:xfrm>
            <a:custGeom>
              <a:avLst/>
              <a:gdLst/>
              <a:ahLst/>
              <a:cxnLst/>
              <a:rect r="r" b="b" t="t" l="l"/>
              <a:pathLst>
                <a:path h="5486400" w="7116792">
                  <a:moveTo>
                    <a:pt x="0" y="0"/>
                  </a:moveTo>
                  <a:lnTo>
                    <a:pt x="7116792" y="0"/>
                  </a:lnTo>
                  <a:lnTo>
                    <a:pt x="711679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1764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2241511"/>
              <a:ext cx="7271133" cy="5486400"/>
            </a:xfrm>
            <a:custGeom>
              <a:avLst/>
              <a:gdLst/>
              <a:ahLst/>
              <a:cxnLst/>
              <a:rect r="r" b="b" t="t" l="l"/>
              <a:pathLst>
                <a:path h="5486400" w="7271133">
                  <a:moveTo>
                    <a:pt x="0" y="0"/>
                  </a:moveTo>
                  <a:lnTo>
                    <a:pt x="7271133" y="0"/>
                  </a:lnTo>
                  <a:lnTo>
                    <a:pt x="7271133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49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1094568">
              <a:off x="21764079" y="7718008"/>
              <a:ext cx="4618551" cy="5486400"/>
            </a:xfrm>
            <a:custGeom>
              <a:avLst/>
              <a:gdLst/>
              <a:ahLst/>
              <a:cxnLst/>
              <a:rect r="r" b="b" t="t" l="l"/>
              <a:pathLst>
                <a:path h="5486400" w="4618551">
                  <a:moveTo>
                    <a:pt x="0" y="0"/>
                  </a:moveTo>
                  <a:lnTo>
                    <a:pt x="4618551" y="0"/>
                  </a:lnTo>
                  <a:lnTo>
                    <a:pt x="461855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1764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591981" y="6178852"/>
              <a:ext cx="6183443" cy="5486400"/>
            </a:xfrm>
            <a:custGeom>
              <a:avLst/>
              <a:gdLst/>
              <a:ahLst/>
              <a:cxnLst/>
              <a:rect r="r" b="b" t="t" l="l"/>
              <a:pathLst>
                <a:path h="5486400" w="6183443">
                  <a:moveTo>
                    <a:pt x="0" y="0"/>
                  </a:moveTo>
                  <a:lnTo>
                    <a:pt x="6183442" y="0"/>
                  </a:lnTo>
                  <a:lnTo>
                    <a:pt x="618344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26459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2" id="12"/>
          <p:cNvSpPr/>
          <p:nvPr/>
        </p:nvSpPr>
        <p:spPr>
          <a:xfrm rot="-5400000">
            <a:off x="9112957" y="-8084257"/>
            <a:ext cx="68756" cy="18294670"/>
          </a:xfrm>
          <a:prstGeom prst="rect">
            <a:avLst/>
          </a:prstGeom>
          <a:solidFill>
            <a:srgbClr val="292929"/>
          </a:solidFill>
        </p:spPr>
      </p:sp>
      <p:sp>
        <p:nvSpPr>
          <p:cNvPr name="Freeform 13" id="13"/>
          <p:cNvSpPr/>
          <p:nvPr/>
        </p:nvSpPr>
        <p:spPr>
          <a:xfrm flipH="false" flipV="false" rot="0">
            <a:off x="2168380" y="2330960"/>
            <a:ext cx="13957911" cy="6978956"/>
          </a:xfrm>
          <a:custGeom>
            <a:avLst/>
            <a:gdLst/>
            <a:ahLst/>
            <a:cxnLst/>
            <a:rect r="r" b="b" t="t" l="l"/>
            <a:pathLst>
              <a:path h="6978956" w="13957911">
                <a:moveTo>
                  <a:pt x="0" y="0"/>
                </a:moveTo>
                <a:lnTo>
                  <a:pt x="13957911" y="0"/>
                </a:lnTo>
                <a:lnTo>
                  <a:pt x="13957911" y="6978955"/>
                </a:lnTo>
                <a:lnTo>
                  <a:pt x="0" y="6978955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957762" y="135255"/>
            <a:ext cx="8372475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9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ATIVIDADE 5: CONFIRMAÇÃO DE SAÍDA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15162" y="1271145"/>
            <a:ext cx="4257675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9"/>
              </a:lnSpc>
              <a:spcBef>
                <a:spcPct val="0"/>
              </a:spcBef>
            </a:pPr>
            <a:r>
              <a:rPr lang="en-US" b="true" sz="3199" u="sng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FINAL DA DEPURAÇÃO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82602" y="-3086100"/>
            <a:ext cx="25331568" cy="15137236"/>
            <a:chOff x="0" y="0"/>
            <a:chExt cx="33775423" cy="20182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579503" y="0"/>
              <a:ext cx="6379535" cy="5486400"/>
            </a:xfrm>
            <a:custGeom>
              <a:avLst/>
              <a:gdLst/>
              <a:ahLst/>
              <a:cxnLst/>
              <a:rect r="r" b="b" t="t" l="l"/>
              <a:pathLst>
                <a:path h="5486400" w="6379535">
                  <a:moveTo>
                    <a:pt x="0" y="0"/>
                  </a:moveTo>
                  <a:lnTo>
                    <a:pt x="6379535" y="0"/>
                  </a:lnTo>
                  <a:lnTo>
                    <a:pt x="6379535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855515" y="8303037"/>
              <a:ext cx="592833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928330">
                  <a:moveTo>
                    <a:pt x="0" y="0"/>
                  </a:moveTo>
                  <a:lnTo>
                    <a:pt x="5928330" y="0"/>
                  </a:lnTo>
                  <a:lnTo>
                    <a:pt x="592833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2009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009106" y="4114800"/>
              <a:ext cx="5704197" cy="5486400"/>
            </a:xfrm>
            <a:custGeom>
              <a:avLst/>
              <a:gdLst/>
              <a:ahLst/>
              <a:cxnLst/>
              <a:rect r="r" b="b" t="t" l="l"/>
              <a:pathLst>
                <a:path h="5486400" w="5704197">
                  <a:moveTo>
                    <a:pt x="0" y="0"/>
                  </a:moveTo>
                  <a:lnTo>
                    <a:pt x="5704197" y="0"/>
                  </a:lnTo>
                  <a:lnTo>
                    <a:pt x="5704197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2548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1992027">
              <a:off x="14242655" y="10581782"/>
              <a:ext cx="7697755" cy="5486400"/>
            </a:xfrm>
            <a:custGeom>
              <a:avLst/>
              <a:gdLst/>
              <a:ahLst/>
              <a:cxnLst/>
              <a:rect r="r" b="b" t="t" l="l"/>
              <a:pathLst>
                <a:path h="5486400" w="7697755">
                  <a:moveTo>
                    <a:pt x="0" y="0"/>
                  </a:moveTo>
                  <a:lnTo>
                    <a:pt x="7697755" y="0"/>
                  </a:lnTo>
                  <a:lnTo>
                    <a:pt x="7697755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29889"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066036" y="14696582"/>
              <a:ext cx="8111613" cy="5486400"/>
            </a:xfrm>
            <a:custGeom>
              <a:avLst/>
              <a:gdLst/>
              <a:ahLst/>
              <a:cxnLst/>
              <a:rect r="r" b="b" t="t" l="l"/>
              <a:pathLst>
                <a:path h="5486400" w="8111613">
                  <a:moveTo>
                    <a:pt x="0" y="0"/>
                  </a:moveTo>
                  <a:lnTo>
                    <a:pt x="8111613" y="0"/>
                  </a:lnTo>
                  <a:lnTo>
                    <a:pt x="8111613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27930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3566910" y="13910010"/>
              <a:ext cx="7116792" cy="5486400"/>
            </a:xfrm>
            <a:custGeom>
              <a:avLst/>
              <a:gdLst/>
              <a:ahLst/>
              <a:cxnLst/>
              <a:rect r="r" b="b" t="t" l="l"/>
              <a:pathLst>
                <a:path h="5486400" w="7116792">
                  <a:moveTo>
                    <a:pt x="0" y="0"/>
                  </a:moveTo>
                  <a:lnTo>
                    <a:pt x="7116792" y="0"/>
                  </a:lnTo>
                  <a:lnTo>
                    <a:pt x="711679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1764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2241511"/>
              <a:ext cx="7271133" cy="5486400"/>
            </a:xfrm>
            <a:custGeom>
              <a:avLst/>
              <a:gdLst/>
              <a:ahLst/>
              <a:cxnLst/>
              <a:rect r="r" b="b" t="t" l="l"/>
              <a:pathLst>
                <a:path h="5486400" w="7271133">
                  <a:moveTo>
                    <a:pt x="0" y="0"/>
                  </a:moveTo>
                  <a:lnTo>
                    <a:pt x="7271133" y="0"/>
                  </a:lnTo>
                  <a:lnTo>
                    <a:pt x="7271133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49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1094568">
              <a:off x="21764079" y="7718008"/>
              <a:ext cx="4618551" cy="5486400"/>
            </a:xfrm>
            <a:custGeom>
              <a:avLst/>
              <a:gdLst/>
              <a:ahLst/>
              <a:cxnLst/>
              <a:rect r="r" b="b" t="t" l="l"/>
              <a:pathLst>
                <a:path h="5486400" w="4618551">
                  <a:moveTo>
                    <a:pt x="0" y="0"/>
                  </a:moveTo>
                  <a:lnTo>
                    <a:pt x="4618551" y="0"/>
                  </a:lnTo>
                  <a:lnTo>
                    <a:pt x="461855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1764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591981" y="6178852"/>
              <a:ext cx="6183443" cy="5486400"/>
            </a:xfrm>
            <a:custGeom>
              <a:avLst/>
              <a:gdLst/>
              <a:ahLst/>
              <a:cxnLst/>
              <a:rect r="r" b="b" t="t" l="l"/>
              <a:pathLst>
                <a:path h="5486400" w="6183443">
                  <a:moveTo>
                    <a:pt x="0" y="0"/>
                  </a:moveTo>
                  <a:lnTo>
                    <a:pt x="6183442" y="0"/>
                  </a:lnTo>
                  <a:lnTo>
                    <a:pt x="618344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26459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055948" y="455490"/>
            <a:ext cx="8176103" cy="1146420"/>
            <a:chOff x="0" y="0"/>
            <a:chExt cx="2153397" cy="30194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53397" cy="301949"/>
            </a:xfrm>
            <a:custGeom>
              <a:avLst/>
              <a:gdLst/>
              <a:ahLst/>
              <a:cxnLst/>
              <a:rect r="r" b="b" t="t" l="l"/>
              <a:pathLst>
                <a:path h="301949" w="2153397">
                  <a:moveTo>
                    <a:pt x="2153397" y="0"/>
                  </a:moveTo>
                  <a:lnTo>
                    <a:pt x="2153397" y="301949"/>
                  </a:lnTo>
                  <a:lnTo>
                    <a:pt x="0" y="3019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2929"/>
            </a:solidFill>
            <a:ln w="66675" cap="sq">
              <a:solidFill>
                <a:srgbClr val="848484"/>
              </a:solidFill>
              <a:prstDash val="dash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38100"/>
              <a:ext cx="2153397" cy="263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99"/>
                </a:lnSpc>
              </a:pPr>
              <a:r>
                <a:rPr lang="en-US" b="true" sz="3999">
                  <a:solidFill>
                    <a:srgbClr val="FAFAFA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LIÇÕES APRENDIDAS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055948" y="4128282"/>
            <a:ext cx="8176103" cy="1126562"/>
            <a:chOff x="0" y="0"/>
            <a:chExt cx="2153377" cy="29670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53377" cy="296708"/>
            </a:xfrm>
            <a:custGeom>
              <a:avLst/>
              <a:gdLst/>
              <a:ahLst/>
              <a:cxnLst/>
              <a:rect r="r" b="b" t="t" l="l"/>
              <a:pathLst>
                <a:path h="296708" w="2153377">
                  <a:moveTo>
                    <a:pt x="0" y="0"/>
                  </a:moveTo>
                  <a:lnTo>
                    <a:pt x="2153377" y="0"/>
                  </a:lnTo>
                  <a:lnTo>
                    <a:pt x="2153377" y="296708"/>
                  </a:lnTo>
                  <a:lnTo>
                    <a:pt x="0" y="296708"/>
                  </a:lnTo>
                  <a:close/>
                </a:path>
              </a:pathLst>
            </a:custGeom>
            <a:solidFill>
              <a:srgbClr val="292929"/>
            </a:solidFill>
            <a:ln w="66675" cap="sq">
              <a:solidFill>
                <a:srgbClr val="848484"/>
              </a:solidFill>
              <a:prstDash val="dash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38100"/>
              <a:ext cx="2153377" cy="2586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99"/>
                </a:lnSpc>
              </a:pPr>
              <a:r>
                <a:rPr lang="en-US" b="true" sz="3999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REGISTRO DE USO DE I.A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1671289"/>
            <a:ext cx="16230600" cy="2295068"/>
            <a:chOff x="0" y="0"/>
            <a:chExt cx="4274726" cy="60446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74726" cy="604462"/>
            </a:xfrm>
            <a:custGeom>
              <a:avLst/>
              <a:gdLst/>
              <a:ahLst/>
              <a:cxnLst/>
              <a:rect r="r" b="b" t="t" l="l"/>
              <a:pathLst>
                <a:path h="604462" w="4274726">
                  <a:moveTo>
                    <a:pt x="19557" y="0"/>
                  </a:moveTo>
                  <a:lnTo>
                    <a:pt x="4255169" y="0"/>
                  </a:lnTo>
                  <a:cubicBezTo>
                    <a:pt x="4260356" y="0"/>
                    <a:pt x="4265330" y="2060"/>
                    <a:pt x="4268998" y="5728"/>
                  </a:cubicBezTo>
                  <a:cubicBezTo>
                    <a:pt x="4272666" y="9396"/>
                    <a:pt x="4274726" y="14370"/>
                    <a:pt x="4274726" y="19557"/>
                  </a:cubicBezTo>
                  <a:lnTo>
                    <a:pt x="4274726" y="584906"/>
                  </a:lnTo>
                  <a:cubicBezTo>
                    <a:pt x="4274726" y="590092"/>
                    <a:pt x="4272666" y="595067"/>
                    <a:pt x="4268998" y="598734"/>
                  </a:cubicBezTo>
                  <a:cubicBezTo>
                    <a:pt x="4265330" y="602402"/>
                    <a:pt x="4260356" y="604462"/>
                    <a:pt x="4255169" y="604462"/>
                  </a:cubicBezTo>
                  <a:lnTo>
                    <a:pt x="19557" y="604462"/>
                  </a:lnTo>
                  <a:cubicBezTo>
                    <a:pt x="14370" y="604462"/>
                    <a:pt x="9396" y="602402"/>
                    <a:pt x="5728" y="598734"/>
                  </a:cubicBezTo>
                  <a:cubicBezTo>
                    <a:pt x="2060" y="595067"/>
                    <a:pt x="0" y="590092"/>
                    <a:pt x="0" y="584906"/>
                  </a:cubicBezTo>
                  <a:lnTo>
                    <a:pt x="0" y="19557"/>
                  </a:lnTo>
                  <a:cubicBezTo>
                    <a:pt x="0" y="14370"/>
                    <a:pt x="2060" y="9396"/>
                    <a:pt x="5728" y="5728"/>
                  </a:cubicBezTo>
                  <a:cubicBezTo>
                    <a:pt x="9396" y="2060"/>
                    <a:pt x="14370" y="0"/>
                    <a:pt x="19557" y="0"/>
                  </a:cubicBezTo>
                  <a:close/>
                </a:path>
              </a:pathLst>
            </a:custGeom>
            <a:solidFill>
              <a:srgbClr val="848484">
                <a:alpha val="63922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19050"/>
              <a:ext cx="4274726" cy="585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40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297417" y="1958068"/>
            <a:ext cx="15693166" cy="234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COLOCADO A </a:t>
            </a:r>
            <a:r>
              <a:rPr lang="en-US" sz="2799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EM PRÁTICA A LÓGICA DO DO WHILE E UTILIZADO NOVAMENTE A HABITAÇÃO (?? “”) PARA CONSEGUIR EVITAR POSSÍVEIS PROBLEMAS POR CONTA DE VALORES NULOS, CASO O VALOR SEJA NULL O PROGRAMA USARÁ “ “ NO LUGAR, TAMBÉM FOI ESTUDADO SOBRE TOUPPER() E STRING.EMPETY ESTRING.ISNULLOREMPTY PARA SABER AS VARIAÇÕES DE STRINGS EM C#</a:t>
            </a:r>
          </a:p>
          <a:p>
            <a:pPr algn="just">
              <a:lnSpc>
                <a:spcPts val="3079"/>
              </a:lnSpc>
              <a:spcBef>
                <a:spcPct val="0"/>
              </a:spcBef>
            </a:pPr>
          </a:p>
        </p:txBody>
      </p:sp>
      <p:grpSp>
        <p:nvGrpSpPr>
          <p:cNvPr name="Group 22" id="22"/>
          <p:cNvGrpSpPr/>
          <p:nvPr/>
        </p:nvGrpSpPr>
        <p:grpSpPr>
          <a:xfrm rot="0">
            <a:off x="1028700" y="5416769"/>
            <a:ext cx="16230600" cy="4492639"/>
            <a:chOff x="0" y="0"/>
            <a:chExt cx="4274726" cy="118324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274726" cy="1183247"/>
            </a:xfrm>
            <a:custGeom>
              <a:avLst/>
              <a:gdLst/>
              <a:ahLst/>
              <a:cxnLst/>
              <a:rect r="r" b="b" t="t" l="l"/>
              <a:pathLst>
                <a:path h="1183247" w="4274726">
                  <a:moveTo>
                    <a:pt x="19557" y="0"/>
                  </a:moveTo>
                  <a:lnTo>
                    <a:pt x="4255169" y="0"/>
                  </a:lnTo>
                  <a:cubicBezTo>
                    <a:pt x="4260356" y="0"/>
                    <a:pt x="4265330" y="2060"/>
                    <a:pt x="4268998" y="5728"/>
                  </a:cubicBezTo>
                  <a:cubicBezTo>
                    <a:pt x="4272666" y="9396"/>
                    <a:pt x="4274726" y="14370"/>
                    <a:pt x="4274726" y="19557"/>
                  </a:cubicBezTo>
                  <a:lnTo>
                    <a:pt x="4274726" y="1163690"/>
                  </a:lnTo>
                  <a:cubicBezTo>
                    <a:pt x="4274726" y="1168877"/>
                    <a:pt x="4272666" y="1173851"/>
                    <a:pt x="4268998" y="1177519"/>
                  </a:cubicBezTo>
                  <a:cubicBezTo>
                    <a:pt x="4265330" y="1181186"/>
                    <a:pt x="4260356" y="1183247"/>
                    <a:pt x="4255169" y="1183247"/>
                  </a:cubicBezTo>
                  <a:lnTo>
                    <a:pt x="19557" y="1183247"/>
                  </a:lnTo>
                  <a:cubicBezTo>
                    <a:pt x="14370" y="1183247"/>
                    <a:pt x="9396" y="1181186"/>
                    <a:pt x="5728" y="1177519"/>
                  </a:cubicBezTo>
                  <a:cubicBezTo>
                    <a:pt x="2060" y="1173851"/>
                    <a:pt x="0" y="1168877"/>
                    <a:pt x="0" y="1163690"/>
                  </a:cubicBezTo>
                  <a:lnTo>
                    <a:pt x="0" y="19557"/>
                  </a:lnTo>
                  <a:cubicBezTo>
                    <a:pt x="0" y="14370"/>
                    <a:pt x="2060" y="9396"/>
                    <a:pt x="5728" y="5728"/>
                  </a:cubicBezTo>
                  <a:cubicBezTo>
                    <a:pt x="9396" y="2060"/>
                    <a:pt x="14370" y="0"/>
                    <a:pt x="19557" y="0"/>
                  </a:cubicBezTo>
                  <a:close/>
                </a:path>
              </a:pathLst>
            </a:custGeom>
            <a:solidFill>
              <a:srgbClr val="848484">
                <a:alpha val="63922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19050"/>
              <a:ext cx="4274726" cy="11641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40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028700" y="5594365"/>
            <a:ext cx="16230600" cy="4692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UTILIZAÇÃO DO CHATGP</a:t>
            </a:r>
            <a:r>
              <a:rPr lang="en-US" sz="280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T PARA TRANSCREVER A IMAGEM CONTENDO O CÓDIGO DO PROBLEMA FORNECIDO PELO PROFESSOR.</a:t>
            </a:r>
          </a:p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“</a:t>
            </a:r>
            <a:r>
              <a:rPr lang="en-US" b="true" sz="28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PRECISO QUE TRANSCREVA A IMAGEM EM ANEXO DE MANEIRA LITERAL, SEM CORREÇÕES OU COMENTÁRIOS</a:t>
            </a:r>
            <a:r>
              <a:rPr lang="en-US" sz="280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”.</a:t>
            </a:r>
          </a:p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NO MAIS, APENAS UTILIZADO SITES E DOCUMENTAÇÃO QUE SEGUEM ABAIXO.</a:t>
            </a:r>
          </a:p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SITE DA MICROSOFT CONTENDO REFERÊNCIAS EM C#:</a:t>
            </a:r>
          </a:p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800" u="sng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  <a:hlinkClick r:id="rId20" tooltip="https://learn.microsoft.com/en-us/dotnet/csharp/language-reference/compiler-messages/nullable-warnings"/>
              </a:rPr>
              <a:t>HTTPS://LEARN.MICROSOFT.COM/EN-US/DOTNET/CSHARP/LANGUAGE-REFERENCE/COMPILER-MESSAGES/NULLABLE-WARNINGS</a:t>
            </a:r>
          </a:p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CLEAN CODE: COMENTÁRIOS:</a:t>
            </a:r>
          </a:p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800" u="sng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  <a:hlinkClick r:id="rId21" tooltip="https://danielwisky.com.br/2023-01-17-clean-code-comentarios/"/>
              </a:rPr>
              <a:t>HTTPS://DANIELWISKY.COM.BR/2023-01-17-CLEAN-CODE-COMENTARIOS/</a:t>
            </a:r>
          </a:p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ALÉM DOS MATERIAIS FORNECIDOS PELO PROFESSOR.</a:t>
            </a:r>
          </a:p>
          <a:p>
            <a:pPr algn="ctr">
              <a:lnSpc>
                <a:spcPts val="30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82602" y="-3086100"/>
            <a:ext cx="25331568" cy="15137236"/>
            <a:chOff x="0" y="0"/>
            <a:chExt cx="33775423" cy="20182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579503" y="0"/>
              <a:ext cx="6379535" cy="5486400"/>
            </a:xfrm>
            <a:custGeom>
              <a:avLst/>
              <a:gdLst/>
              <a:ahLst/>
              <a:cxnLst/>
              <a:rect r="r" b="b" t="t" l="l"/>
              <a:pathLst>
                <a:path h="5486400" w="6379535">
                  <a:moveTo>
                    <a:pt x="0" y="0"/>
                  </a:moveTo>
                  <a:lnTo>
                    <a:pt x="6379535" y="0"/>
                  </a:lnTo>
                  <a:lnTo>
                    <a:pt x="6379535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855515" y="8303037"/>
              <a:ext cx="592833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928330">
                  <a:moveTo>
                    <a:pt x="0" y="0"/>
                  </a:moveTo>
                  <a:lnTo>
                    <a:pt x="5928330" y="0"/>
                  </a:lnTo>
                  <a:lnTo>
                    <a:pt x="592833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2009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009106" y="4114800"/>
              <a:ext cx="5704197" cy="5486400"/>
            </a:xfrm>
            <a:custGeom>
              <a:avLst/>
              <a:gdLst/>
              <a:ahLst/>
              <a:cxnLst/>
              <a:rect r="r" b="b" t="t" l="l"/>
              <a:pathLst>
                <a:path h="5486400" w="5704197">
                  <a:moveTo>
                    <a:pt x="0" y="0"/>
                  </a:moveTo>
                  <a:lnTo>
                    <a:pt x="5704197" y="0"/>
                  </a:lnTo>
                  <a:lnTo>
                    <a:pt x="5704197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2548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1992027">
              <a:off x="14242655" y="10581782"/>
              <a:ext cx="7697755" cy="5486400"/>
            </a:xfrm>
            <a:custGeom>
              <a:avLst/>
              <a:gdLst/>
              <a:ahLst/>
              <a:cxnLst/>
              <a:rect r="r" b="b" t="t" l="l"/>
              <a:pathLst>
                <a:path h="5486400" w="7697755">
                  <a:moveTo>
                    <a:pt x="0" y="0"/>
                  </a:moveTo>
                  <a:lnTo>
                    <a:pt x="7697755" y="0"/>
                  </a:lnTo>
                  <a:lnTo>
                    <a:pt x="7697755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29889"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066036" y="14696582"/>
              <a:ext cx="8111613" cy="5486400"/>
            </a:xfrm>
            <a:custGeom>
              <a:avLst/>
              <a:gdLst/>
              <a:ahLst/>
              <a:cxnLst/>
              <a:rect r="r" b="b" t="t" l="l"/>
              <a:pathLst>
                <a:path h="5486400" w="8111613">
                  <a:moveTo>
                    <a:pt x="0" y="0"/>
                  </a:moveTo>
                  <a:lnTo>
                    <a:pt x="8111613" y="0"/>
                  </a:lnTo>
                  <a:lnTo>
                    <a:pt x="8111613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27930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3566910" y="13910010"/>
              <a:ext cx="7116792" cy="5486400"/>
            </a:xfrm>
            <a:custGeom>
              <a:avLst/>
              <a:gdLst/>
              <a:ahLst/>
              <a:cxnLst/>
              <a:rect r="r" b="b" t="t" l="l"/>
              <a:pathLst>
                <a:path h="5486400" w="7116792">
                  <a:moveTo>
                    <a:pt x="0" y="0"/>
                  </a:moveTo>
                  <a:lnTo>
                    <a:pt x="7116792" y="0"/>
                  </a:lnTo>
                  <a:lnTo>
                    <a:pt x="711679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1764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2241511"/>
              <a:ext cx="7271133" cy="5486400"/>
            </a:xfrm>
            <a:custGeom>
              <a:avLst/>
              <a:gdLst/>
              <a:ahLst/>
              <a:cxnLst/>
              <a:rect r="r" b="b" t="t" l="l"/>
              <a:pathLst>
                <a:path h="5486400" w="7271133">
                  <a:moveTo>
                    <a:pt x="0" y="0"/>
                  </a:moveTo>
                  <a:lnTo>
                    <a:pt x="7271133" y="0"/>
                  </a:lnTo>
                  <a:lnTo>
                    <a:pt x="7271133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49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1094568">
              <a:off x="21764079" y="7718008"/>
              <a:ext cx="4618551" cy="5486400"/>
            </a:xfrm>
            <a:custGeom>
              <a:avLst/>
              <a:gdLst/>
              <a:ahLst/>
              <a:cxnLst/>
              <a:rect r="r" b="b" t="t" l="l"/>
              <a:pathLst>
                <a:path h="5486400" w="4618551">
                  <a:moveTo>
                    <a:pt x="0" y="0"/>
                  </a:moveTo>
                  <a:lnTo>
                    <a:pt x="4618551" y="0"/>
                  </a:lnTo>
                  <a:lnTo>
                    <a:pt x="461855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1764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591981" y="6178852"/>
              <a:ext cx="6183443" cy="5486400"/>
            </a:xfrm>
            <a:custGeom>
              <a:avLst/>
              <a:gdLst/>
              <a:ahLst/>
              <a:cxnLst/>
              <a:rect r="r" b="b" t="t" l="l"/>
              <a:pathLst>
                <a:path h="5486400" w="6183443">
                  <a:moveTo>
                    <a:pt x="0" y="0"/>
                  </a:moveTo>
                  <a:lnTo>
                    <a:pt x="6183442" y="0"/>
                  </a:lnTo>
                  <a:lnTo>
                    <a:pt x="618344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26459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2" id="12"/>
          <p:cNvSpPr/>
          <p:nvPr/>
        </p:nvSpPr>
        <p:spPr>
          <a:xfrm rot="-5400000">
            <a:off x="9136218" y="-8120228"/>
            <a:ext cx="22235" cy="18294670"/>
          </a:xfrm>
          <a:prstGeom prst="rect">
            <a:avLst/>
          </a:prstGeom>
          <a:solidFill>
            <a:srgbClr val="292929"/>
          </a:solidFill>
        </p:spPr>
      </p:sp>
      <p:sp>
        <p:nvSpPr>
          <p:cNvPr name="Freeform 13" id="13"/>
          <p:cNvSpPr/>
          <p:nvPr/>
        </p:nvSpPr>
        <p:spPr>
          <a:xfrm flipH="false" flipV="false" rot="0">
            <a:off x="3496706" y="2663657"/>
            <a:ext cx="11301259" cy="4562883"/>
          </a:xfrm>
          <a:custGeom>
            <a:avLst/>
            <a:gdLst/>
            <a:ahLst/>
            <a:cxnLst/>
            <a:rect r="r" b="b" t="t" l="l"/>
            <a:pathLst>
              <a:path h="4562883" w="11301259">
                <a:moveTo>
                  <a:pt x="0" y="0"/>
                </a:moveTo>
                <a:lnTo>
                  <a:pt x="11301259" y="0"/>
                </a:lnTo>
                <a:lnTo>
                  <a:pt x="11301259" y="4562884"/>
                </a:lnTo>
                <a:lnTo>
                  <a:pt x="0" y="4562884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957762" y="346235"/>
            <a:ext cx="8372475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9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ATIVIDADE 5: CONFIRMAÇÃO DE SAÍDA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19750" y="1759412"/>
            <a:ext cx="7048500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9"/>
              </a:lnSpc>
              <a:spcBef>
                <a:spcPct val="0"/>
              </a:spcBef>
            </a:pPr>
            <a:r>
              <a:rPr lang="en-US" b="true" sz="3199" u="sng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CÓDIGO APRESENTADO COM ERROS: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82602" y="-3086100"/>
            <a:ext cx="25331568" cy="15137236"/>
            <a:chOff x="0" y="0"/>
            <a:chExt cx="33775423" cy="20182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579503" y="0"/>
              <a:ext cx="6379535" cy="5486400"/>
            </a:xfrm>
            <a:custGeom>
              <a:avLst/>
              <a:gdLst/>
              <a:ahLst/>
              <a:cxnLst/>
              <a:rect r="r" b="b" t="t" l="l"/>
              <a:pathLst>
                <a:path h="5486400" w="6379535">
                  <a:moveTo>
                    <a:pt x="0" y="0"/>
                  </a:moveTo>
                  <a:lnTo>
                    <a:pt x="6379535" y="0"/>
                  </a:lnTo>
                  <a:lnTo>
                    <a:pt x="6379535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855515" y="8303037"/>
              <a:ext cx="592833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928330">
                  <a:moveTo>
                    <a:pt x="0" y="0"/>
                  </a:moveTo>
                  <a:lnTo>
                    <a:pt x="5928330" y="0"/>
                  </a:lnTo>
                  <a:lnTo>
                    <a:pt x="592833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2009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009106" y="4114800"/>
              <a:ext cx="5704197" cy="5486400"/>
            </a:xfrm>
            <a:custGeom>
              <a:avLst/>
              <a:gdLst/>
              <a:ahLst/>
              <a:cxnLst/>
              <a:rect r="r" b="b" t="t" l="l"/>
              <a:pathLst>
                <a:path h="5486400" w="5704197">
                  <a:moveTo>
                    <a:pt x="0" y="0"/>
                  </a:moveTo>
                  <a:lnTo>
                    <a:pt x="5704197" y="0"/>
                  </a:lnTo>
                  <a:lnTo>
                    <a:pt x="5704197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2548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1992027">
              <a:off x="14242655" y="10581782"/>
              <a:ext cx="7697755" cy="5486400"/>
            </a:xfrm>
            <a:custGeom>
              <a:avLst/>
              <a:gdLst/>
              <a:ahLst/>
              <a:cxnLst/>
              <a:rect r="r" b="b" t="t" l="l"/>
              <a:pathLst>
                <a:path h="5486400" w="7697755">
                  <a:moveTo>
                    <a:pt x="0" y="0"/>
                  </a:moveTo>
                  <a:lnTo>
                    <a:pt x="7697755" y="0"/>
                  </a:lnTo>
                  <a:lnTo>
                    <a:pt x="7697755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29889"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066036" y="14696582"/>
              <a:ext cx="8111613" cy="5486400"/>
            </a:xfrm>
            <a:custGeom>
              <a:avLst/>
              <a:gdLst/>
              <a:ahLst/>
              <a:cxnLst/>
              <a:rect r="r" b="b" t="t" l="l"/>
              <a:pathLst>
                <a:path h="5486400" w="8111613">
                  <a:moveTo>
                    <a:pt x="0" y="0"/>
                  </a:moveTo>
                  <a:lnTo>
                    <a:pt x="8111613" y="0"/>
                  </a:lnTo>
                  <a:lnTo>
                    <a:pt x="8111613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27930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3566910" y="13910010"/>
              <a:ext cx="7116792" cy="5486400"/>
            </a:xfrm>
            <a:custGeom>
              <a:avLst/>
              <a:gdLst/>
              <a:ahLst/>
              <a:cxnLst/>
              <a:rect r="r" b="b" t="t" l="l"/>
              <a:pathLst>
                <a:path h="5486400" w="7116792">
                  <a:moveTo>
                    <a:pt x="0" y="0"/>
                  </a:moveTo>
                  <a:lnTo>
                    <a:pt x="7116792" y="0"/>
                  </a:lnTo>
                  <a:lnTo>
                    <a:pt x="711679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1764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2241511"/>
              <a:ext cx="7271133" cy="5486400"/>
            </a:xfrm>
            <a:custGeom>
              <a:avLst/>
              <a:gdLst/>
              <a:ahLst/>
              <a:cxnLst/>
              <a:rect r="r" b="b" t="t" l="l"/>
              <a:pathLst>
                <a:path h="5486400" w="7271133">
                  <a:moveTo>
                    <a:pt x="0" y="0"/>
                  </a:moveTo>
                  <a:lnTo>
                    <a:pt x="7271133" y="0"/>
                  </a:lnTo>
                  <a:lnTo>
                    <a:pt x="7271133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49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1094568">
              <a:off x="21764079" y="7718008"/>
              <a:ext cx="4618551" cy="5486400"/>
            </a:xfrm>
            <a:custGeom>
              <a:avLst/>
              <a:gdLst/>
              <a:ahLst/>
              <a:cxnLst/>
              <a:rect r="r" b="b" t="t" l="l"/>
              <a:pathLst>
                <a:path h="5486400" w="4618551">
                  <a:moveTo>
                    <a:pt x="0" y="0"/>
                  </a:moveTo>
                  <a:lnTo>
                    <a:pt x="4618551" y="0"/>
                  </a:lnTo>
                  <a:lnTo>
                    <a:pt x="461855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1764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591981" y="6178852"/>
              <a:ext cx="6183443" cy="5486400"/>
            </a:xfrm>
            <a:custGeom>
              <a:avLst/>
              <a:gdLst/>
              <a:ahLst/>
              <a:cxnLst/>
              <a:rect r="r" b="b" t="t" l="l"/>
              <a:pathLst>
                <a:path h="5486400" w="6183443">
                  <a:moveTo>
                    <a:pt x="0" y="0"/>
                  </a:moveTo>
                  <a:lnTo>
                    <a:pt x="6183442" y="0"/>
                  </a:lnTo>
                  <a:lnTo>
                    <a:pt x="618344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26459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496706" y="3121594"/>
            <a:ext cx="11301259" cy="2005973"/>
          </a:xfrm>
          <a:custGeom>
            <a:avLst/>
            <a:gdLst/>
            <a:ahLst/>
            <a:cxnLst/>
            <a:rect r="r" b="b" t="t" l="l"/>
            <a:pathLst>
              <a:path h="2005973" w="11301259">
                <a:moveTo>
                  <a:pt x="0" y="0"/>
                </a:moveTo>
                <a:lnTo>
                  <a:pt x="11301259" y="0"/>
                </a:lnTo>
                <a:lnTo>
                  <a:pt x="11301259" y="2005973"/>
                </a:lnTo>
                <a:lnTo>
                  <a:pt x="0" y="2005973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957763" y="367349"/>
            <a:ext cx="8372475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9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ATIVIDADE 5: CONFIRMAÇÃO DE SAÍDA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900612" y="1738740"/>
            <a:ext cx="8486775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9"/>
              </a:lnSpc>
              <a:spcBef>
                <a:spcPct val="0"/>
              </a:spcBef>
            </a:pPr>
            <a:r>
              <a:rPr lang="en-US" b="true" sz="3199" u="sng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REGISTRO DOS PROBLEMAS ENCONTRADOS: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3493371" y="5752113"/>
            <a:ext cx="11301259" cy="2098911"/>
            <a:chOff x="0" y="0"/>
            <a:chExt cx="2976463" cy="55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976463" cy="552800"/>
            </a:xfrm>
            <a:custGeom>
              <a:avLst/>
              <a:gdLst/>
              <a:ahLst/>
              <a:cxnLst/>
              <a:rect r="r" b="b" t="t" l="l"/>
              <a:pathLst>
                <a:path h="552800" w="2976463">
                  <a:moveTo>
                    <a:pt x="0" y="0"/>
                  </a:moveTo>
                  <a:lnTo>
                    <a:pt x="2976463" y="0"/>
                  </a:lnTo>
                  <a:lnTo>
                    <a:pt x="2976463" y="552800"/>
                  </a:lnTo>
                  <a:lnTo>
                    <a:pt x="0" y="55280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19050"/>
              <a:ext cx="2976463" cy="53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493371" y="6079256"/>
            <a:ext cx="11301259" cy="147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É POSSÍVEL ENCONTRAR 2 ERROS E UM ALERTA, NAS LINHAS 5 E 9, NESTE CASO, ERROS DE TIPAGEM E SEMANTICA</a:t>
            </a:r>
          </a:p>
        </p:txBody>
      </p:sp>
      <p:sp>
        <p:nvSpPr>
          <p:cNvPr name="AutoShape 19" id="19"/>
          <p:cNvSpPr/>
          <p:nvPr/>
        </p:nvSpPr>
        <p:spPr>
          <a:xfrm rot="-5400000">
            <a:off x="9136218" y="-8120228"/>
            <a:ext cx="22235" cy="18294670"/>
          </a:xfrm>
          <a:prstGeom prst="rect">
            <a:avLst/>
          </a:prstGeom>
          <a:solidFill>
            <a:srgbClr val="292929"/>
          </a:solid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82602" y="-3086100"/>
            <a:ext cx="25331568" cy="15137236"/>
            <a:chOff x="0" y="0"/>
            <a:chExt cx="33775423" cy="20182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579503" y="0"/>
              <a:ext cx="6379535" cy="5486400"/>
            </a:xfrm>
            <a:custGeom>
              <a:avLst/>
              <a:gdLst/>
              <a:ahLst/>
              <a:cxnLst/>
              <a:rect r="r" b="b" t="t" l="l"/>
              <a:pathLst>
                <a:path h="5486400" w="6379535">
                  <a:moveTo>
                    <a:pt x="0" y="0"/>
                  </a:moveTo>
                  <a:lnTo>
                    <a:pt x="6379535" y="0"/>
                  </a:lnTo>
                  <a:lnTo>
                    <a:pt x="6379535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855515" y="8303037"/>
              <a:ext cx="592833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928330">
                  <a:moveTo>
                    <a:pt x="0" y="0"/>
                  </a:moveTo>
                  <a:lnTo>
                    <a:pt x="5928330" y="0"/>
                  </a:lnTo>
                  <a:lnTo>
                    <a:pt x="592833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2009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009106" y="4114800"/>
              <a:ext cx="5704197" cy="5486400"/>
            </a:xfrm>
            <a:custGeom>
              <a:avLst/>
              <a:gdLst/>
              <a:ahLst/>
              <a:cxnLst/>
              <a:rect r="r" b="b" t="t" l="l"/>
              <a:pathLst>
                <a:path h="5486400" w="5704197">
                  <a:moveTo>
                    <a:pt x="0" y="0"/>
                  </a:moveTo>
                  <a:lnTo>
                    <a:pt x="5704197" y="0"/>
                  </a:lnTo>
                  <a:lnTo>
                    <a:pt x="5704197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2548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1992027">
              <a:off x="14242655" y="10581782"/>
              <a:ext cx="7697755" cy="5486400"/>
            </a:xfrm>
            <a:custGeom>
              <a:avLst/>
              <a:gdLst/>
              <a:ahLst/>
              <a:cxnLst/>
              <a:rect r="r" b="b" t="t" l="l"/>
              <a:pathLst>
                <a:path h="5486400" w="7697755">
                  <a:moveTo>
                    <a:pt x="0" y="0"/>
                  </a:moveTo>
                  <a:lnTo>
                    <a:pt x="7697755" y="0"/>
                  </a:lnTo>
                  <a:lnTo>
                    <a:pt x="7697755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29889"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066036" y="14696582"/>
              <a:ext cx="8111613" cy="5486400"/>
            </a:xfrm>
            <a:custGeom>
              <a:avLst/>
              <a:gdLst/>
              <a:ahLst/>
              <a:cxnLst/>
              <a:rect r="r" b="b" t="t" l="l"/>
              <a:pathLst>
                <a:path h="5486400" w="8111613">
                  <a:moveTo>
                    <a:pt x="0" y="0"/>
                  </a:moveTo>
                  <a:lnTo>
                    <a:pt x="8111613" y="0"/>
                  </a:lnTo>
                  <a:lnTo>
                    <a:pt x="8111613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27930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3566910" y="13910010"/>
              <a:ext cx="7116792" cy="5486400"/>
            </a:xfrm>
            <a:custGeom>
              <a:avLst/>
              <a:gdLst/>
              <a:ahLst/>
              <a:cxnLst/>
              <a:rect r="r" b="b" t="t" l="l"/>
              <a:pathLst>
                <a:path h="5486400" w="7116792">
                  <a:moveTo>
                    <a:pt x="0" y="0"/>
                  </a:moveTo>
                  <a:lnTo>
                    <a:pt x="7116792" y="0"/>
                  </a:lnTo>
                  <a:lnTo>
                    <a:pt x="711679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1764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2241511"/>
              <a:ext cx="7271133" cy="5486400"/>
            </a:xfrm>
            <a:custGeom>
              <a:avLst/>
              <a:gdLst/>
              <a:ahLst/>
              <a:cxnLst/>
              <a:rect r="r" b="b" t="t" l="l"/>
              <a:pathLst>
                <a:path h="5486400" w="7271133">
                  <a:moveTo>
                    <a:pt x="0" y="0"/>
                  </a:moveTo>
                  <a:lnTo>
                    <a:pt x="7271133" y="0"/>
                  </a:lnTo>
                  <a:lnTo>
                    <a:pt x="7271133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49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1094568">
              <a:off x="21764079" y="7718008"/>
              <a:ext cx="4618551" cy="5486400"/>
            </a:xfrm>
            <a:custGeom>
              <a:avLst/>
              <a:gdLst/>
              <a:ahLst/>
              <a:cxnLst/>
              <a:rect r="r" b="b" t="t" l="l"/>
              <a:pathLst>
                <a:path h="5486400" w="4618551">
                  <a:moveTo>
                    <a:pt x="0" y="0"/>
                  </a:moveTo>
                  <a:lnTo>
                    <a:pt x="4618551" y="0"/>
                  </a:lnTo>
                  <a:lnTo>
                    <a:pt x="461855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1764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591981" y="6178852"/>
              <a:ext cx="6183443" cy="5486400"/>
            </a:xfrm>
            <a:custGeom>
              <a:avLst/>
              <a:gdLst/>
              <a:ahLst/>
              <a:cxnLst/>
              <a:rect r="r" b="b" t="t" l="l"/>
              <a:pathLst>
                <a:path h="5486400" w="6183443">
                  <a:moveTo>
                    <a:pt x="0" y="0"/>
                  </a:moveTo>
                  <a:lnTo>
                    <a:pt x="6183442" y="0"/>
                  </a:lnTo>
                  <a:lnTo>
                    <a:pt x="618344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26459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14649" y="1205432"/>
            <a:ext cx="7557860" cy="9133015"/>
            <a:chOff x="0" y="0"/>
            <a:chExt cx="1990548" cy="240540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90547" cy="2405403"/>
            </a:xfrm>
            <a:custGeom>
              <a:avLst/>
              <a:gdLst/>
              <a:ahLst/>
              <a:cxnLst/>
              <a:rect r="r" b="b" t="t" l="l"/>
              <a:pathLst>
                <a:path h="2405403" w="1990547">
                  <a:moveTo>
                    <a:pt x="52242" y="0"/>
                  </a:moveTo>
                  <a:lnTo>
                    <a:pt x="1938306" y="0"/>
                  </a:lnTo>
                  <a:cubicBezTo>
                    <a:pt x="1952161" y="0"/>
                    <a:pt x="1965449" y="5504"/>
                    <a:pt x="1975246" y="15301"/>
                  </a:cubicBezTo>
                  <a:cubicBezTo>
                    <a:pt x="1985043" y="25099"/>
                    <a:pt x="1990547" y="38387"/>
                    <a:pt x="1990547" y="52242"/>
                  </a:cubicBezTo>
                  <a:lnTo>
                    <a:pt x="1990547" y="2353161"/>
                  </a:lnTo>
                  <a:cubicBezTo>
                    <a:pt x="1990547" y="2382014"/>
                    <a:pt x="1967158" y="2405403"/>
                    <a:pt x="1938306" y="2405403"/>
                  </a:cubicBezTo>
                  <a:lnTo>
                    <a:pt x="52242" y="2405403"/>
                  </a:lnTo>
                  <a:cubicBezTo>
                    <a:pt x="38387" y="2405403"/>
                    <a:pt x="25099" y="2399899"/>
                    <a:pt x="15301" y="2390102"/>
                  </a:cubicBezTo>
                  <a:cubicBezTo>
                    <a:pt x="5504" y="2380305"/>
                    <a:pt x="0" y="2367017"/>
                    <a:pt x="0" y="2353161"/>
                  </a:cubicBezTo>
                  <a:lnTo>
                    <a:pt x="0" y="52242"/>
                  </a:lnTo>
                  <a:cubicBezTo>
                    <a:pt x="0" y="38387"/>
                    <a:pt x="5504" y="25099"/>
                    <a:pt x="15301" y="15301"/>
                  </a:cubicBezTo>
                  <a:cubicBezTo>
                    <a:pt x="25099" y="5504"/>
                    <a:pt x="38387" y="0"/>
                    <a:pt x="52242" y="0"/>
                  </a:cubicBezTo>
                  <a:close/>
                </a:path>
              </a:pathLst>
            </a:custGeom>
            <a:solidFill>
              <a:srgbClr val="848484">
                <a:alpha val="51765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9050"/>
              <a:ext cx="1990548" cy="23863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4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43939" y="1333449"/>
            <a:ext cx="7328570" cy="9004998"/>
            <a:chOff x="0" y="0"/>
            <a:chExt cx="9771427" cy="1200666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872217"/>
              <a:ext cx="9771427" cy="111344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7"/>
                </a:lnSpc>
              </a:pPr>
              <a:r>
                <a:rPr lang="en-US" sz="2998">
                  <a:solidFill>
                    <a:srgbClr val="292929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Linha(s) Afetada(s):05</a:t>
              </a:r>
            </a:p>
            <a:p>
              <a:pPr algn="l">
                <a:lnSpc>
                  <a:spcPts val="4197"/>
                </a:lnSpc>
              </a:pPr>
            </a:p>
            <a:p>
              <a:pPr algn="l">
                <a:lnSpc>
                  <a:spcPts val="4197"/>
                </a:lnSpc>
              </a:pPr>
              <a:r>
                <a:rPr lang="en-US" sz="2998">
                  <a:solidFill>
                    <a:srgbClr val="292929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Tipo de Erro: Tipagem</a:t>
              </a:r>
            </a:p>
            <a:p>
              <a:pPr algn="l">
                <a:lnSpc>
                  <a:spcPts val="4197"/>
                </a:lnSpc>
              </a:pPr>
            </a:p>
            <a:p>
              <a:pPr algn="l">
                <a:lnSpc>
                  <a:spcPts val="4197"/>
                </a:lnSpc>
              </a:pPr>
              <a:r>
                <a:rPr lang="en-US" sz="2998">
                  <a:solidFill>
                    <a:srgbClr val="292929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Mensagem do compilador/exceção: Não é possível converter implicitamente tipo "char" em "string" (CS0029)</a:t>
              </a:r>
            </a:p>
            <a:p>
              <a:pPr algn="l">
                <a:lnSpc>
                  <a:spcPts val="4197"/>
                </a:lnSpc>
              </a:pPr>
            </a:p>
            <a:p>
              <a:pPr algn="l">
                <a:lnSpc>
                  <a:spcPts val="4197"/>
                </a:lnSpc>
              </a:pPr>
              <a:r>
                <a:rPr lang="en-US" sz="2998">
                  <a:solidFill>
                    <a:srgbClr val="292929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Linha(s) suspeitas: Linha 05, Col 16</a:t>
              </a:r>
            </a:p>
            <a:p>
              <a:pPr algn="l">
                <a:lnSpc>
                  <a:spcPts val="4197"/>
                </a:lnSpc>
              </a:pPr>
            </a:p>
            <a:p>
              <a:pPr algn="l">
                <a:lnSpc>
                  <a:spcPts val="4197"/>
                </a:lnSpc>
              </a:pPr>
              <a:r>
                <a:rPr lang="en-US" sz="2998">
                  <a:solidFill>
                    <a:srgbClr val="292929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Hipótese: Não está conseguindo converter implicitamente um tipo para outro tipo diferente</a:t>
              </a:r>
            </a:p>
            <a:p>
              <a:pPr algn="l">
                <a:lnSpc>
                  <a:spcPts val="4197"/>
                </a:lnSpc>
              </a:pPr>
            </a:p>
            <a:p>
              <a:pPr algn="l">
                <a:lnSpc>
                  <a:spcPts val="4197"/>
                </a:lnSpc>
                <a:spcBef>
                  <a:spcPct val="0"/>
                </a:spcBef>
              </a:pPr>
              <a:r>
                <a:rPr lang="en-US" sz="2998">
                  <a:solidFill>
                    <a:srgbClr val="292929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Experimento: Tentado alterar o tipo de dado para char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9050"/>
              <a:ext cx="9771427" cy="6274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19"/>
                </a:lnSpc>
              </a:pPr>
              <a:r>
                <a:rPr lang="en-US" sz="3199" b="true">
                  <a:solidFill>
                    <a:srgbClr val="292929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ERR - 0001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456268" y="9106782"/>
            <a:ext cx="803032" cy="142875"/>
            <a:chOff x="0" y="0"/>
            <a:chExt cx="1070710" cy="190500"/>
          </a:xfrm>
        </p:grpSpPr>
        <p:grpSp>
          <p:nvGrpSpPr>
            <p:cNvPr name="Group 19" id="19"/>
            <p:cNvGrpSpPr>
              <a:grpSpLocks noChangeAspect="true"/>
            </p:cNvGrpSpPr>
            <p:nvPr/>
          </p:nvGrpSpPr>
          <p:grpSpPr>
            <a:xfrm rot="0">
              <a:off x="0" y="0"/>
              <a:ext cx="190500" cy="190500"/>
              <a:chOff x="0" y="0"/>
              <a:chExt cx="1708150" cy="170815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292929"/>
              </a:solidFill>
            </p:spPr>
          </p:sp>
        </p:grpSp>
        <p:grpSp>
          <p:nvGrpSpPr>
            <p:cNvPr name="Group 21" id="21"/>
            <p:cNvGrpSpPr>
              <a:grpSpLocks noChangeAspect="true"/>
            </p:cNvGrpSpPr>
            <p:nvPr/>
          </p:nvGrpSpPr>
          <p:grpSpPr>
            <a:xfrm rot="0">
              <a:off x="293403" y="0"/>
              <a:ext cx="190500" cy="190500"/>
              <a:chOff x="0" y="0"/>
              <a:chExt cx="6350000" cy="63500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92929"/>
              </a:solidFill>
            </p:spPr>
          </p:sp>
        </p:grpSp>
        <p:grpSp>
          <p:nvGrpSpPr>
            <p:cNvPr name="Group 23" id="23"/>
            <p:cNvGrpSpPr>
              <a:grpSpLocks noChangeAspect="true"/>
            </p:cNvGrpSpPr>
            <p:nvPr/>
          </p:nvGrpSpPr>
          <p:grpSpPr>
            <a:xfrm rot="0">
              <a:off x="880210" y="0"/>
              <a:ext cx="190500" cy="190500"/>
              <a:chOff x="0" y="0"/>
              <a:chExt cx="6350000" cy="63500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92929"/>
              </a:solidFill>
            </p:spPr>
          </p:sp>
        </p:grpSp>
        <p:grpSp>
          <p:nvGrpSpPr>
            <p:cNvPr name="Group 25" id="25"/>
            <p:cNvGrpSpPr>
              <a:grpSpLocks noChangeAspect="true"/>
            </p:cNvGrpSpPr>
            <p:nvPr/>
          </p:nvGrpSpPr>
          <p:grpSpPr>
            <a:xfrm rot="0">
              <a:off x="586807" y="0"/>
              <a:ext cx="190500" cy="190500"/>
              <a:chOff x="0" y="0"/>
              <a:chExt cx="6350000" cy="63500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92929"/>
              </a:solidFill>
            </p:spPr>
          </p:sp>
        </p:grpSp>
      </p:grpSp>
      <p:sp>
        <p:nvSpPr>
          <p:cNvPr name="TextBox 27" id="27"/>
          <p:cNvSpPr txBox="true"/>
          <p:nvPr/>
        </p:nvSpPr>
        <p:spPr>
          <a:xfrm rot="0">
            <a:off x="285359" y="85725"/>
            <a:ext cx="7557860" cy="1247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80"/>
              </a:lnSpc>
            </a:pPr>
            <a:r>
              <a:rPr lang="en-US" sz="8800" b="true">
                <a:solidFill>
                  <a:srgbClr val="29292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Ficha de Erros</a:t>
            </a:r>
          </a:p>
        </p:txBody>
      </p:sp>
      <p:sp>
        <p:nvSpPr>
          <p:cNvPr name="AutoShape 28" id="28"/>
          <p:cNvSpPr/>
          <p:nvPr/>
        </p:nvSpPr>
        <p:spPr>
          <a:xfrm rot="0">
            <a:off x="285359" y="1205432"/>
            <a:ext cx="458580" cy="128017"/>
          </a:xfrm>
          <a:prstGeom prst="rect">
            <a:avLst/>
          </a:prstGeom>
          <a:solidFill>
            <a:srgbClr val="292929"/>
          </a:solidFill>
        </p:spPr>
      </p:sp>
      <p:sp>
        <p:nvSpPr>
          <p:cNvPr name="AutoShape 29" id="29"/>
          <p:cNvSpPr/>
          <p:nvPr/>
        </p:nvSpPr>
        <p:spPr>
          <a:xfrm rot="0">
            <a:off x="15715595" y="0"/>
            <a:ext cx="19050" cy="10287000"/>
          </a:xfrm>
          <a:prstGeom prst="rect">
            <a:avLst/>
          </a:prstGeom>
          <a:solidFill>
            <a:srgbClr val="292929"/>
          </a:solidFill>
        </p:spPr>
      </p:sp>
      <p:sp>
        <p:nvSpPr>
          <p:cNvPr name="TextBox 30" id="30"/>
          <p:cNvSpPr txBox="true"/>
          <p:nvPr/>
        </p:nvSpPr>
        <p:spPr>
          <a:xfrm rot="0">
            <a:off x="7917741" y="7392946"/>
            <a:ext cx="7173802" cy="514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7"/>
              </a:lnSpc>
              <a:spcBef>
                <a:spcPct val="0"/>
              </a:spcBef>
            </a:pPr>
          </a:p>
        </p:txBody>
      </p:sp>
      <p:grpSp>
        <p:nvGrpSpPr>
          <p:cNvPr name="Group 31" id="31"/>
          <p:cNvGrpSpPr/>
          <p:nvPr/>
        </p:nvGrpSpPr>
        <p:grpSpPr>
          <a:xfrm rot="0">
            <a:off x="8157735" y="1333449"/>
            <a:ext cx="7557860" cy="8111642"/>
            <a:chOff x="0" y="0"/>
            <a:chExt cx="1990548" cy="2136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990547" cy="2136400"/>
            </a:xfrm>
            <a:custGeom>
              <a:avLst/>
              <a:gdLst/>
              <a:ahLst/>
              <a:cxnLst/>
              <a:rect r="r" b="b" t="t" l="l"/>
              <a:pathLst>
                <a:path h="2136400" w="1990547">
                  <a:moveTo>
                    <a:pt x="52242" y="0"/>
                  </a:moveTo>
                  <a:lnTo>
                    <a:pt x="1938306" y="0"/>
                  </a:lnTo>
                  <a:cubicBezTo>
                    <a:pt x="1952161" y="0"/>
                    <a:pt x="1965449" y="5504"/>
                    <a:pt x="1975246" y="15301"/>
                  </a:cubicBezTo>
                  <a:cubicBezTo>
                    <a:pt x="1985043" y="25099"/>
                    <a:pt x="1990547" y="38387"/>
                    <a:pt x="1990547" y="52242"/>
                  </a:cubicBezTo>
                  <a:lnTo>
                    <a:pt x="1990547" y="2084158"/>
                  </a:lnTo>
                  <a:cubicBezTo>
                    <a:pt x="1990547" y="2098013"/>
                    <a:pt x="1985043" y="2111301"/>
                    <a:pt x="1975246" y="2121098"/>
                  </a:cubicBezTo>
                  <a:cubicBezTo>
                    <a:pt x="1965449" y="2130896"/>
                    <a:pt x="1952161" y="2136400"/>
                    <a:pt x="1938306" y="2136400"/>
                  </a:cubicBezTo>
                  <a:lnTo>
                    <a:pt x="52242" y="2136400"/>
                  </a:lnTo>
                  <a:cubicBezTo>
                    <a:pt x="23390" y="2136400"/>
                    <a:pt x="0" y="2113010"/>
                    <a:pt x="0" y="2084158"/>
                  </a:cubicBezTo>
                  <a:lnTo>
                    <a:pt x="0" y="52242"/>
                  </a:lnTo>
                  <a:cubicBezTo>
                    <a:pt x="0" y="38387"/>
                    <a:pt x="5504" y="25099"/>
                    <a:pt x="15301" y="15301"/>
                  </a:cubicBezTo>
                  <a:cubicBezTo>
                    <a:pt x="25099" y="5504"/>
                    <a:pt x="38387" y="0"/>
                    <a:pt x="52242" y="0"/>
                  </a:cubicBezTo>
                  <a:close/>
                </a:path>
              </a:pathLst>
            </a:custGeom>
            <a:solidFill>
              <a:srgbClr val="848484">
                <a:alpha val="51765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19050"/>
              <a:ext cx="1990548" cy="211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40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8283182" y="1447381"/>
            <a:ext cx="7328570" cy="8891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7"/>
              </a:lnSpc>
            </a:pPr>
            <a:r>
              <a:rPr lang="en-US" sz="2998">
                <a:solidFill>
                  <a:srgbClr val="292929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D</a:t>
            </a:r>
            <a:r>
              <a:rPr lang="en-US" sz="2998">
                <a:solidFill>
                  <a:srgbClr val="292929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escrição da correção: Utilizado a habitação “??” utilizado em seguida as aspas duplas, para caso o valor for null o programa usa “” no lugar.</a:t>
            </a:r>
          </a:p>
          <a:p>
            <a:pPr algn="l">
              <a:lnSpc>
                <a:spcPts val="4197"/>
              </a:lnSpc>
            </a:pPr>
          </a:p>
          <a:p>
            <a:pPr algn="l">
              <a:lnSpc>
                <a:spcPts val="4197"/>
              </a:lnSpc>
            </a:pPr>
            <a:r>
              <a:rPr lang="en-US" sz="2998">
                <a:solidFill>
                  <a:srgbClr val="292929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Teste de regressão: Entrada: “sim” → Saída Esperada: SIM</a:t>
            </a:r>
          </a:p>
          <a:p>
            <a:pPr algn="l">
              <a:lnSpc>
                <a:spcPts val="4197"/>
              </a:lnSpc>
            </a:pPr>
          </a:p>
          <a:p>
            <a:pPr algn="l">
              <a:lnSpc>
                <a:spcPts val="4197"/>
              </a:lnSpc>
            </a:pPr>
            <a:r>
              <a:rPr lang="en-US" sz="2998">
                <a:solidFill>
                  <a:srgbClr val="292929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Regra/checklist: O operador “??” define um valor padrão caso a variável seja null</a:t>
            </a:r>
          </a:p>
          <a:p>
            <a:pPr algn="l">
              <a:lnSpc>
                <a:spcPts val="4197"/>
              </a:lnSpc>
            </a:pPr>
          </a:p>
          <a:p>
            <a:pPr algn="l">
              <a:lnSpc>
                <a:spcPts val="4197"/>
              </a:lnSpc>
            </a:pPr>
            <a:r>
              <a:rPr lang="en-US" sz="2998">
                <a:solidFill>
                  <a:srgbClr val="292929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Observações: Caso o valor da variável seja null com as aspas duplas um espaço em branco é colocado ajudando a evitar erros ao imprimir ou concatenar strings</a:t>
            </a:r>
          </a:p>
          <a:p>
            <a:pPr algn="l">
              <a:lnSpc>
                <a:spcPts val="4197"/>
              </a:lnSpc>
            </a:pPr>
          </a:p>
          <a:p>
            <a:pPr algn="l">
              <a:lnSpc>
                <a:spcPts val="4197"/>
              </a:lnSpc>
              <a:spcBef>
                <a:spcPct val="0"/>
              </a:spcBef>
            </a:pPr>
          </a:p>
        </p:txBody>
      </p:sp>
      <p:sp>
        <p:nvSpPr>
          <p:cNvPr name="TextBox 35" id="35"/>
          <p:cNvSpPr txBox="true"/>
          <p:nvPr/>
        </p:nvSpPr>
        <p:spPr>
          <a:xfrm rot="5400000">
            <a:off x="14891312" y="3033123"/>
            <a:ext cx="4353362" cy="34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 b="true">
                <a:solidFill>
                  <a:srgbClr val="29292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CIÊNCIA DA COMPUTAÇÃO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917741" y="398734"/>
            <a:ext cx="7467005" cy="629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7"/>
              </a:lnSpc>
              <a:spcBef>
                <a:spcPct val="0"/>
              </a:spcBef>
            </a:pPr>
            <a:r>
              <a:rPr lang="en-US" b="true" sz="3698">
                <a:solidFill>
                  <a:srgbClr val="29292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Arquivo: </a:t>
            </a:r>
            <a:r>
              <a:rPr lang="en-US" b="true" sz="3698">
                <a:solidFill>
                  <a:srgbClr val="29292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Confirmacao_De_Saida.cs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82602" y="-3086100"/>
            <a:ext cx="25331568" cy="15137236"/>
            <a:chOff x="0" y="0"/>
            <a:chExt cx="33775423" cy="20182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579503" y="0"/>
              <a:ext cx="6379535" cy="5486400"/>
            </a:xfrm>
            <a:custGeom>
              <a:avLst/>
              <a:gdLst/>
              <a:ahLst/>
              <a:cxnLst/>
              <a:rect r="r" b="b" t="t" l="l"/>
              <a:pathLst>
                <a:path h="5486400" w="6379535">
                  <a:moveTo>
                    <a:pt x="0" y="0"/>
                  </a:moveTo>
                  <a:lnTo>
                    <a:pt x="6379535" y="0"/>
                  </a:lnTo>
                  <a:lnTo>
                    <a:pt x="6379535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855515" y="8303037"/>
              <a:ext cx="592833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928330">
                  <a:moveTo>
                    <a:pt x="0" y="0"/>
                  </a:moveTo>
                  <a:lnTo>
                    <a:pt x="5928330" y="0"/>
                  </a:lnTo>
                  <a:lnTo>
                    <a:pt x="592833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2009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009106" y="4114800"/>
              <a:ext cx="5704197" cy="5486400"/>
            </a:xfrm>
            <a:custGeom>
              <a:avLst/>
              <a:gdLst/>
              <a:ahLst/>
              <a:cxnLst/>
              <a:rect r="r" b="b" t="t" l="l"/>
              <a:pathLst>
                <a:path h="5486400" w="5704197">
                  <a:moveTo>
                    <a:pt x="0" y="0"/>
                  </a:moveTo>
                  <a:lnTo>
                    <a:pt x="5704197" y="0"/>
                  </a:lnTo>
                  <a:lnTo>
                    <a:pt x="5704197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2548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1992027">
              <a:off x="14242655" y="10581782"/>
              <a:ext cx="7697755" cy="5486400"/>
            </a:xfrm>
            <a:custGeom>
              <a:avLst/>
              <a:gdLst/>
              <a:ahLst/>
              <a:cxnLst/>
              <a:rect r="r" b="b" t="t" l="l"/>
              <a:pathLst>
                <a:path h="5486400" w="7697755">
                  <a:moveTo>
                    <a:pt x="0" y="0"/>
                  </a:moveTo>
                  <a:lnTo>
                    <a:pt x="7697755" y="0"/>
                  </a:lnTo>
                  <a:lnTo>
                    <a:pt x="7697755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29889"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066036" y="14696582"/>
              <a:ext cx="8111613" cy="5486400"/>
            </a:xfrm>
            <a:custGeom>
              <a:avLst/>
              <a:gdLst/>
              <a:ahLst/>
              <a:cxnLst/>
              <a:rect r="r" b="b" t="t" l="l"/>
              <a:pathLst>
                <a:path h="5486400" w="8111613">
                  <a:moveTo>
                    <a:pt x="0" y="0"/>
                  </a:moveTo>
                  <a:lnTo>
                    <a:pt x="8111613" y="0"/>
                  </a:lnTo>
                  <a:lnTo>
                    <a:pt x="8111613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27930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3566910" y="13910010"/>
              <a:ext cx="7116792" cy="5486400"/>
            </a:xfrm>
            <a:custGeom>
              <a:avLst/>
              <a:gdLst/>
              <a:ahLst/>
              <a:cxnLst/>
              <a:rect r="r" b="b" t="t" l="l"/>
              <a:pathLst>
                <a:path h="5486400" w="7116792">
                  <a:moveTo>
                    <a:pt x="0" y="0"/>
                  </a:moveTo>
                  <a:lnTo>
                    <a:pt x="7116792" y="0"/>
                  </a:lnTo>
                  <a:lnTo>
                    <a:pt x="711679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1764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2241511"/>
              <a:ext cx="7271133" cy="5486400"/>
            </a:xfrm>
            <a:custGeom>
              <a:avLst/>
              <a:gdLst/>
              <a:ahLst/>
              <a:cxnLst/>
              <a:rect r="r" b="b" t="t" l="l"/>
              <a:pathLst>
                <a:path h="5486400" w="7271133">
                  <a:moveTo>
                    <a:pt x="0" y="0"/>
                  </a:moveTo>
                  <a:lnTo>
                    <a:pt x="7271133" y="0"/>
                  </a:lnTo>
                  <a:lnTo>
                    <a:pt x="7271133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49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1094568">
              <a:off x="21764079" y="7718008"/>
              <a:ext cx="4618551" cy="5486400"/>
            </a:xfrm>
            <a:custGeom>
              <a:avLst/>
              <a:gdLst/>
              <a:ahLst/>
              <a:cxnLst/>
              <a:rect r="r" b="b" t="t" l="l"/>
              <a:pathLst>
                <a:path h="5486400" w="4618551">
                  <a:moveTo>
                    <a:pt x="0" y="0"/>
                  </a:moveTo>
                  <a:lnTo>
                    <a:pt x="4618551" y="0"/>
                  </a:lnTo>
                  <a:lnTo>
                    <a:pt x="461855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1764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591981" y="6178852"/>
              <a:ext cx="6183443" cy="5486400"/>
            </a:xfrm>
            <a:custGeom>
              <a:avLst/>
              <a:gdLst/>
              <a:ahLst/>
              <a:cxnLst/>
              <a:rect r="r" b="b" t="t" l="l"/>
              <a:pathLst>
                <a:path h="5486400" w="6183443">
                  <a:moveTo>
                    <a:pt x="0" y="0"/>
                  </a:moveTo>
                  <a:lnTo>
                    <a:pt x="6183442" y="0"/>
                  </a:lnTo>
                  <a:lnTo>
                    <a:pt x="618344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26459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359881" y="1153985"/>
            <a:ext cx="7557860" cy="9184462"/>
            <a:chOff x="0" y="0"/>
            <a:chExt cx="1990548" cy="241895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90547" cy="2418953"/>
            </a:xfrm>
            <a:custGeom>
              <a:avLst/>
              <a:gdLst/>
              <a:ahLst/>
              <a:cxnLst/>
              <a:rect r="r" b="b" t="t" l="l"/>
              <a:pathLst>
                <a:path h="2418953" w="1990547">
                  <a:moveTo>
                    <a:pt x="52242" y="0"/>
                  </a:moveTo>
                  <a:lnTo>
                    <a:pt x="1938306" y="0"/>
                  </a:lnTo>
                  <a:cubicBezTo>
                    <a:pt x="1952161" y="0"/>
                    <a:pt x="1965449" y="5504"/>
                    <a:pt x="1975246" y="15301"/>
                  </a:cubicBezTo>
                  <a:cubicBezTo>
                    <a:pt x="1985043" y="25099"/>
                    <a:pt x="1990547" y="38387"/>
                    <a:pt x="1990547" y="52242"/>
                  </a:cubicBezTo>
                  <a:lnTo>
                    <a:pt x="1990547" y="2366711"/>
                  </a:lnTo>
                  <a:cubicBezTo>
                    <a:pt x="1990547" y="2395563"/>
                    <a:pt x="1967158" y="2418953"/>
                    <a:pt x="1938306" y="2418953"/>
                  </a:cubicBezTo>
                  <a:lnTo>
                    <a:pt x="52242" y="2418953"/>
                  </a:lnTo>
                  <a:cubicBezTo>
                    <a:pt x="38387" y="2418953"/>
                    <a:pt x="25099" y="2413449"/>
                    <a:pt x="15301" y="2403652"/>
                  </a:cubicBezTo>
                  <a:cubicBezTo>
                    <a:pt x="5504" y="2393854"/>
                    <a:pt x="0" y="2380566"/>
                    <a:pt x="0" y="2366711"/>
                  </a:cubicBezTo>
                  <a:lnTo>
                    <a:pt x="0" y="52242"/>
                  </a:lnTo>
                  <a:cubicBezTo>
                    <a:pt x="0" y="38387"/>
                    <a:pt x="5504" y="25099"/>
                    <a:pt x="15301" y="15301"/>
                  </a:cubicBezTo>
                  <a:cubicBezTo>
                    <a:pt x="25099" y="5504"/>
                    <a:pt x="38387" y="0"/>
                    <a:pt x="52242" y="0"/>
                  </a:cubicBezTo>
                  <a:close/>
                </a:path>
              </a:pathLst>
            </a:custGeom>
            <a:solidFill>
              <a:srgbClr val="848484">
                <a:alpha val="51765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9050"/>
              <a:ext cx="1990548" cy="2399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4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89171" y="1333449"/>
            <a:ext cx="7328570" cy="9004998"/>
            <a:chOff x="0" y="0"/>
            <a:chExt cx="9771427" cy="1200666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872217"/>
              <a:ext cx="9771427" cy="111344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7"/>
                </a:lnSpc>
              </a:pPr>
              <a:r>
                <a:rPr lang="en-US" sz="2998">
                  <a:solidFill>
                    <a:srgbClr val="292929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Linha(s) Afetada(s): 09</a:t>
              </a:r>
            </a:p>
            <a:p>
              <a:pPr algn="l">
                <a:lnSpc>
                  <a:spcPts val="4197"/>
                </a:lnSpc>
              </a:pPr>
            </a:p>
            <a:p>
              <a:pPr algn="l">
                <a:lnSpc>
                  <a:spcPts val="4197"/>
                </a:lnSpc>
              </a:pPr>
              <a:r>
                <a:rPr lang="en-US" sz="2998">
                  <a:solidFill>
                    <a:srgbClr val="292929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Tipo de Erro:Tipagem</a:t>
              </a:r>
            </a:p>
            <a:p>
              <a:pPr algn="l">
                <a:lnSpc>
                  <a:spcPts val="4197"/>
                </a:lnSpc>
              </a:pPr>
            </a:p>
            <a:p>
              <a:pPr algn="l">
                <a:lnSpc>
                  <a:spcPts val="4197"/>
                </a:lnSpc>
              </a:pPr>
              <a:r>
                <a:rPr lang="en-US" sz="2998">
                  <a:solidFill>
                    <a:srgbClr val="292929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Mensagem do compilador/exceção: Desreferência de uma referência possivelmente nula. (CS8602)</a:t>
              </a:r>
            </a:p>
            <a:p>
              <a:pPr algn="l">
                <a:lnSpc>
                  <a:spcPts val="4197"/>
                </a:lnSpc>
              </a:pPr>
            </a:p>
            <a:p>
              <a:pPr algn="l">
                <a:lnSpc>
                  <a:spcPts val="4197"/>
                </a:lnSpc>
              </a:pPr>
              <a:r>
                <a:rPr lang="en-US" sz="2998">
                  <a:solidFill>
                    <a:srgbClr val="292929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Linha(s) suspeitas: Linha 05, Col 16</a:t>
              </a:r>
            </a:p>
            <a:p>
              <a:pPr algn="l">
                <a:lnSpc>
                  <a:spcPts val="4197"/>
                </a:lnSpc>
              </a:pPr>
            </a:p>
            <a:p>
              <a:pPr algn="l">
                <a:lnSpc>
                  <a:spcPts val="4197"/>
                </a:lnSpc>
              </a:pPr>
              <a:r>
                <a:rPr lang="en-US" sz="2998">
                  <a:solidFill>
                    <a:srgbClr val="292929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Hipótese: O compilador reclama por que o valor pode ser null</a:t>
              </a:r>
            </a:p>
            <a:p>
              <a:pPr algn="l">
                <a:lnSpc>
                  <a:spcPts val="4197"/>
                </a:lnSpc>
              </a:pPr>
            </a:p>
            <a:p>
              <a:pPr algn="l">
                <a:lnSpc>
                  <a:spcPts val="4197"/>
                </a:lnSpc>
              </a:pPr>
              <a:r>
                <a:rPr lang="en-US" sz="2998">
                  <a:solidFill>
                    <a:srgbClr val="292929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Experimento: Tentado utilizar sistemas de conversão, tentado utilizar char como tipo de dado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9050"/>
              <a:ext cx="9771427" cy="6274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19"/>
                </a:lnSpc>
              </a:pPr>
              <a:r>
                <a:rPr lang="en-US" sz="3199" b="true">
                  <a:solidFill>
                    <a:srgbClr val="292929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ERR - 0002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5400000">
            <a:off x="14891312" y="3033123"/>
            <a:ext cx="4353362" cy="34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 b="true">
                <a:solidFill>
                  <a:srgbClr val="29292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CIÊNCIA DA COMPUTAÇÃO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6456268" y="9106782"/>
            <a:ext cx="803032" cy="142875"/>
            <a:chOff x="0" y="0"/>
            <a:chExt cx="1070710" cy="190500"/>
          </a:xfrm>
        </p:grpSpPr>
        <p:grpSp>
          <p:nvGrpSpPr>
            <p:cNvPr name="Group 20" id="20"/>
            <p:cNvGrpSpPr>
              <a:grpSpLocks noChangeAspect="true"/>
            </p:cNvGrpSpPr>
            <p:nvPr/>
          </p:nvGrpSpPr>
          <p:grpSpPr>
            <a:xfrm rot="0">
              <a:off x="0" y="0"/>
              <a:ext cx="190500" cy="190500"/>
              <a:chOff x="0" y="0"/>
              <a:chExt cx="1708150" cy="170815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292929"/>
              </a:solidFill>
            </p:spPr>
          </p:sp>
        </p:grpSp>
        <p:grpSp>
          <p:nvGrpSpPr>
            <p:cNvPr name="Group 22" id="22"/>
            <p:cNvGrpSpPr>
              <a:grpSpLocks noChangeAspect="true"/>
            </p:cNvGrpSpPr>
            <p:nvPr/>
          </p:nvGrpSpPr>
          <p:grpSpPr>
            <a:xfrm rot="0">
              <a:off x="293403" y="0"/>
              <a:ext cx="190500" cy="190500"/>
              <a:chOff x="0" y="0"/>
              <a:chExt cx="6350000" cy="63500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92929"/>
              </a:solidFill>
            </p:spPr>
          </p:sp>
        </p:grpSp>
        <p:grpSp>
          <p:nvGrpSpPr>
            <p:cNvPr name="Group 24" id="24"/>
            <p:cNvGrpSpPr>
              <a:grpSpLocks noChangeAspect="true"/>
            </p:cNvGrpSpPr>
            <p:nvPr/>
          </p:nvGrpSpPr>
          <p:grpSpPr>
            <a:xfrm rot="0">
              <a:off x="880210" y="0"/>
              <a:ext cx="190500" cy="190500"/>
              <a:chOff x="0" y="0"/>
              <a:chExt cx="6350000" cy="63500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92929"/>
              </a:solidFill>
            </p:spPr>
          </p:sp>
        </p:grpSp>
        <p:grpSp>
          <p:nvGrpSpPr>
            <p:cNvPr name="Group 26" id="26"/>
            <p:cNvGrpSpPr>
              <a:grpSpLocks noChangeAspect="true"/>
            </p:cNvGrpSpPr>
            <p:nvPr/>
          </p:nvGrpSpPr>
          <p:grpSpPr>
            <a:xfrm rot="0">
              <a:off x="586807" y="0"/>
              <a:ext cx="190500" cy="190500"/>
              <a:chOff x="0" y="0"/>
              <a:chExt cx="6350000" cy="63500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92929"/>
              </a:solidFill>
            </p:spPr>
          </p:sp>
        </p:grpSp>
      </p:grpSp>
      <p:sp>
        <p:nvSpPr>
          <p:cNvPr name="TextBox 28" id="28"/>
          <p:cNvSpPr txBox="true"/>
          <p:nvPr/>
        </p:nvSpPr>
        <p:spPr>
          <a:xfrm rot="0">
            <a:off x="285359" y="85725"/>
            <a:ext cx="7557860" cy="1247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80"/>
              </a:lnSpc>
            </a:pPr>
            <a:r>
              <a:rPr lang="en-US" sz="8800" b="true">
                <a:solidFill>
                  <a:srgbClr val="29292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Ficha de Erros</a:t>
            </a:r>
          </a:p>
        </p:txBody>
      </p:sp>
      <p:sp>
        <p:nvSpPr>
          <p:cNvPr name="AutoShape 29" id="29"/>
          <p:cNvSpPr/>
          <p:nvPr/>
        </p:nvSpPr>
        <p:spPr>
          <a:xfrm rot="0">
            <a:off x="285359" y="1205432"/>
            <a:ext cx="458580" cy="128017"/>
          </a:xfrm>
          <a:prstGeom prst="rect">
            <a:avLst/>
          </a:prstGeom>
          <a:solidFill>
            <a:srgbClr val="292929"/>
          </a:solidFill>
        </p:spPr>
      </p:sp>
      <p:sp>
        <p:nvSpPr>
          <p:cNvPr name="AutoShape 30" id="30"/>
          <p:cNvSpPr/>
          <p:nvPr/>
        </p:nvSpPr>
        <p:spPr>
          <a:xfrm rot="0">
            <a:off x="15715595" y="0"/>
            <a:ext cx="19050" cy="10287000"/>
          </a:xfrm>
          <a:prstGeom prst="rect">
            <a:avLst/>
          </a:prstGeom>
          <a:solidFill>
            <a:srgbClr val="292929"/>
          </a:solidFill>
        </p:spPr>
      </p:sp>
      <p:sp>
        <p:nvSpPr>
          <p:cNvPr name="TextBox 31" id="31"/>
          <p:cNvSpPr txBox="true"/>
          <p:nvPr/>
        </p:nvSpPr>
        <p:spPr>
          <a:xfrm rot="0">
            <a:off x="7917741" y="7392946"/>
            <a:ext cx="7173802" cy="514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7"/>
              </a:lnSpc>
              <a:spcBef>
                <a:spcPct val="0"/>
              </a:spcBef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7917741" y="398734"/>
            <a:ext cx="7467005" cy="629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7"/>
              </a:lnSpc>
              <a:spcBef>
                <a:spcPct val="0"/>
              </a:spcBef>
            </a:pPr>
            <a:r>
              <a:rPr lang="en-US" b="true" sz="3698">
                <a:solidFill>
                  <a:srgbClr val="29292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Arquivo: </a:t>
            </a:r>
            <a:r>
              <a:rPr lang="en-US" b="true" sz="3698">
                <a:solidFill>
                  <a:srgbClr val="29292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Confirmacao_De_Saida.cs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8157735" y="1028700"/>
            <a:ext cx="7557860" cy="8714984"/>
            <a:chOff x="0" y="0"/>
            <a:chExt cx="1990548" cy="229530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990547" cy="2295304"/>
            </a:xfrm>
            <a:custGeom>
              <a:avLst/>
              <a:gdLst/>
              <a:ahLst/>
              <a:cxnLst/>
              <a:rect r="r" b="b" t="t" l="l"/>
              <a:pathLst>
                <a:path h="2295304" w="1990547">
                  <a:moveTo>
                    <a:pt x="52242" y="0"/>
                  </a:moveTo>
                  <a:lnTo>
                    <a:pt x="1938306" y="0"/>
                  </a:lnTo>
                  <a:cubicBezTo>
                    <a:pt x="1952161" y="0"/>
                    <a:pt x="1965449" y="5504"/>
                    <a:pt x="1975246" y="15301"/>
                  </a:cubicBezTo>
                  <a:cubicBezTo>
                    <a:pt x="1985043" y="25099"/>
                    <a:pt x="1990547" y="38387"/>
                    <a:pt x="1990547" y="52242"/>
                  </a:cubicBezTo>
                  <a:lnTo>
                    <a:pt x="1990547" y="2243063"/>
                  </a:lnTo>
                  <a:cubicBezTo>
                    <a:pt x="1990547" y="2256918"/>
                    <a:pt x="1985043" y="2270206"/>
                    <a:pt x="1975246" y="2280003"/>
                  </a:cubicBezTo>
                  <a:cubicBezTo>
                    <a:pt x="1965449" y="2289800"/>
                    <a:pt x="1952161" y="2295304"/>
                    <a:pt x="1938306" y="2295304"/>
                  </a:cubicBezTo>
                  <a:lnTo>
                    <a:pt x="52242" y="2295304"/>
                  </a:lnTo>
                  <a:cubicBezTo>
                    <a:pt x="23390" y="2295304"/>
                    <a:pt x="0" y="2271915"/>
                    <a:pt x="0" y="2243063"/>
                  </a:cubicBezTo>
                  <a:lnTo>
                    <a:pt x="0" y="52242"/>
                  </a:lnTo>
                  <a:cubicBezTo>
                    <a:pt x="0" y="38387"/>
                    <a:pt x="5504" y="25099"/>
                    <a:pt x="15301" y="15301"/>
                  </a:cubicBezTo>
                  <a:cubicBezTo>
                    <a:pt x="25099" y="5504"/>
                    <a:pt x="38387" y="0"/>
                    <a:pt x="52242" y="0"/>
                  </a:cubicBezTo>
                  <a:close/>
                </a:path>
              </a:pathLst>
            </a:custGeom>
            <a:solidFill>
              <a:srgbClr val="848484">
                <a:alpha val="51765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19050"/>
              <a:ext cx="1990548" cy="2276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40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8272380" y="1202765"/>
            <a:ext cx="7328570" cy="8891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7"/>
              </a:lnSpc>
            </a:pPr>
            <a:r>
              <a:rPr lang="en-US" sz="2998">
                <a:solidFill>
                  <a:srgbClr val="292929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D</a:t>
            </a:r>
            <a:r>
              <a:rPr lang="en-US" sz="2998">
                <a:solidFill>
                  <a:srgbClr val="292929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escrição da correção: Utilizado a habitação “??” utilizado em seguida as aspas duplas, para caso o valor for null o programa usa “” no lugar.</a:t>
            </a:r>
          </a:p>
          <a:p>
            <a:pPr algn="l">
              <a:lnSpc>
                <a:spcPts val="4197"/>
              </a:lnSpc>
            </a:pPr>
          </a:p>
          <a:p>
            <a:pPr algn="l">
              <a:lnSpc>
                <a:spcPts val="4197"/>
              </a:lnSpc>
            </a:pPr>
            <a:r>
              <a:rPr lang="en-US" sz="2998">
                <a:solidFill>
                  <a:srgbClr val="292929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Teste de regressão: Entrada: Ctrl+Z → Saída Esperada: “ “</a:t>
            </a:r>
          </a:p>
          <a:p>
            <a:pPr algn="l">
              <a:lnSpc>
                <a:spcPts val="4197"/>
              </a:lnSpc>
            </a:pPr>
          </a:p>
          <a:p>
            <a:pPr algn="l">
              <a:lnSpc>
                <a:spcPts val="4197"/>
              </a:lnSpc>
            </a:pPr>
            <a:r>
              <a:rPr lang="en-US" sz="2998">
                <a:solidFill>
                  <a:srgbClr val="292929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Regra/checklist: o CS8602 não é exatamente um erro de sintaxe, e sim um aviso de segurança contra NullReferenceException.</a:t>
            </a:r>
          </a:p>
          <a:p>
            <a:pPr algn="l">
              <a:lnSpc>
                <a:spcPts val="4197"/>
              </a:lnSpc>
            </a:pPr>
          </a:p>
          <a:p>
            <a:pPr algn="l">
              <a:lnSpc>
                <a:spcPts val="4197"/>
              </a:lnSpc>
            </a:pPr>
            <a:r>
              <a:rPr lang="en-US" sz="2998">
                <a:solidFill>
                  <a:srgbClr val="292929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Observações: O Console.ReadLine() pode retornar null (por exemplo, se o usuário der Ctrl+Z no Windows ou Ctrl+D no Linux).</a:t>
            </a:r>
          </a:p>
          <a:p>
            <a:pPr algn="l">
              <a:lnSpc>
                <a:spcPts val="419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82602" y="-3086100"/>
            <a:ext cx="25331568" cy="15137236"/>
            <a:chOff x="0" y="0"/>
            <a:chExt cx="33775423" cy="20182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579503" y="0"/>
              <a:ext cx="6379535" cy="5486400"/>
            </a:xfrm>
            <a:custGeom>
              <a:avLst/>
              <a:gdLst/>
              <a:ahLst/>
              <a:cxnLst/>
              <a:rect r="r" b="b" t="t" l="l"/>
              <a:pathLst>
                <a:path h="5486400" w="6379535">
                  <a:moveTo>
                    <a:pt x="0" y="0"/>
                  </a:moveTo>
                  <a:lnTo>
                    <a:pt x="6379535" y="0"/>
                  </a:lnTo>
                  <a:lnTo>
                    <a:pt x="6379535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855515" y="8303037"/>
              <a:ext cx="592833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928330">
                  <a:moveTo>
                    <a:pt x="0" y="0"/>
                  </a:moveTo>
                  <a:lnTo>
                    <a:pt x="5928330" y="0"/>
                  </a:lnTo>
                  <a:lnTo>
                    <a:pt x="592833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2009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009106" y="4114800"/>
              <a:ext cx="5704197" cy="5486400"/>
            </a:xfrm>
            <a:custGeom>
              <a:avLst/>
              <a:gdLst/>
              <a:ahLst/>
              <a:cxnLst/>
              <a:rect r="r" b="b" t="t" l="l"/>
              <a:pathLst>
                <a:path h="5486400" w="5704197">
                  <a:moveTo>
                    <a:pt x="0" y="0"/>
                  </a:moveTo>
                  <a:lnTo>
                    <a:pt x="5704197" y="0"/>
                  </a:lnTo>
                  <a:lnTo>
                    <a:pt x="5704197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2548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1992027">
              <a:off x="14242655" y="10581782"/>
              <a:ext cx="7697755" cy="5486400"/>
            </a:xfrm>
            <a:custGeom>
              <a:avLst/>
              <a:gdLst/>
              <a:ahLst/>
              <a:cxnLst/>
              <a:rect r="r" b="b" t="t" l="l"/>
              <a:pathLst>
                <a:path h="5486400" w="7697755">
                  <a:moveTo>
                    <a:pt x="0" y="0"/>
                  </a:moveTo>
                  <a:lnTo>
                    <a:pt x="7697755" y="0"/>
                  </a:lnTo>
                  <a:lnTo>
                    <a:pt x="7697755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29889"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066036" y="14696582"/>
              <a:ext cx="8111613" cy="5486400"/>
            </a:xfrm>
            <a:custGeom>
              <a:avLst/>
              <a:gdLst/>
              <a:ahLst/>
              <a:cxnLst/>
              <a:rect r="r" b="b" t="t" l="l"/>
              <a:pathLst>
                <a:path h="5486400" w="8111613">
                  <a:moveTo>
                    <a:pt x="0" y="0"/>
                  </a:moveTo>
                  <a:lnTo>
                    <a:pt x="8111613" y="0"/>
                  </a:lnTo>
                  <a:lnTo>
                    <a:pt x="8111613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27930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3566910" y="13910010"/>
              <a:ext cx="7116792" cy="5486400"/>
            </a:xfrm>
            <a:custGeom>
              <a:avLst/>
              <a:gdLst/>
              <a:ahLst/>
              <a:cxnLst/>
              <a:rect r="r" b="b" t="t" l="l"/>
              <a:pathLst>
                <a:path h="5486400" w="7116792">
                  <a:moveTo>
                    <a:pt x="0" y="0"/>
                  </a:moveTo>
                  <a:lnTo>
                    <a:pt x="7116792" y="0"/>
                  </a:lnTo>
                  <a:lnTo>
                    <a:pt x="711679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1764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2241511"/>
              <a:ext cx="7271133" cy="5486400"/>
            </a:xfrm>
            <a:custGeom>
              <a:avLst/>
              <a:gdLst/>
              <a:ahLst/>
              <a:cxnLst/>
              <a:rect r="r" b="b" t="t" l="l"/>
              <a:pathLst>
                <a:path h="5486400" w="7271133">
                  <a:moveTo>
                    <a:pt x="0" y="0"/>
                  </a:moveTo>
                  <a:lnTo>
                    <a:pt x="7271133" y="0"/>
                  </a:lnTo>
                  <a:lnTo>
                    <a:pt x="7271133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49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1094568">
              <a:off x="21764079" y="7718008"/>
              <a:ext cx="4618551" cy="5486400"/>
            </a:xfrm>
            <a:custGeom>
              <a:avLst/>
              <a:gdLst/>
              <a:ahLst/>
              <a:cxnLst/>
              <a:rect r="r" b="b" t="t" l="l"/>
              <a:pathLst>
                <a:path h="5486400" w="4618551">
                  <a:moveTo>
                    <a:pt x="0" y="0"/>
                  </a:moveTo>
                  <a:lnTo>
                    <a:pt x="4618551" y="0"/>
                  </a:lnTo>
                  <a:lnTo>
                    <a:pt x="461855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1764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591981" y="6178852"/>
              <a:ext cx="6183443" cy="5486400"/>
            </a:xfrm>
            <a:custGeom>
              <a:avLst/>
              <a:gdLst/>
              <a:ahLst/>
              <a:cxnLst/>
              <a:rect r="r" b="b" t="t" l="l"/>
              <a:pathLst>
                <a:path h="5486400" w="6183443">
                  <a:moveTo>
                    <a:pt x="0" y="0"/>
                  </a:moveTo>
                  <a:lnTo>
                    <a:pt x="6183442" y="0"/>
                  </a:lnTo>
                  <a:lnTo>
                    <a:pt x="618344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26459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198846" y="1333449"/>
            <a:ext cx="7557860" cy="8535521"/>
            <a:chOff x="0" y="0"/>
            <a:chExt cx="1990548" cy="22480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90547" cy="2248038"/>
            </a:xfrm>
            <a:custGeom>
              <a:avLst/>
              <a:gdLst/>
              <a:ahLst/>
              <a:cxnLst/>
              <a:rect r="r" b="b" t="t" l="l"/>
              <a:pathLst>
                <a:path h="2248038" w="1990547">
                  <a:moveTo>
                    <a:pt x="52242" y="0"/>
                  </a:moveTo>
                  <a:lnTo>
                    <a:pt x="1938306" y="0"/>
                  </a:lnTo>
                  <a:cubicBezTo>
                    <a:pt x="1952161" y="0"/>
                    <a:pt x="1965449" y="5504"/>
                    <a:pt x="1975246" y="15301"/>
                  </a:cubicBezTo>
                  <a:cubicBezTo>
                    <a:pt x="1985043" y="25099"/>
                    <a:pt x="1990547" y="38387"/>
                    <a:pt x="1990547" y="52242"/>
                  </a:cubicBezTo>
                  <a:lnTo>
                    <a:pt x="1990547" y="2195796"/>
                  </a:lnTo>
                  <a:cubicBezTo>
                    <a:pt x="1990547" y="2209652"/>
                    <a:pt x="1985043" y="2222940"/>
                    <a:pt x="1975246" y="2232737"/>
                  </a:cubicBezTo>
                  <a:cubicBezTo>
                    <a:pt x="1965449" y="2242534"/>
                    <a:pt x="1952161" y="2248038"/>
                    <a:pt x="1938306" y="2248038"/>
                  </a:cubicBezTo>
                  <a:lnTo>
                    <a:pt x="52242" y="2248038"/>
                  </a:lnTo>
                  <a:cubicBezTo>
                    <a:pt x="23390" y="2248038"/>
                    <a:pt x="0" y="2224649"/>
                    <a:pt x="0" y="2195796"/>
                  </a:cubicBezTo>
                  <a:lnTo>
                    <a:pt x="0" y="52242"/>
                  </a:lnTo>
                  <a:cubicBezTo>
                    <a:pt x="0" y="38387"/>
                    <a:pt x="5504" y="25099"/>
                    <a:pt x="15301" y="15301"/>
                  </a:cubicBezTo>
                  <a:cubicBezTo>
                    <a:pt x="25099" y="5504"/>
                    <a:pt x="38387" y="0"/>
                    <a:pt x="52242" y="0"/>
                  </a:cubicBezTo>
                  <a:close/>
                </a:path>
              </a:pathLst>
            </a:custGeom>
            <a:solidFill>
              <a:srgbClr val="848484">
                <a:alpha val="51765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9050"/>
              <a:ext cx="1990548" cy="22289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4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85359" y="1333449"/>
            <a:ext cx="7557860" cy="7773333"/>
            <a:chOff x="0" y="0"/>
            <a:chExt cx="1990548" cy="204729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90547" cy="2047298"/>
            </a:xfrm>
            <a:custGeom>
              <a:avLst/>
              <a:gdLst/>
              <a:ahLst/>
              <a:cxnLst/>
              <a:rect r="r" b="b" t="t" l="l"/>
              <a:pathLst>
                <a:path h="2047298" w="1990547">
                  <a:moveTo>
                    <a:pt x="52242" y="0"/>
                  </a:moveTo>
                  <a:lnTo>
                    <a:pt x="1938306" y="0"/>
                  </a:lnTo>
                  <a:cubicBezTo>
                    <a:pt x="1952161" y="0"/>
                    <a:pt x="1965449" y="5504"/>
                    <a:pt x="1975246" y="15301"/>
                  </a:cubicBezTo>
                  <a:cubicBezTo>
                    <a:pt x="1985043" y="25099"/>
                    <a:pt x="1990547" y="38387"/>
                    <a:pt x="1990547" y="52242"/>
                  </a:cubicBezTo>
                  <a:lnTo>
                    <a:pt x="1990547" y="1995056"/>
                  </a:lnTo>
                  <a:cubicBezTo>
                    <a:pt x="1990547" y="2008911"/>
                    <a:pt x="1985043" y="2022199"/>
                    <a:pt x="1975246" y="2031996"/>
                  </a:cubicBezTo>
                  <a:cubicBezTo>
                    <a:pt x="1965449" y="2041794"/>
                    <a:pt x="1952161" y="2047298"/>
                    <a:pt x="1938306" y="2047298"/>
                  </a:cubicBezTo>
                  <a:lnTo>
                    <a:pt x="52242" y="2047298"/>
                  </a:lnTo>
                  <a:cubicBezTo>
                    <a:pt x="23390" y="2047298"/>
                    <a:pt x="0" y="2023908"/>
                    <a:pt x="0" y="1995056"/>
                  </a:cubicBezTo>
                  <a:lnTo>
                    <a:pt x="0" y="52242"/>
                  </a:lnTo>
                  <a:cubicBezTo>
                    <a:pt x="0" y="38387"/>
                    <a:pt x="5504" y="25099"/>
                    <a:pt x="15301" y="15301"/>
                  </a:cubicBezTo>
                  <a:cubicBezTo>
                    <a:pt x="25099" y="5504"/>
                    <a:pt x="38387" y="0"/>
                    <a:pt x="52242" y="0"/>
                  </a:cubicBezTo>
                  <a:close/>
                </a:path>
              </a:pathLst>
            </a:custGeom>
            <a:solidFill>
              <a:srgbClr val="848484">
                <a:alpha val="51765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19050"/>
              <a:ext cx="1990548" cy="2028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4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00004" y="1403124"/>
            <a:ext cx="7328570" cy="7957875"/>
            <a:chOff x="0" y="0"/>
            <a:chExt cx="9771427" cy="10610500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872217"/>
              <a:ext cx="9771427" cy="97382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7"/>
                </a:lnSpc>
              </a:pPr>
              <a:r>
                <a:rPr lang="en-US" sz="2998">
                  <a:solidFill>
                    <a:srgbClr val="292929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Linha(s) Afetada(s): 05</a:t>
              </a:r>
            </a:p>
            <a:p>
              <a:pPr algn="l">
                <a:lnSpc>
                  <a:spcPts val="4197"/>
                </a:lnSpc>
              </a:pPr>
            </a:p>
            <a:p>
              <a:pPr algn="l">
                <a:lnSpc>
                  <a:spcPts val="4197"/>
                </a:lnSpc>
              </a:pPr>
              <a:r>
                <a:rPr lang="en-US" sz="2998">
                  <a:solidFill>
                    <a:srgbClr val="292929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Tipo de Erro: Semântica </a:t>
              </a:r>
            </a:p>
            <a:p>
              <a:pPr algn="l">
                <a:lnSpc>
                  <a:spcPts val="4197"/>
                </a:lnSpc>
              </a:pPr>
            </a:p>
            <a:p>
              <a:pPr algn="l">
                <a:lnSpc>
                  <a:spcPts val="4197"/>
                </a:lnSpc>
              </a:pPr>
              <a:r>
                <a:rPr lang="en-US" sz="2998">
                  <a:solidFill>
                    <a:srgbClr val="292929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Mensagem do compilador/exceção: "Console" não contém uma definição para "writeline" (CS0117)</a:t>
              </a:r>
            </a:p>
            <a:p>
              <a:pPr algn="l">
                <a:lnSpc>
                  <a:spcPts val="4197"/>
                </a:lnSpc>
              </a:pPr>
            </a:p>
            <a:p>
              <a:pPr algn="l">
                <a:lnSpc>
                  <a:spcPts val="4197"/>
                </a:lnSpc>
              </a:pPr>
              <a:r>
                <a:rPr lang="en-US" sz="2998">
                  <a:solidFill>
                    <a:srgbClr val="292929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Linha(s) suspeitas: Linha 09, Col09</a:t>
              </a:r>
            </a:p>
            <a:p>
              <a:pPr algn="l">
                <a:lnSpc>
                  <a:spcPts val="4197"/>
                </a:lnSpc>
              </a:pPr>
            </a:p>
            <a:p>
              <a:pPr algn="l">
                <a:lnSpc>
                  <a:spcPts val="4197"/>
                </a:lnSpc>
              </a:pPr>
              <a:r>
                <a:rPr lang="en-US" sz="2998">
                  <a:solidFill>
                    <a:srgbClr val="292929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Hipótese: Esse erro ocorre quando é feita uma referência a um membro que não existe para o tipo de dados</a:t>
              </a:r>
            </a:p>
            <a:p>
              <a:pPr algn="l">
                <a:lnSpc>
                  <a:spcPts val="4197"/>
                </a:lnSpc>
                <a:spcBef>
                  <a:spcPct val="0"/>
                </a:spcBef>
              </a:pP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9050"/>
              <a:ext cx="9771427" cy="6274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19"/>
                </a:lnSpc>
              </a:pPr>
              <a:r>
                <a:rPr lang="en-US" sz="3199" b="true">
                  <a:solidFill>
                    <a:srgbClr val="292929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ERR - 0003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5400000">
            <a:off x="14891312" y="3033123"/>
            <a:ext cx="4353362" cy="34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 b="true">
                <a:solidFill>
                  <a:srgbClr val="29292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CIÊNCIA DA COMPUTAÇÃO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6456268" y="9106782"/>
            <a:ext cx="803032" cy="142875"/>
            <a:chOff x="0" y="0"/>
            <a:chExt cx="1070710" cy="190500"/>
          </a:xfrm>
        </p:grpSpPr>
        <p:grpSp>
          <p:nvGrpSpPr>
            <p:cNvPr name="Group 23" id="23"/>
            <p:cNvGrpSpPr>
              <a:grpSpLocks noChangeAspect="true"/>
            </p:cNvGrpSpPr>
            <p:nvPr/>
          </p:nvGrpSpPr>
          <p:grpSpPr>
            <a:xfrm rot="0">
              <a:off x="0" y="0"/>
              <a:ext cx="190500" cy="190500"/>
              <a:chOff x="0" y="0"/>
              <a:chExt cx="1708150" cy="170815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292929"/>
              </a:solidFill>
            </p:spPr>
          </p:sp>
        </p:grpSp>
        <p:grpSp>
          <p:nvGrpSpPr>
            <p:cNvPr name="Group 25" id="25"/>
            <p:cNvGrpSpPr>
              <a:grpSpLocks noChangeAspect="true"/>
            </p:cNvGrpSpPr>
            <p:nvPr/>
          </p:nvGrpSpPr>
          <p:grpSpPr>
            <a:xfrm rot="0">
              <a:off x="293403" y="0"/>
              <a:ext cx="190500" cy="190500"/>
              <a:chOff x="0" y="0"/>
              <a:chExt cx="6350000" cy="63500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92929"/>
              </a:solidFill>
            </p:spPr>
          </p:sp>
        </p:grpSp>
        <p:grpSp>
          <p:nvGrpSpPr>
            <p:cNvPr name="Group 27" id="27"/>
            <p:cNvGrpSpPr>
              <a:grpSpLocks noChangeAspect="true"/>
            </p:cNvGrpSpPr>
            <p:nvPr/>
          </p:nvGrpSpPr>
          <p:grpSpPr>
            <a:xfrm rot="0">
              <a:off x="880210" y="0"/>
              <a:ext cx="190500" cy="190500"/>
              <a:chOff x="0" y="0"/>
              <a:chExt cx="6350000" cy="63500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92929"/>
              </a:solidFill>
            </p:spPr>
          </p:sp>
        </p:grpSp>
        <p:grpSp>
          <p:nvGrpSpPr>
            <p:cNvPr name="Group 29" id="29"/>
            <p:cNvGrpSpPr>
              <a:grpSpLocks noChangeAspect="true"/>
            </p:cNvGrpSpPr>
            <p:nvPr/>
          </p:nvGrpSpPr>
          <p:grpSpPr>
            <a:xfrm rot="0">
              <a:off x="586807" y="0"/>
              <a:ext cx="190500" cy="190500"/>
              <a:chOff x="0" y="0"/>
              <a:chExt cx="6350000" cy="63500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92929"/>
              </a:solidFill>
            </p:spPr>
          </p:sp>
        </p:grpSp>
      </p:grpSp>
      <p:sp>
        <p:nvSpPr>
          <p:cNvPr name="TextBox 31" id="31"/>
          <p:cNvSpPr txBox="true"/>
          <p:nvPr/>
        </p:nvSpPr>
        <p:spPr>
          <a:xfrm rot="0">
            <a:off x="285359" y="85725"/>
            <a:ext cx="7557860" cy="1247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80"/>
              </a:lnSpc>
            </a:pPr>
            <a:r>
              <a:rPr lang="en-US" sz="8800" b="true">
                <a:solidFill>
                  <a:srgbClr val="29292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Ficha de Erros</a:t>
            </a:r>
          </a:p>
        </p:txBody>
      </p:sp>
      <p:sp>
        <p:nvSpPr>
          <p:cNvPr name="AutoShape 32" id="32"/>
          <p:cNvSpPr/>
          <p:nvPr/>
        </p:nvSpPr>
        <p:spPr>
          <a:xfrm rot="0">
            <a:off x="285359" y="1205432"/>
            <a:ext cx="458580" cy="128017"/>
          </a:xfrm>
          <a:prstGeom prst="rect">
            <a:avLst/>
          </a:prstGeom>
          <a:solidFill>
            <a:srgbClr val="292929"/>
          </a:solidFill>
        </p:spPr>
      </p:sp>
      <p:sp>
        <p:nvSpPr>
          <p:cNvPr name="AutoShape 33" id="33"/>
          <p:cNvSpPr/>
          <p:nvPr/>
        </p:nvSpPr>
        <p:spPr>
          <a:xfrm rot="0">
            <a:off x="15715595" y="0"/>
            <a:ext cx="19050" cy="10287000"/>
          </a:xfrm>
          <a:prstGeom prst="rect">
            <a:avLst/>
          </a:prstGeom>
          <a:solidFill>
            <a:srgbClr val="292929"/>
          </a:solidFill>
        </p:spPr>
      </p:sp>
      <p:sp>
        <p:nvSpPr>
          <p:cNvPr name="TextBox 34" id="34"/>
          <p:cNvSpPr txBox="true"/>
          <p:nvPr/>
        </p:nvSpPr>
        <p:spPr>
          <a:xfrm rot="0">
            <a:off x="7917741" y="7392946"/>
            <a:ext cx="7173802" cy="514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7"/>
              </a:lnSpc>
              <a:spcBef>
                <a:spcPct val="0"/>
              </a:spcBef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7917741" y="398734"/>
            <a:ext cx="7467005" cy="629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7"/>
              </a:lnSpc>
              <a:spcBef>
                <a:spcPct val="0"/>
              </a:spcBef>
            </a:pPr>
            <a:r>
              <a:rPr lang="en-US" b="true" sz="3698">
                <a:solidFill>
                  <a:srgbClr val="29292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Arquivo: </a:t>
            </a:r>
            <a:r>
              <a:rPr lang="en-US" b="true" sz="3698">
                <a:solidFill>
                  <a:srgbClr val="29292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Confirmacao_De_Saida.cs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428136" y="1336449"/>
            <a:ext cx="7328570" cy="9414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7"/>
              </a:lnSpc>
            </a:pPr>
            <a:r>
              <a:rPr lang="en-US" sz="2998">
                <a:solidFill>
                  <a:srgbClr val="292929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Exp</a:t>
            </a:r>
            <a:r>
              <a:rPr lang="en-US" sz="2998">
                <a:solidFill>
                  <a:srgbClr val="292929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erimento: Verificado que o método 'writeline' estava escrito errado. Corrigido para o método correto (WriteLine).</a:t>
            </a:r>
          </a:p>
          <a:p>
            <a:pPr algn="l">
              <a:lnSpc>
                <a:spcPts val="4197"/>
              </a:lnSpc>
            </a:pPr>
          </a:p>
          <a:p>
            <a:pPr algn="l">
              <a:lnSpc>
                <a:spcPts val="4197"/>
              </a:lnSpc>
            </a:pPr>
            <a:r>
              <a:rPr lang="en-US" sz="2998">
                <a:solidFill>
                  <a:srgbClr val="292929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Descrição da correção: Corrigido o método WriteLine que pertence a classe Console</a:t>
            </a:r>
          </a:p>
          <a:p>
            <a:pPr algn="l">
              <a:lnSpc>
                <a:spcPts val="4197"/>
              </a:lnSpc>
            </a:pPr>
          </a:p>
          <a:p>
            <a:pPr algn="l">
              <a:lnSpc>
                <a:spcPts val="4197"/>
              </a:lnSpc>
            </a:pPr>
            <a:r>
              <a:rPr lang="en-US" sz="2998">
                <a:solidFill>
                  <a:srgbClr val="292929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Teste de regressão: Entrada: Escreve alogo no console → Saída Esperada: N/A</a:t>
            </a:r>
          </a:p>
          <a:p>
            <a:pPr algn="l">
              <a:lnSpc>
                <a:spcPts val="4197"/>
              </a:lnSpc>
            </a:pPr>
          </a:p>
          <a:p>
            <a:pPr algn="l">
              <a:lnSpc>
                <a:spcPts val="4197"/>
              </a:lnSpc>
            </a:pPr>
            <a:r>
              <a:rPr lang="en-US" sz="2998">
                <a:solidFill>
                  <a:srgbClr val="292929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Regra/checklist: Sempre cuidar para vincular a classe certa ao método certo.</a:t>
            </a:r>
          </a:p>
          <a:p>
            <a:pPr algn="l">
              <a:lnSpc>
                <a:spcPts val="4197"/>
              </a:lnSpc>
            </a:pPr>
          </a:p>
          <a:p>
            <a:pPr algn="l">
              <a:lnSpc>
                <a:spcPts val="4197"/>
              </a:lnSpc>
            </a:pPr>
            <a:r>
              <a:rPr lang="en-US" sz="2998">
                <a:solidFill>
                  <a:srgbClr val="292929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Observações: Console é uma classe estático do C# enquanto WriteLine é um método dessa classe</a:t>
            </a:r>
          </a:p>
          <a:p>
            <a:pPr algn="l">
              <a:lnSpc>
                <a:spcPts val="4197"/>
              </a:lnSpc>
            </a:pPr>
          </a:p>
          <a:p>
            <a:pPr algn="l">
              <a:lnSpc>
                <a:spcPts val="419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82602" y="-3086100"/>
            <a:ext cx="25331568" cy="15137236"/>
            <a:chOff x="0" y="0"/>
            <a:chExt cx="33775423" cy="20182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579503" y="0"/>
              <a:ext cx="6379535" cy="5486400"/>
            </a:xfrm>
            <a:custGeom>
              <a:avLst/>
              <a:gdLst/>
              <a:ahLst/>
              <a:cxnLst/>
              <a:rect r="r" b="b" t="t" l="l"/>
              <a:pathLst>
                <a:path h="5486400" w="6379535">
                  <a:moveTo>
                    <a:pt x="0" y="0"/>
                  </a:moveTo>
                  <a:lnTo>
                    <a:pt x="6379535" y="0"/>
                  </a:lnTo>
                  <a:lnTo>
                    <a:pt x="6379535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855515" y="8303037"/>
              <a:ext cx="592833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928330">
                  <a:moveTo>
                    <a:pt x="0" y="0"/>
                  </a:moveTo>
                  <a:lnTo>
                    <a:pt x="5928330" y="0"/>
                  </a:lnTo>
                  <a:lnTo>
                    <a:pt x="592833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2009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009106" y="4114800"/>
              <a:ext cx="5704197" cy="5486400"/>
            </a:xfrm>
            <a:custGeom>
              <a:avLst/>
              <a:gdLst/>
              <a:ahLst/>
              <a:cxnLst/>
              <a:rect r="r" b="b" t="t" l="l"/>
              <a:pathLst>
                <a:path h="5486400" w="5704197">
                  <a:moveTo>
                    <a:pt x="0" y="0"/>
                  </a:moveTo>
                  <a:lnTo>
                    <a:pt x="5704197" y="0"/>
                  </a:lnTo>
                  <a:lnTo>
                    <a:pt x="5704197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2548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1992027">
              <a:off x="14242655" y="10581782"/>
              <a:ext cx="7697755" cy="5486400"/>
            </a:xfrm>
            <a:custGeom>
              <a:avLst/>
              <a:gdLst/>
              <a:ahLst/>
              <a:cxnLst/>
              <a:rect r="r" b="b" t="t" l="l"/>
              <a:pathLst>
                <a:path h="5486400" w="7697755">
                  <a:moveTo>
                    <a:pt x="0" y="0"/>
                  </a:moveTo>
                  <a:lnTo>
                    <a:pt x="7697755" y="0"/>
                  </a:lnTo>
                  <a:lnTo>
                    <a:pt x="7697755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29889"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066036" y="14696582"/>
              <a:ext cx="8111613" cy="5486400"/>
            </a:xfrm>
            <a:custGeom>
              <a:avLst/>
              <a:gdLst/>
              <a:ahLst/>
              <a:cxnLst/>
              <a:rect r="r" b="b" t="t" l="l"/>
              <a:pathLst>
                <a:path h="5486400" w="8111613">
                  <a:moveTo>
                    <a:pt x="0" y="0"/>
                  </a:moveTo>
                  <a:lnTo>
                    <a:pt x="8111613" y="0"/>
                  </a:lnTo>
                  <a:lnTo>
                    <a:pt x="8111613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27930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3566910" y="13910010"/>
              <a:ext cx="7116792" cy="5486400"/>
            </a:xfrm>
            <a:custGeom>
              <a:avLst/>
              <a:gdLst/>
              <a:ahLst/>
              <a:cxnLst/>
              <a:rect r="r" b="b" t="t" l="l"/>
              <a:pathLst>
                <a:path h="5486400" w="7116792">
                  <a:moveTo>
                    <a:pt x="0" y="0"/>
                  </a:moveTo>
                  <a:lnTo>
                    <a:pt x="7116792" y="0"/>
                  </a:lnTo>
                  <a:lnTo>
                    <a:pt x="711679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1764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2241511"/>
              <a:ext cx="7271133" cy="5486400"/>
            </a:xfrm>
            <a:custGeom>
              <a:avLst/>
              <a:gdLst/>
              <a:ahLst/>
              <a:cxnLst/>
              <a:rect r="r" b="b" t="t" l="l"/>
              <a:pathLst>
                <a:path h="5486400" w="7271133">
                  <a:moveTo>
                    <a:pt x="0" y="0"/>
                  </a:moveTo>
                  <a:lnTo>
                    <a:pt x="7271133" y="0"/>
                  </a:lnTo>
                  <a:lnTo>
                    <a:pt x="7271133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49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1094568">
              <a:off x="21764079" y="7718008"/>
              <a:ext cx="4618551" cy="5486400"/>
            </a:xfrm>
            <a:custGeom>
              <a:avLst/>
              <a:gdLst/>
              <a:ahLst/>
              <a:cxnLst/>
              <a:rect r="r" b="b" t="t" l="l"/>
              <a:pathLst>
                <a:path h="5486400" w="4618551">
                  <a:moveTo>
                    <a:pt x="0" y="0"/>
                  </a:moveTo>
                  <a:lnTo>
                    <a:pt x="4618551" y="0"/>
                  </a:lnTo>
                  <a:lnTo>
                    <a:pt x="461855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1764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591981" y="6178852"/>
              <a:ext cx="6183443" cy="5486400"/>
            </a:xfrm>
            <a:custGeom>
              <a:avLst/>
              <a:gdLst/>
              <a:ahLst/>
              <a:cxnLst/>
              <a:rect r="r" b="b" t="t" l="l"/>
              <a:pathLst>
                <a:path h="5486400" w="6183443">
                  <a:moveTo>
                    <a:pt x="0" y="0"/>
                  </a:moveTo>
                  <a:lnTo>
                    <a:pt x="6183442" y="0"/>
                  </a:lnTo>
                  <a:lnTo>
                    <a:pt x="618344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26459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493371" y="2641713"/>
            <a:ext cx="11301259" cy="5198579"/>
          </a:xfrm>
          <a:custGeom>
            <a:avLst/>
            <a:gdLst/>
            <a:ahLst/>
            <a:cxnLst/>
            <a:rect r="r" b="b" t="t" l="l"/>
            <a:pathLst>
              <a:path h="5198579" w="11301259">
                <a:moveTo>
                  <a:pt x="0" y="0"/>
                </a:moveTo>
                <a:lnTo>
                  <a:pt x="11301258" y="0"/>
                </a:lnTo>
                <a:lnTo>
                  <a:pt x="11301258" y="5198579"/>
                </a:lnTo>
                <a:lnTo>
                  <a:pt x="0" y="5198579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957762" y="322570"/>
            <a:ext cx="8372475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9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ATIVIDADE 5: CONFIRMAÇÃO DE SAÍDA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476625" y="2000998"/>
            <a:ext cx="11334750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9"/>
              </a:lnSpc>
              <a:spcBef>
                <a:spcPct val="0"/>
              </a:spcBef>
            </a:pPr>
            <a:r>
              <a:rPr lang="en-US" b="true" sz="3199" u="sng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APRESENTAÇÃO DO CÓDIGO CORRIGIDO E JÁ COMENTADO</a:t>
            </a:r>
          </a:p>
        </p:txBody>
      </p:sp>
      <p:sp>
        <p:nvSpPr>
          <p:cNvPr name="AutoShape 15" id="15"/>
          <p:cNvSpPr/>
          <p:nvPr/>
        </p:nvSpPr>
        <p:spPr>
          <a:xfrm rot="-5400000">
            <a:off x="9136218" y="-8120228"/>
            <a:ext cx="22235" cy="18294670"/>
          </a:xfrm>
          <a:prstGeom prst="rect">
            <a:avLst/>
          </a:prstGeom>
          <a:solidFill>
            <a:srgbClr val="292929"/>
          </a:solid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82602" y="-3086100"/>
            <a:ext cx="25331568" cy="15137236"/>
            <a:chOff x="0" y="0"/>
            <a:chExt cx="33775423" cy="20182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579503" y="0"/>
              <a:ext cx="6379535" cy="5486400"/>
            </a:xfrm>
            <a:custGeom>
              <a:avLst/>
              <a:gdLst/>
              <a:ahLst/>
              <a:cxnLst/>
              <a:rect r="r" b="b" t="t" l="l"/>
              <a:pathLst>
                <a:path h="5486400" w="6379535">
                  <a:moveTo>
                    <a:pt x="0" y="0"/>
                  </a:moveTo>
                  <a:lnTo>
                    <a:pt x="6379535" y="0"/>
                  </a:lnTo>
                  <a:lnTo>
                    <a:pt x="6379535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855515" y="8303037"/>
              <a:ext cx="592833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928330">
                  <a:moveTo>
                    <a:pt x="0" y="0"/>
                  </a:moveTo>
                  <a:lnTo>
                    <a:pt x="5928330" y="0"/>
                  </a:lnTo>
                  <a:lnTo>
                    <a:pt x="592833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2009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009106" y="4114800"/>
              <a:ext cx="5704197" cy="5486400"/>
            </a:xfrm>
            <a:custGeom>
              <a:avLst/>
              <a:gdLst/>
              <a:ahLst/>
              <a:cxnLst/>
              <a:rect r="r" b="b" t="t" l="l"/>
              <a:pathLst>
                <a:path h="5486400" w="5704197">
                  <a:moveTo>
                    <a:pt x="0" y="0"/>
                  </a:moveTo>
                  <a:lnTo>
                    <a:pt x="5704197" y="0"/>
                  </a:lnTo>
                  <a:lnTo>
                    <a:pt x="5704197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2548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1992027">
              <a:off x="14242655" y="10581782"/>
              <a:ext cx="7697755" cy="5486400"/>
            </a:xfrm>
            <a:custGeom>
              <a:avLst/>
              <a:gdLst/>
              <a:ahLst/>
              <a:cxnLst/>
              <a:rect r="r" b="b" t="t" l="l"/>
              <a:pathLst>
                <a:path h="5486400" w="7697755">
                  <a:moveTo>
                    <a:pt x="0" y="0"/>
                  </a:moveTo>
                  <a:lnTo>
                    <a:pt x="7697755" y="0"/>
                  </a:lnTo>
                  <a:lnTo>
                    <a:pt x="7697755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29889"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066036" y="14696582"/>
              <a:ext cx="8111613" cy="5486400"/>
            </a:xfrm>
            <a:custGeom>
              <a:avLst/>
              <a:gdLst/>
              <a:ahLst/>
              <a:cxnLst/>
              <a:rect r="r" b="b" t="t" l="l"/>
              <a:pathLst>
                <a:path h="5486400" w="8111613">
                  <a:moveTo>
                    <a:pt x="0" y="0"/>
                  </a:moveTo>
                  <a:lnTo>
                    <a:pt x="8111613" y="0"/>
                  </a:lnTo>
                  <a:lnTo>
                    <a:pt x="8111613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27930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3566910" y="13910010"/>
              <a:ext cx="7116792" cy="5486400"/>
            </a:xfrm>
            <a:custGeom>
              <a:avLst/>
              <a:gdLst/>
              <a:ahLst/>
              <a:cxnLst/>
              <a:rect r="r" b="b" t="t" l="l"/>
              <a:pathLst>
                <a:path h="5486400" w="7116792">
                  <a:moveTo>
                    <a:pt x="0" y="0"/>
                  </a:moveTo>
                  <a:lnTo>
                    <a:pt x="7116792" y="0"/>
                  </a:lnTo>
                  <a:lnTo>
                    <a:pt x="711679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1764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2241511"/>
              <a:ext cx="7271133" cy="5486400"/>
            </a:xfrm>
            <a:custGeom>
              <a:avLst/>
              <a:gdLst/>
              <a:ahLst/>
              <a:cxnLst/>
              <a:rect r="r" b="b" t="t" l="l"/>
              <a:pathLst>
                <a:path h="5486400" w="7271133">
                  <a:moveTo>
                    <a:pt x="0" y="0"/>
                  </a:moveTo>
                  <a:lnTo>
                    <a:pt x="7271133" y="0"/>
                  </a:lnTo>
                  <a:lnTo>
                    <a:pt x="7271133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49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1094568">
              <a:off x="21764079" y="7718008"/>
              <a:ext cx="4618551" cy="5486400"/>
            </a:xfrm>
            <a:custGeom>
              <a:avLst/>
              <a:gdLst/>
              <a:ahLst/>
              <a:cxnLst/>
              <a:rect r="r" b="b" t="t" l="l"/>
              <a:pathLst>
                <a:path h="5486400" w="4618551">
                  <a:moveTo>
                    <a:pt x="0" y="0"/>
                  </a:moveTo>
                  <a:lnTo>
                    <a:pt x="4618551" y="0"/>
                  </a:lnTo>
                  <a:lnTo>
                    <a:pt x="461855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1764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591981" y="6178852"/>
              <a:ext cx="6183443" cy="5486400"/>
            </a:xfrm>
            <a:custGeom>
              <a:avLst/>
              <a:gdLst/>
              <a:ahLst/>
              <a:cxnLst/>
              <a:rect r="r" b="b" t="t" l="l"/>
              <a:pathLst>
                <a:path h="5486400" w="6183443">
                  <a:moveTo>
                    <a:pt x="0" y="0"/>
                  </a:moveTo>
                  <a:lnTo>
                    <a:pt x="6183442" y="0"/>
                  </a:lnTo>
                  <a:lnTo>
                    <a:pt x="618344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26459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2" id="12"/>
          <p:cNvSpPr/>
          <p:nvPr/>
        </p:nvSpPr>
        <p:spPr>
          <a:xfrm rot="-5400000">
            <a:off x="9112957" y="-8084257"/>
            <a:ext cx="68756" cy="18294670"/>
          </a:xfrm>
          <a:prstGeom prst="rect">
            <a:avLst/>
          </a:prstGeom>
          <a:solidFill>
            <a:srgbClr val="292929"/>
          </a:solidFill>
        </p:spPr>
      </p:sp>
      <p:sp>
        <p:nvSpPr>
          <p:cNvPr name="Freeform 13" id="13"/>
          <p:cNvSpPr/>
          <p:nvPr/>
        </p:nvSpPr>
        <p:spPr>
          <a:xfrm flipH="false" flipV="false" rot="0">
            <a:off x="1823848" y="2121623"/>
            <a:ext cx="16113119" cy="8016277"/>
          </a:xfrm>
          <a:custGeom>
            <a:avLst/>
            <a:gdLst/>
            <a:ahLst/>
            <a:cxnLst/>
            <a:rect r="r" b="b" t="t" l="l"/>
            <a:pathLst>
              <a:path h="8016277" w="16113119">
                <a:moveTo>
                  <a:pt x="0" y="0"/>
                </a:moveTo>
                <a:lnTo>
                  <a:pt x="16113120" y="0"/>
                </a:lnTo>
                <a:lnTo>
                  <a:pt x="16113120" y="8016277"/>
                </a:lnTo>
                <a:lnTo>
                  <a:pt x="0" y="8016277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445252" y="1578831"/>
            <a:ext cx="3701373" cy="2956679"/>
          </a:xfrm>
          <a:custGeom>
            <a:avLst/>
            <a:gdLst/>
            <a:ahLst/>
            <a:cxnLst/>
            <a:rect r="r" b="b" t="t" l="l"/>
            <a:pathLst>
              <a:path h="2956679" w="3701373">
                <a:moveTo>
                  <a:pt x="0" y="0"/>
                </a:moveTo>
                <a:lnTo>
                  <a:pt x="3701373" y="0"/>
                </a:lnTo>
                <a:lnTo>
                  <a:pt x="3701373" y="2956679"/>
                </a:lnTo>
                <a:lnTo>
                  <a:pt x="0" y="2956679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4323653" y="4121838"/>
            <a:ext cx="3971018" cy="3172074"/>
          </a:xfrm>
          <a:custGeom>
            <a:avLst/>
            <a:gdLst/>
            <a:ahLst/>
            <a:cxnLst/>
            <a:rect r="r" b="b" t="t" l="l"/>
            <a:pathLst>
              <a:path h="3172074" w="3971018">
                <a:moveTo>
                  <a:pt x="0" y="0"/>
                </a:moveTo>
                <a:lnTo>
                  <a:pt x="3971017" y="0"/>
                </a:lnTo>
                <a:lnTo>
                  <a:pt x="3971017" y="3172074"/>
                </a:lnTo>
                <a:lnTo>
                  <a:pt x="0" y="3172074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878744" y="1883824"/>
            <a:ext cx="1915818" cy="591509"/>
          </a:xfrm>
          <a:custGeom>
            <a:avLst/>
            <a:gdLst/>
            <a:ahLst/>
            <a:cxnLst/>
            <a:rect r="r" b="b" t="t" l="l"/>
            <a:pathLst>
              <a:path h="591509" w="1915818">
                <a:moveTo>
                  <a:pt x="0" y="0"/>
                </a:moveTo>
                <a:lnTo>
                  <a:pt x="1915818" y="0"/>
                </a:lnTo>
                <a:lnTo>
                  <a:pt x="1915818" y="591508"/>
                </a:lnTo>
                <a:lnTo>
                  <a:pt x="0" y="59150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7" id="17"/>
          <p:cNvGrpSpPr/>
          <p:nvPr/>
        </p:nvGrpSpPr>
        <p:grpSpPr>
          <a:xfrm rot="0">
            <a:off x="11654833" y="1066748"/>
            <a:ext cx="2279458" cy="1024167"/>
            <a:chOff x="0" y="0"/>
            <a:chExt cx="600351" cy="26973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00351" cy="269739"/>
            </a:xfrm>
            <a:custGeom>
              <a:avLst/>
              <a:gdLst/>
              <a:ahLst/>
              <a:cxnLst/>
              <a:rect r="r" b="b" t="t" l="l"/>
              <a:pathLst>
                <a:path h="269739" w="600351">
                  <a:moveTo>
                    <a:pt x="397151" y="0"/>
                  </a:moveTo>
                  <a:cubicBezTo>
                    <a:pt x="509375" y="0"/>
                    <a:pt x="600351" y="60383"/>
                    <a:pt x="600351" y="134870"/>
                  </a:cubicBezTo>
                  <a:cubicBezTo>
                    <a:pt x="600351" y="209356"/>
                    <a:pt x="509375" y="269739"/>
                    <a:pt x="397151" y="269739"/>
                  </a:cubicBezTo>
                  <a:lnTo>
                    <a:pt x="203200" y="269739"/>
                  </a:lnTo>
                  <a:cubicBezTo>
                    <a:pt x="90976" y="269739"/>
                    <a:pt x="0" y="209356"/>
                    <a:pt x="0" y="134870"/>
                  </a:cubicBezTo>
                  <a:cubicBezTo>
                    <a:pt x="0" y="6038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E7C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38100"/>
              <a:ext cx="600351" cy="231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  <a:r>
                <a:rPr lang="en-US" sz="2999">
                  <a:solidFill>
                    <a:srgbClr val="000000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STEP OVER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957762" y="325121"/>
            <a:ext cx="8372475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9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ATIVIDADE 5: CONFIRMAÇÃO DE SAÍDA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958137" y="1424084"/>
            <a:ext cx="5191125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9"/>
              </a:lnSpc>
              <a:spcBef>
                <a:spcPct val="0"/>
              </a:spcBef>
            </a:pPr>
            <a:r>
              <a:rPr lang="en-US" b="true" sz="3199" u="sng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PROCESSO DE DEPURAÇÃO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633740" y="2252434"/>
            <a:ext cx="3324397" cy="493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BREAK POINT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734743" y="5509664"/>
            <a:ext cx="3148836" cy="1608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INDICA ONDE ESTA A EXECUÇÃO DO PROGRAMA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0878744" y="1883824"/>
            <a:ext cx="1915818" cy="591509"/>
          </a:xfrm>
          <a:custGeom>
            <a:avLst/>
            <a:gdLst/>
            <a:ahLst/>
            <a:cxnLst/>
            <a:rect r="r" b="b" t="t" l="l"/>
            <a:pathLst>
              <a:path h="591509" w="1915818">
                <a:moveTo>
                  <a:pt x="0" y="0"/>
                </a:moveTo>
                <a:lnTo>
                  <a:pt x="1915818" y="0"/>
                </a:lnTo>
                <a:lnTo>
                  <a:pt x="1915818" y="591508"/>
                </a:lnTo>
                <a:lnTo>
                  <a:pt x="0" y="59150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82602" y="-3086100"/>
            <a:ext cx="25331568" cy="15137236"/>
            <a:chOff x="0" y="0"/>
            <a:chExt cx="33775423" cy="20182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579503" y="0"/>
              <a:ext cx="6379535" cy="5486400"/>
            </a:xfrm>
            <a:custGeom>
              <a:avLst/>
              <a:gdLst/>
              <a:ahLst/>
              <a:cxnLst/>
              <a:rect r="r" b="b" t="t" l="l"/>
              <a:pathLst>
                <a:path h="5486400" w="6379535">
                  <a:moveTo>
                    <a:pt x="0" y="0"/>
                  </a:moveTo>
                  <a:lnTo>
                    <a:pt x="6379535" y="0"/>
                  </a:lnTo>
                  <a:lnTo>
                    <a:pt x="6379535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855515" y="8303037"/>
              <a:ext cx="592833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928330">
                  <a:moveTo>
                    <a:pt x="0" y="0"/>
                  </a:moveTo>
                  <a:lnTo>
                    <a:pt x="5928330" y="0"/>
                  </a:lnTo>
                  <a:lnTo>
                    <a:pt x="592833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2009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009106" y="4114800"/>
              <a:ext cx="5704197" cy="5486400"/>
            </a:xfrm>
            <a:custGeom>
              <a:avLst/>
              <a:gdLst/>
              <a:ahLst/>
              <a:cxnLst/>
              <a:rect r="r" b="b" t="t" l="l"/>
              <a:pathLst>
                <a:path h="5486400" w="5704197">
                  <a:moveTo>
                    <a:pt x="0" y="0"/>
                  </a:moveTo>
                  <a:lnTo>
                    <a:pt x="5704197" y="0"/>
                  </a:lnTo>
                  <a:lnTo>
                    <a:pt x="5704197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2548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1992027">
              <a:off x="14242655" y="10581782"/>
              <a:ext cx="7697755" cy="5486400"/>
            </a:xfrm>
            <a:custGeom>
              <a:avLst/>
              <a:gdLst/>
              <a:ahLst/>
              <a:cxnLst/>
              <a:rect r="r" b="b" t="t" l="l"/>
              <a:pathLst>
                <a:path h="5486400" w="7697755">
                  <a:moveTo>
                    <a:pt x="0" y="0"/>
                  </a:moveTo>
                  <a:lnTo>
                    <a:pt x="7697755" y="0"/>
                  </a:lnTo>
                  <a:lnTo>
                    <a:pt x="7697755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29889"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066036" y="14696582"/>
              <a:ext cx="8111613" cy="5486400"/>
            </a:xfrm>
            <a:custGeom>
              <a:avLst/>
              <a:gdLst/>
              <a:ahLst/>
              <a:cxnLst/>
              <a:rect r="r" b="b" t="t" l="l"/>
              <a:pathLst>
                <a:path h="5486400" w="8111613">
                  <a:moveTo>
                    <a:pt x="0" y="0"/>
                  </a:moveTo>
                  <a:lnTo>
                    <a:pt x="8111613" y="0"/>
                  </a:lnTo>
                  <a:lnTo>
                    <a:pt x="8111613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27930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3566910" y="13910010"/>
              <a:ext cx="7116792" cy="5486400"/>
            </a:xfrm>
            <a:custGeom>
              <a:avLst/>
              <a:gdLst/>
              <a:ahLst/>
              <a:cxnLst/>
              <a:rect r="r" b="b" t="t" l="l"/>
              <a:pathLst>
                <a:path h="5486400" w="7116792">
                  <a:moveTo>
                    <a:pt x="0" y="0"/>
                  </a:moveTo>
                  <a:lnTo>
                    <a:pt x="7116792" y="0"/>
                  </a:lnTo>
                  <a:lnTo>
                    <a:pt x="711679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1764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2241511"/>
              <a:ext cx="7271133" cy="5486400"/>
            </a:xfrm>
            <a:custGeom>
              <a:avLst/>
              <a:gdLst/>
              <a:ahLst/>
              <a:cxnLst/>
              <a:rect r="r" b="b" t="t" l="l"/>
              <a:pathLst>
                <a:path h="5486400" w="7271133">
                  <a:moveTo>
                    <a:pt x="0" y="0"/>
                  </a:moveTo>
                  <a:lnTo>
                    <a:pt x="7271133" y="0"/>
                  </a:lnTo>
                  <a:lnTo>
                    <a:pt x="7271133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49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1094568">
              <a:off x="21764079" y="7718008"/>
              <a:ext cx="4618551" cy="5486400"/>
            </a:xfrm>
            <a:custGeom>
              <a:avLst/>
              <a:gdLst/>
              <a:ahLst/>
              <a:cxnLst/>
              <a:rect r="r" b="b" t="t" l="l"/>
              <a:pathLst>
                <a:path h="5486400" w="4618551">
                  <a:moveTo>
                    <a:pt x="0" y="0"/>
                  </a:moveTo>
                  <a:lnTo>
                    <a:pt x="4618551" y="0"/>
                  </a:lnTo>
                  <a:lnTo>
                    <a:pt x="461855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1764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591981" y="6178852"/>
              <a:ext cx="6183443" cy="5486400"/>
            </a:xfrm>
            <a:custGeom>
              <a:avLst/>
              <a:gdLst/>
              <a:ahLst/>
              <a:cxnLst/>
              <a:rect r="r" b="b" t="t" l="l"/>
              <a:pathLst>
                <a:path h="5486400" w="6183443">
                  <a:moveTo>
                    <a:pt x="0" y="0"/>
                  </a:moveTo>
                  <a:lnTo>
                    <a:pt x="6183442" y="0"/>
                  </a:lnTo>
                  <a:lnTo>
                    <a:pt x="618344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26459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2" id="12"/>
          <p:cNvSpPr/>
          <p:nvPr/>
        </p:nvSpPr>
        <p:spPr>
          <a:xfrm rot="-5400000">
            <a:off x="9112957" y="-8084257"/>
            <a:ext cx="68756" cy="18294670"/>
          </a:xfrm>
          <a:prstGeom prst="rect">
            <a:avLst/>
          </a:prstGeom>
          <a:solidFill>
            <a:srgbClr val="292929"/>
          </a:solid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1097456"/>
            <a:ext cx="4835997" cy="9189544"/>
          </a:xfrm>
          <a:custGeom>
            <a:avLst/>
            <a:gdLst/>
            <a:ahLst/>
            <a:cxnLst/>
            <a:rect r="r" b="b" t="t" l="l"/>
            <a:pathLst>
              <a:path h="9189544" w="4835997">
                <a:moveTo>
                  <a:pt x="0" y="0"/>
                </a:moveTo>
                <a:lnTo>
                  <a:pt x="4835997" y="0"/>
                </a:lnTo>
                <a:lnTo>
                  <a:pt x="4835997" y="9189544"/>
                </a:lnTo>
                <a:lnTo>
                  <a:pt x="0" y="9189544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923407" y="1945435"/>
            <a:ext cx="8257395" cy="7493586"/>
          </a:xfrm>
          <a:custGeom>
            <a:avLst/>
            <a:gdLst/>
            <a:ahLst/>
            <a:cxnLst/>
            <a:rect r="r" b="b" t="t" l="l"/>
            <a:pathLst>
              <a:path h="7493586" w="8257395">
                <a:moveTo>
                  <a:pt x="0" y="0"/>
                </a:moveTo>
                <a:lnTo>
                  <a:pt x="8257395" y="0"/>
                </a:lnTo>
                <a:lnTo>
                  <a:pt x="8257395" y="7493586"/>
                </a:lnTo>
                <a:lnTo>
                  <a:pt x="0" y="749358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268212" y="1097456"/>
            <a:ext cx="5019788" cy="9189544"/>
          </a:xfrm>
          <a:custGeom>
            <a:avLst/>
            <a:gdLst/>
            <a:ahLst/>
            <a:cxnLst/>
            <a:rect r="r" b="b" t="t" l="l"/>
            <a:pathLst>
              <a:path h="9189544" w="5019788">
                <a:moveTo>
                  <a:pt x="0" y="0"/>
                </a:moveTo>
                <a:lnTo>
                  <a:pt x="5019788" y="0"/>
                </a:lnTo>
                <a:lnTo>
                  <a:pt x="5019788" y="9189544"/>
                </a:lnTo>
                <a:lnTo>
                  <a:pt x="0" y="9189544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096944" y="278130"/>
            <a:ext cx="8372475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9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ATIVIDADE 5: CONFIRMAÇÃO DE SAÍDA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687619" y="1354631"/>
            <a:ext cx="5191125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9"/>
              </a:lnSpc>
              <a:spcBef>
                <a:spcPct val="0"/>
              </a:spcBef>
            </a:pPr>
            <a:r>
              <a:rPr lang="en-US" b="true" sz="3199" u="sng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PROCESSO DE DEPURAÇÃO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DAGx_hJ2_Ok</dc:identifier>
  <dcterms:modified xsi:type="dcterms:W3CDTF">2011-08-01T06:04:30Z</dcterms:modified>
  <cp:revision>1</cp:revision>
  <dc:title>Clínica-De-Bugs(POO: Programação Orientada a Objetos).</dc:title>
</cp:coreProperties>
</file>