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65" r:id="rId8"/>
    <p:sldId id="268" r:id="rId9"/>
    <p:sldId id="266" r:id="rId10"/>
    <p:sldId id="267" r:id="rId11"/>
    <p:sldId id="269" r:id="rId12"/>
    <p:sldId id="270" r:id="rId13"/>
    <p:sldId id="271" r:id="rId14"/>
    <p:sldId id="272" r:id="rId15"/>
    <p:sldId id="273" r:id="rId16"/>
    <p:sldId id="259" r:id="rId1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41F4AF-8BB8-47EC-86A5-1ED2F26D0CE2}"/>
              </a:ext>
            </a:extLst>
          </p:cNvPr>
          <p:cNvSpPr>
            <a:spLocks noGrp="1"/>
          </p:cNvSpPr>
          <p:nvPr>
            <p:ph type="dt" sz="half" idx="10"/>
          </p:nvPr>
        </p:nvSpPr>
        <p:spPr/>
        <p:txBody>
          <a:bodyPr/>
          <a:lstStyle>
            <a:lvl1pPr>
              <a:defRPr/>
            </a:lvl1pPr>
          </a:lstStyle>
          <a:p>
            <a:pPr>
              <a:defRPr/>
            </a:pPr>
            <a:fld id="{F057614F-1DEC-4761-925E-A6F958276B38}" type="datetimeFigureOut">
              <a:rPr lang="en-US"/>
              <a:pPr>
                <a:defRPr/>
              </a:pPr>
              <a:t>3/21/2020</a:t>
            </a:fld>
            <a:endParaRPr lang="en-US"/>
          </a:p>
        </p:txBody>
      </p:sp>
      <p:sp>
        <p:nvSpPr>
          <p:cNvPr id="5" name="Footer Placeholder 4">
            <a:extLst>
              <a:ext uri="{FF2B5EF4-FFF2-40B4-BE49-F238E27FC236}">
                <a16:creationId xmlns:a16="http://schemas.microsoft.com/office/drawing/2014/main" id="{C51C7B56-6ED3-4CC2-A40D-5F8CFB68321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69BC2E6-CA40-414D-B251-8686A7E3E118}"/>
              </a:ext>
            </a:extLst>
          </p:cNvPr>
          <p:cNvSpPr>
            <a:spLocks noGrp="1"/>
          </p:cNvSpPr>
          <p:nvPr>
            <p:ph type="sldNum" sz="quarter" idx="12"/>
          </p:nvPr>
        </p:nvSpPr>
        <p:spPr/>
        <p:txBody>
          <a:bodyPr/>
          <a:lstStyle>
            <a:lvl1pPr>
              <a:defRPr/>
            </a:lvl1pPr>
          </a:lstStyle>
          <a:p>
            <a:fld id="{F2522376-5AF3-49F7-B0A0-2E08F2817F7C}" type="slidenum">
              <a:rPr lang="en-US" altLang="en-US"/>
              <a:pPr/>
              <a:t>‹#›</a:t>
            </a:fld>
            <a:endParaRPr lang="en-US" altLang="en-US"/>
          </a:p>
        </p:txBody>
      </p:sp>
    </p:spTree>
    <p:extLst>
      <p:ext uri="{BB962C8B-B14F-4D97-AF65-F5344CB8AC3E}">
        <p14:creationId xmlns:p14="http://schemas.microsoft.com/office/powerpoint/2010/main" val="3691178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5641D0-E37E-4605-BE0F-BFE1DCDFAAEC}"/>
              </a:ext>
            </a:extLst>
          </p:cNvPr>
          <p:cNvSpPr>
            <a:spLocks noGrp="1"/>
          </p:cNvSpPr>
          <p:nvPr>
            <p:ph type="dt" sz="half" idx="10"/>
          </p:nvPr>
        </p:nvSpPr>
        <p:spPr/>
        <p:txBody>
          <a:bodyPr/>
          <a:lstStyle>
            <a:lvl1pPr>
              <a:defRPr/>
            </a:lvl1pPr>
          </a:lstStyle>
          <a:p>
            <a:pPr>
              <a:defRPr/>
            </a:pPr>
            <a:fld id="{F91329B8-CCD0-4498-8199-516C3A718C52}" type="datetimeFigureOut">
              <a:rPr lang="en-US"/>
              <a:pPr>
                <a:defRPr/>
              </a:pPr>
              <a:t>3/21/2020</a:t>
            </a:fld>
            <a:endParaRPr lang="en-US"/>
          </a:p>
        </p:txBody>
      </p:sp>
      <p:sp>
        <p:nvSpPr>
          <p:cNvPr id="5" name="Footer Placeholder 4">
            <a:extLst>
              <a:ext uri="{FF2B5EF4-FFF2-40B4-BE49-F238E27FC236}">
                <a16:creationId xmlns:a16="http://schemas.microsoft.com/office/drawing/2014/main" id="{21B1583D-C1D4-4FF0-8663-38B11470EE9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1A15A5E-3CCC-4D6E-8EA7-1BC54CDA6A2D}"/>
              </a:ext>
            </a:extLst>
          </p:cNvPr>
          <p:cNvSpPr>
            <a:spLocks noGrp="1"/>
          </p:cNvSpPr>
          <p:nvPr>
            <p:ph type="sldNum" sz="quarter" idx="12"/>
          </p:nvPr>
        </p:nvSpPr>
        <p:spPr/>
        <p:txBody>
          <a:bodyPr/>
          <a:lstStyle>
            <a:lvl1pPr>
              <a:defRPr/>
            </a:lvl1pPr>
          </a:lstStyle>
          <a:p>
            <a:fld id="{E86D5E06-AEE4-402D-B132-6ABB331E5931}" type="slidenum">
              <a:rPr lang="en-US" altLang="en-US"/>
              <a:pPr/>
              <a:t>‹#›</a:t>
            </a:fld>
            <a:endParaRPr lang="en-US" altLang="en-US"/>
          </a:p>
        </p:txBody>
      </p:sp>
    </p:spTree>
    <p:extLst>
      <p:ext uri="{BB962C8B-B14F-4D97-AF65-F5344CB8AC3E}">
        <p14:creationId xmlns:p14="http://schemas.microsoft.com/office/powerpoint/2010/main" val="3463818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C0B49C-9AC2-4F44-A4FB-A1E9B3ADB216}"/>
              </a:ext>
            </a:extLst>
          </p:cNvPr>
          <p:cNvSpPr>
            <a:spLocks noGrp="1"/>
          </p:cNvSpPr>
          <p:nvPr>
            <p:ph type="dt" sz="half" idx="10"/>
          </p:nvPr>
        </p:nvSpPr>
        <p:spPr/>
        <p:txBody>
          <a:bodyPr/>
          <a:lstStyle>
            <a:lvl1pPr>
              <a:defRPr/>
            </a:lvl1pPr>
          </a:lstStyle>
          <a:p>
            <a:pPr>
              <a:defRPr/>
            </a:pPr>
            <a:fld id="{F23A6B92-63A6-4B65-8A3E-179CAD55D8B2}" type="datetimeFigureOut">
              <a:rPr lang="en-US"/>
              <a:pPr>
                <a:defRPr/>
              </a:pPr>
              <a:t>3/21/2020</a:t>
            </a:fld>
            <a:endParaRPr lang="en-US"/>
          </a:p>
        </p:txBody>
      </p:sp>
      <p:sp>
        <p:nvSpPr>
          <p:cNvPr id="5" name="Footer Placeholder 4">
            <a:extLst>
              <a:ext uri="{FF2B5EF4-FFF2-40B4-BE49-F238E27FC236}">
                <a16:creationId xmlns:a16="http://schemas.microsoft.com/office/drawing/2014/main" id="{00725E4C-CC4A-41EA-BFAA-9438E43831F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83DFE3A-81CC-478C-AC83-E52C2B589591}"/>
              </a:ext>
            </a:extLst>
          </p:cNvPr>
          <p:cNvSpPr>
            <a:spLocks noGrp="1"/>
          </p:cNvSpPr>
          <p:nvPr>
            <p:ph type="sldNum" sz="quarter" idx="12"/>
          </p:nvPr>
        </p:nvSpPr>
        <p:spPr/>
        <p:txBody>
          <a:bodyPr/>
          <a:lstStyle>
            <a:lvl1pPr>
              <a:defRPr/>
            </a:lvl1pPr>
          </a:lstStyle>
          <a:p>
            <a:fld id="{22AE80AA-84F8-4563-8829-54F9A0A4CABD}" type="slidenum">
              <a:rPr lang="en-US" altLang="en-US"/>
              <a:pPr/>
              <a:t>‹#›</a:t>
            </a:fld>
            <a:endParaRPr lang="en-US" altLang="en-US"/>
          </a:p>
        </p:txBody>
      </p:sp>
    </p:spTree>
    <p:extLst>
      <p:ext uri="{BB962C8B-B14F-4D97-AF65-F5344CB8AC3E}">
        <p14:creationId xmlns:p14="http://schemas.microsoft.com/office/powerpoint/2010/main" val="3072871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705013-CBA7-43C7-8886-DD67A8D513B2}"/>
              </a:ext>
            </a:extLst>
          </p:cNvPr>
          <p:cNvSpPr>
            <a:spLocks noGrp="1"/>
          </p:cNvSpPr>
          <p:nvPr>
            <p:ph type="dt" sz="half" idx="10"/>
          </p:nvPr>
        </p:nvSpPr>
        <p:spPr/>
        <p:txBody>
          <a:bodyPr/>
          <a:lstStyle>
            <a:lvl1pPr>
              <a:defRPr/>
            </a:lvl1pPr>
          </a:lstStyle>
          <a:p>
            <a:pPr>
              <a:defRPr/>
            </a:pPr>
            <a:fld id="{F27FCABB-EA46-4951-B826-B5E85D6A939E}" type="datetimeFigureOut">
              <a:rPr lang="en-US"/>
              <a:pPr>
                <a:defRPr/>
              </a:pPr>
              <a:t>3/21/2020</a:t>
            </a:fld>
            <a:endParaRPr lang="en-US"/>
          </a:p>
        </p:txBody>
      </p:sp>
      <p:sp>
        <p:nvSpPr>
          <p:cNvPr id="5" name="Footer Placeholder 4">
            <a:extLst>
              <a:ext uri="{FF2B5EF4-FFF2-40B4-BE49-F238E27FC236}">
                <a16:creationId xmlns:a16="http://schemas.microsoft.com/office/drawing/2014/main" id="{F1457645-E4C7-4FA0-9F3B-6BA35B3D160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2D51E79-95EE-45BF-80A5-7690B15215F4}"/>
              </a:ext>
            </a:extLst>
          </p:cNvPr>
          <p:cNvSpPr>
            <a:spLocks noGrp="1"/>
          </p:cNvSpPr>
          <p:nvPr>
            <p:ph type="sldNum" sz="quarter" idx="12"/>
          </p:nvPr>
        </p:nvSpPr>
        <p:spPr/>
        <p:txBody>
          <a:bodyPr/>
          <a:lstStyle>
            <a:lvl1pPr>
              <a:defRPr/>
            </a:lvl1pPr>
          </a:lstStyle>
          <a:p>
            <a:fld id="{20FF5582-DEB2-4388-AC12-4A4EDE6B0035}" type="slidenum">
              <a:rPr lang="en-US" altLang="en-US"/>
              <a:pPr/>
              <a:t>‹#›</a:t>
            </a:fld>
            <a:endParaRPr lang="en-US" altLang="en-US"/>
          </a:p>
        </p:txBody>
      </p:sp>
    </p:spTree>
    <p:extLst>
      <p:ext uri="{BB962C8B-B14F-4D97-AF65-F5344CB8AC3E}">
        <p14:creationId xmlns:p14="http://schemas.microsoft.com/office/powerpoint/2010/main" val="1948581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81A0B7-70D7-485D-AC06-07FF0242FB5F}"/>
              </a:ext>
            </a:extLst>
          </p:cNvPr>
          <p:cNvSpPr>
            <a:spLocks noGrp="1"/>
          </p:cNvSpPr>
          <p:nvPr>
            <p:ph type="dt" sz="half" idx="10"/>
          </p:nvPr>
        </p:nvSpPr>
        <p:spPr/>
        <p:txBody>
          <a:bodyPr/>
          <a:lstStyle>
            <a:lvl1pPr>
              <a:defRPr/>
            </a:lvl1pPr>
          </a:lstStyle>
          <a:p>
            <a:pPr>
              <a:defRPr/>
            </a:pPr>
            <a:fld id="{217FE73E-C6CD-4577-8FF4-CBAB03FD9B17}" type="datetimeFigureOut">
              <a:rPr lang="en-US"/>
              <a:pPr>
                <a:defRPr/>
              </a:pPr>
              <a:t>3/21/2020</a:t>
            </a:fld>
            <a:endParaRPr lang="en-US"/>
          </a:p>
        </p:txBody>
      </p:sp>
      <p:sp>
        <p:nvSpPr>
          <p:cNvPr id="5" name="Footer Placeholder 4">
            <a:extLst>
              <a:ext uri="{FF2B5EF4-FFF2-40B4-BE49-F238E27FC236}">
                <a16:creationId xmlns:a16="http://schemas.microsoft.com/office/drawing/2014/main" id="{9C1D8F64-02BF-4FC5-988C-70BE4B183DE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87B986D-DDD5-4BC7-998F-877AF2383298}"/>
              </a:ext>
            </a:extLst>
          </p:cNvPr>
          <p:cNvSpPr>
            <a:spLocks noGrp="1"/>
          </p:cNvSpPr>
          <p:nvPr>
            <p:ph type="sldNum" sz="quarter" idx="12"/>
          </p:nvPr>
        </p:nvSpPr>
        <p:spPr/>
        <p:txBody>
          <a:bodyPr/>
          <a:lstStyle>
            <a:lvl1pPr>
              <a:defRPr/>
            </a:lvl1pPr>
          </a:lstStyle>
          <a:p>
            <a:fld id="{C2C9BA4B-93A6-49B8-B6B1-9A9357E67B34}" type="slidenum">
              <a:rPr lang="en-US" altLang="en-US"/>
              <a:pPr/>
              <a:t>‹#›</a:t>
            </a:fld>
            <a:endParaRPr lang="en-US" altLang="en-US"/>
          </a:p>
        </p:txBody>
      </p:sp>
    </p:spTree>
    <p:extLst>
      <p:ext uri="{BB962C8B-B14F-4D97-AF65-F5344CB8AC3E}">
        <p14:creationId xmlns:p14="http://schemas.microsoft.com/office/powerpoint/2010/main" val="2139838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86C94638-0086-473A-A70B-19E8ADB5A1C6}"/>
              </a:ext>
            </a:extLst>
          </p:cNvPr>
          <p:cNvSpPr>
            <a:spLocks noGrp="1"/>
          </p:cNvSpPr>
          <p:nvPr>
            <p:ph type="dt" sz="half" idx="10"/>
          </p:nvPr>
        </p:nvSpPr>
        <p:spPr/>
        <p:txBody>
          <a:bodyPr/>
          <a:lstStyle>
            <a:lvl1pPr>
              <a:defRPr/>
            </a:lvl1pPr>
          </a:lstStyle>
          <a:p>
            <a:pPr>
              <a:defRPr/>
            </a:pPr>
            <a:fld id="{3997678A-A216-45BF-82AD-13D3853B121E}" type="datetimeFigureOut">
              <a:rPr lang="en-US"/>
              <a:pPr>
                <a:defRPr/>
              </a:pPr>
              <a:t>3/21/2020</a:t>
            </a:fld>
            <a:endParaRPr lang="en-US"/>
          </a:p>
        </p:txBody>
      </p:sp>
      <p:sp>
        <p:nvSpPr>
          <p:cNvPr id="6" name="Footer Placeholder 4">
            <a:extLst>
              <a:ext uri="{FF2B5EF4-FFF2-40B4-BE49-F238E27FC236}">
                <a16:creationId xmlns:a16="http://schemas.microsoft.com/office/drawing/2014/main" id="{61A1982F-93B8-45CE-B5CF-5A43856AE62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7B21165-FF82-4A8A-89B2-8C82B81E2316}"/>
              </a:ext>
            </a:extLst>
          </p:cNvPr>
          <p:cNvSpPr>
            <a:spLocks noGrp="1"/>
          </p:cNvSpPr>
          <p:nvPr>
            <p:ph type="sldNum" sz="quarter" idx="12"/>
          </p:nvPr>
        </p:nvSpPr>
        <p:spPr/>
        <p:txBody>
          <a:bodyPr/>
          <a:lstStyle>
            <a:lvl1pPr>
              <a:defRPr/>
            </a:lvl1pPr>
          </a:lstStyle>
          <a:p>
            <a:fld id="{70A84636-B410-4A4D-8B2D-B50099E85824}" type="slidenum">
              <a:rPr lang="en-US" altLang="en-US"/>
              <a:pPr/>
              <a:t>‹#›</a:t>
            </a:fld>
            <a:endParaRPr lang="en-US" altLang="en-US"/>
          </a:p>
        </p:txBody>
      </p:sp>
    </p:spTree>
    <p:extLst>
      <p:ext uri="{BB962C8B-B14F-4D97-AF65-F5344CB8AC3E}">
        <p14:creationId xmlns:p14="http://schemas.microsoft.com/office/powerpoint/2010/main" val="1228100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DFE8F1B1-446C-4C25-9F87-D3D5460EA9D5}"/>
              </a:ext>
            </a:extLst>
          </p:cNvPr>
          <p:cNvSpPr>
            <a:spLocks noGrp="1"/>
          </p:cNvSpPr>
          <p:nvPr>
            <p:ph type="dt" sz="half" idx="10"/>
          </p:nvPr>
        </p:nvSpPr>
        <p:spPr/>
        <p:txBody>
          <a:bodyPr/>
          <a:lstStyle>
            <a:lvl1pPr>
              <a:defRPr/>
            </a:lvl1pPr>
          </a:lstStyle>
          <a:p>
            <a:pPr>
              <a:defRPr/>
            </a:pPr>
            <a:fld id="{C36210A9-A2BB-4F53-8ADC-80A38C025B91}" type="datetimeFigureOut">
              <a:rPr lang="en-US"/>
              <a:pPr>
                <a:defRPr/>
              </a:pPr>
              <a:t>3/21/2020</a:t>
            </a:fld>
            <a:endParaRPr lang="en-US"/>
          </a:p>
        </p:txBody>
      </p:sp>
      <p:sp>
        <p:nvSpPr>
          <p:cNvPr id="8" name="Footer Placeholder 4">
            <a:extLst>
              <a:ext uri="{FF2B5EF4-FFF2-40B4-BE49-F238E27FC236}">
                <a16:creationId xmlns:a16="http://schemas.microsoft.com/office/drawing/2014/main" id="{297CE81A-2A89-48A5-9903-47F171D414D0}"/>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A3155A71-9D14-46B2-9A88-AD71FCCA469D}"/>
              </a:ext>
            </a:extLst>
          </p:cNvPr>
          <p:cNvSpPr>
            <a:spLocks noGrp="1"/>
          </p:cNvSpPr>
          <p:nvPr>
            <p:ph type="sldNum" sz="quarter" idx="12"/>
          </p:nvPr>
        </p:nvSpPr>
        <p:spPr/>
        <p:txBody>
          <a:bodyPr/>
          <a:lstStyle>
            <a:lvl1pPr>
              <a:defRPr/>
            </a:lvl1pPr>
          </a:lstStyle>
          <a:p>
            <a:fld id="{261BA95F-1DD3-4439-BCDF-698366C79222}" type="slidenum">
              <a:rPr lang="en-US" altLang="en-US"/>
              <a:pPr/>
              <a:t>‹#›</a:t>
            </a:fld>
            <a:endParaRPr lang="en-US" altLang="en-US"/>
          </a:p>
        </p:txBody>
      </p:sp>
    </p:spTree>
    <p:extLst>
      <p:ext uri="{BB962C8B-B14F-4D97-AF65-F5344CB8AC3E}">
        <p14:creationId xmlns:p14="http://schemas.microsoft.com/office/powerpoint/2010/main" val="226847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0875A447-76AA-4EEE-A2E2-5C01D6F0A2CB}"/>
              </a:ext>
            </a:extLst>
          </p:cNvPr>
          <p:cNvSpPr>
            <a:spLocks noGrp="1"/>
          </p:cNvSpPr>
          <p:nvPr>
            <p:ph type="dt" sz="half" idx="10"/>
          </p:nvPr>
        </p:nvSpPr>
        <p:spPr/>
        <p:txBody>
          <a:bodyPr/>
          <a:lstStyle>
            <a:lvl1pPr>
              <a:defRPr/>
            </a:lvl1pPr>
          </a:lstStyle>
          <a:p>
            <a:pPr>
              <a:defRPr/>
            </a:pPr>
            <a:fld id="{4109E967-7631-4B1E-922D-57C3AE329F53}" type="datetimeFigureOut">
              <a:rPr lang="en-US"/>
              <a:pPr>
                <a:defRPr/>
              </a:pPr>
              <a:t>3/21/2020</a:t>
            </a:fld>
            <a:endParaRPr lang="en-US"/>
          </a:p>
        </p:txBody>
      </p:sp>
      <p:sp>
        <p:nvSpPr>
          <p:cNvPr id="4" name="Footer Placeholder 4">
            <a:extLst>
              <a:ext uri="{FF2B5EF4-FFF2-40B4-BE49-F238E27FC236}">
                <a16:creationId xmlns:a16="http://schemas.microsoft.com/office/drawing/2014/main" id="{7396CCD9-EC6B-42D8-B979-AB6E8FA59AAA}"/>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23E377BF-22FC-4D48-B05B-F07CCFCBB427}"/>
              </a:ext>
            </a:extLst>
          </p:cNvPr>
          <p:cNvSpPr>
            <a:spLocks noGrp="1"/>
          </p:cNvSpPr>
          <p:nvPr>
            <p:ph type="sldNum" sz="quarter" idx="12"/>
          </p:nvPr>
        </p:nvSpPr>
        <p:spPr/>
        <p:txBody>
          <a:bodyPr/>
          <a:lstStyle>
            <a:lvl1pPr>
              <a:defRPr/>
            </a:lvl1pPr>
          </a:lstStyle>
          <a:p>
            <a:fld id="{F5D9466F-8E5C-42BE-9DD0-A63F6C9A128D}" type="slidenum">
              <a:rPr lang="en-US" altLang="en-US"/>
              <a:pPr/>
              <a:t>‹#›</a:t>
            </a:fld>
            <a:endParaRPr lang="en-US" altLang="en-US"/>
          </a:p>
        </p:txBody>
      </p:sp>
    </p:spTree>
    <p:extLst>
      <p:ext uri="{BB962C8B-B14F-4D97-AF65-F5344CB8AC3E}">
        <p14:creationId xmlns:p14="http://schemas.microsoft.com/office/powerpoint/2010/main" val="1962199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4BDE2BF-0460-4241-A49C-319ADE1748D7}"/>
              </a:ext>
            </a:extLst>
          </p:cNvPr>
          <p:cNvSpPr>
            <a:spLocks noGrp="1"/>
          </p:cNvSpPr>
          <p:nvPr>
            <p:ph type="dt" sz="half" idx="10"/>
          </p:nvPr>
        </p:nvSpPr>
        <p:spPr/>
        <p:txBody>
          <a:bodyPr/>
          <a:lstStyle>
            <a:lvl1pPr>
              <a:defRPr/>
            </a:lvl1pPr>
          </a:lstStyle>
          <a:p>
            <a:pPr>
              <a:defRPr/>
            </a:pPr>
            <a:fld id="{BE70807C-7939-448E-9CBE-9C95C6118449}" type="datetimeFigureOut">
              <a:rPr lang="en-US"/>
              <a:pPr>
                <a:defRPr/>
              </a:pPr>
              <a:t>3/21/2020</a:t>
            </a:fld>
            <a:endParaRPr lang="en-US"/>
          </a:p>
        </p:txBody>
      </p:sp>
      <p:sp>
        <p:nvSpPr>
          <p:cNvPr id="3" name="Footer Placeholder 4">
            <a:extLst>
              <a:ext uri="{FF2B5EF4-FFF2-40B4-BE49-F238E27FC236}">
                <a16:creationId xmlns:a16="http://schemas.microsoft.com/office/drawing/2014/main" id="{907F5E89-EBE0-4F53-B50A-8C5E3831B3D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A7321A52-A1CD-4702-AED5-1C1F2AF20B4B}"/>
              </a:ext>
            </a:extLst>
          </p:cNvPr>
          <p:cNvSpPr>
            <a:spLocks noGrp="1"/>
          </p:cNvSpPr>
          <p:nvPr>
            <p:ph type="sldNum" sz="quarter" idx="12"/>
          </p:nvPr>
        </p:nvSpPr>
        <p:spPr/>
        <p:txBody>
          <a:bodyPr/>
          <a:lstStyle>
            <a:lvl1pPr>
              <a:defRPr/>
            </a:lvl1pPr>
          </a:lstStyle>
          <a:p>
            <a:fld id="{62682289-BA3E-4E88-948B-71FE51EA1BC5}" type="slidenum">
              <a:rPr lang="en-US" altLang="en-US"/>
              <a:pPr/>
              <a:t>‹#›</a:t>
            </a:fld>
            <a:endParaRPr lang="en-US" altLang="en-US"/>
          </a:p>
        </p:txBody>
      </p:sp>
    </p:spTree>
    <p:extLst>
      <p:ext uri="{BB962C8B-B14F-4D97-AF65-F5344CB8AC3E}">
        <p14:creationId xmlns:p14="http://schemas.microsoft.com/office/powerpoint/2010/main" val="3772259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C1D86531-59C8-41C6-9FE8-4396E152DE88}"/>
              </a:ext>
            </a:extLst>
          </p:cNvPr>
          <p:cNvSpPr>
            <a:spLocks noGrp="1"/>
          </p:cNvSpPr>
          <p:nvPr>
            <p:ph type="dt" sz="half" idx="10"/>
          </p:nvPr>
        </p:nvSpPr>
        <p:spPr/>
        <p:txBody>
          <a:bodyPr/>
          <a:lstStyle>
            <a:lvl1pPr>
              <a:defRPr/>
            </a:lvl1pPr>
          </a:lstStyle>
          <a:p>
            <a:pPr>
              <a:defRPr/>
            </a:pPr>
            <a:fld id="{11C0F25E-4A5D-43AF-9A5C-926C4347D718}" type="datetimeFigureOut">
              <a:rPr lang="en-US"/>
              <a:pPr>
                <a:defRPr/>
              </a:pPr>
              <a:t>3/21/2020</a:t>
            </a:fld>
            <a:endParaRPr lang="en-US"/>
          </a:p>
        </p:txBody>
      </p:sp>
      <p:sp>
        <p:nvSpPr>
          <p:cNvPr id="6" name="Footer Placeholder 4">
            <a:extLst>
              <a:ext uri="{FF2B5EF4-FFF2-40B4-BE49-F238E27FC236}">
                <a16:creationId xmlns:a16="http://schemas.microsoft.com/office/drawing/2014/main" id="{0C027B3C-47B8-4FEA-989A-C368537FAB0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EDFD318-050E-4FF7-B001-158AEB8164C0}"/>
              </a:ext>
            </a:extLst>
          </p:cNvPr>
          <p:cNvSpPr>
            <a:spLocks noGrp="1"/>
          </p:cNvSpPr>
          <p:nvPr>
            <p:ph type="sldNum" sz="quarter" idx="12"/>
          </p:nvPr>
        </p:nvSpPr>
        <p:spPr/>
        <p:txBody>
          <a:bodyPr/>
          <a:lstStyle>
            <a:lvl1pPr>
              <a:defRPr/>
            </a:lvl1pPr>
          </a:lstStyle>
          <a:p>
            <a:fld id="{87915EB8-9871-418C-82A8-FCD8B13D1C00}" type="slidenum">
              <a:rPr lang="en-US" altLang="en-US"/>
              <a:pPr/>
              <a:t>‹#›</a:t>
            </a:fld>
            <a:endParaRPr lang="en-US" altLang="en-US"/>
          </a:p>
        </p:txBody>
      </p:sp>
    </p:spTree>
    <p:extLst>
      <p:ext uri="{BB962C8B-B14F-4D97-AF65-F5344CB8AC3E}">
        <p14:creationId xmlns:p14="http://schemas.microsoft.com/office/powerpoint/2010/main" val="3407302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104186AE-B32F-4A33-B4DD-991CAEC3D445}"/>
              </a:ext>
            </a:extLst>
          </p:cNvPr>
          <p:cNvSpPr>
            <a:spLocks noGrp="1"/>
          </p:cNvSpPr>
          <p:nvPr>
            <p:ph type="dt" sz="half" idx="10"/>
          </p:nvPr>
        </p:nvSpPr>
        <p:spPr/>
        <p:txBody>
          <a:bodyPr/>
          <a:lstStyle>
            <a:lvl1pPr>
              <a:defRPr/>
            </a:lvl1pPr>
          </a:lstStyle>
          <a:p>
            <a:pPr>
              <a:defRPr/>
            </a:pPr>
            <a:fld id="{759E2D9E-86D3-4786-8045-BF605961098C}" type="datetimeFigureOut">
              <a:rPr lang="en-US"/>
              <a:pPr>
                <a:defRPr/>
              </a:pPr>
              <a:t>3/21/2020</a:t>
            </a:fld>
            <a:endParaRPr lang="en-US"/>
          </a:p>
        </p:txBody>
      </p:sp>
      <p:sp>
        <p:nvSpPr>
          <p:cNvPr id="6" name="Footer Placeholder 4">
            <a:extLst>
              <a:ext uri="{FF2B5EF4-FFF2-40B4-BE49-F238E27FC236}">
                <a16:creationId xmlns:a16="http://schemas.microsoft.com/office/drawing/2014/main" id="{8CD6F823-CB13-460E-94D7-22ACD6AC685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88CC492-58B4-4B29-9D5B-76B046AD8A58}"/>
              </a:ext>
            </a:extLst>
          </p:cNvPr>
          <p:cNvSpPr>
            <a:spLocks noGrp="1"/>
          </p:cNvSpPr>
          <p:nvPr>
            <p:ph type="sldNum" sz="quarter" idx="12"/>
          </p:nvPr>
        </p:nvSpPr>
        <p:spPr/>
        <p:txBody>
          <a:bodyPr/>
          <a:lstStyle>
            <a:lvl1pPr>
              <a:defRPr/>
            </a:lvl1pPr>
          </a:lstStyle>
          <a:p>
            <a:fld id="{336F1DDD-9B28-49C9-984E-C6A0E7EE1F04}" type="slidenum">
              <a:rPr lang="en-US" altLang="en-US"/>
              <a:pPr/>
              <a:t>‹#›</a:t>
            </a:fld>
            <a:endParaRPr lang="en-US" altLang="en-US"/>
          </a:p>
        </p:txBody>
      </p:sp>
    </p:spTree>
    <p:extLst>
      <p:ext uri="{BB962C8B-B14F-4D97-AF65-F5344CB8AC3E}">
        <p14:creationId xmlns:p14="http://schemas.microsoft.com/office/powerpoint/2010/main" val="2022313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CF2FDB2-5D1C-4DB5-B1EF-888747357794}"/>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261C4DF3-5ACA-44DB-9DA0-85E5932BD645}"/>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A9255C1-F3A5-40AE-AF50-424739CB4F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44CD5704-B958-4362-BB81-3D909850DBF4}" type="datetimeFigureOut">
              <a:rPr lang="en-US"/>
              <a:pPr>
                <a:defRPr/>
              </a:pPr>
              <a:t>3/21/2020</a:t>
            </a:fld>
            <a:endParaRPr lang="en-US"/>
          </a:p>
        </p:txBody>
      </p:sp>
      <p:sp>
        <p:nvSpPr>
          <p:cNvPr id="5" name="Footer Placeholder 4">
            <a:extLst>
              <a:ext uri="{FF2B5EF4-FFF2-40B4-BE49-F238E27FC236}">
                <a16:creationId xmlns:a16="http://schemas.microsoft.com/office/drawing/2014/main" id="{370CF6A2-F6A7-4010-884B-47CECD775B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F016C421-5EAF-41EE-88C7-6BB2C240DDAC}"/>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6482283A-57EF-4CEA-AD92-04D5A88D254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tutorialspoint.com/nodejs/index.htm" TargetMode="External"/><Relationship Id="rId2" Type="http://schemas.openxmlformats.org/officeDocument/2006/relationships/hyperlink" Target="http://expressjs.com/" TargetMode="External"/><Relationship Id="rId1" Type="http://schemas.openxmlformats.org/officeDocument/2006/relationships/slideLayout" Target="../slideLayouts/slideLayout2.xml"/><Relationship Id="rId4" Type="http://schemas.openxmlformats.org/officeDocument/2006/relationships/hyperlink" Target="http://leanpub.com/nodebeginn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localhost:8081/users" TargetMode="External"/><Relationship Id="rId2" Type="http://schemas.openxmlformats.org/officeDocument/2006/relationships/hyperlink" Target="http://localhost:8081/" TargetMode="External"/><Relationship Id="rId1" Type="http://schemas.openxmlformats.org/officeDocument/2006/relationships/slideLayout" Target="../slideLayouts/slideLayout2.xml"/><Relationship Id="rId4" Type="http://schemas.openxmlformats.org/officeDocument/2006/relationships/hyperlink" Target="http://localhost:8081/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CEB83399-952A-4706-BFC0-C1F62967CEEE}"/>
              </a:ext>
            </a:extLst>
          </p:cNvPr>
          <p:cNvSpPr>
            <a:spLocks noGrp="1"/>
          </p:cNvSpPr>
          <p:nvPr>
            <p:ph type="ctrTitle"/>
          </p:nvPr>
        </p:nvSpPr>
        <p:spPr/>
        <p:txBody>
          <a:bodyPr/>
          <a:lstStyle/>
          <a:p>
            <a:pPr eaLnBrk="1" hangingPunct="1"/>
            <a:r>
              <a:rPr lang="en-US" altLang="en-US" dirty="0"/>
              <a:t>Sample Restful </a:t>
            </a:r>
            <a:r>
              <a:rPr lang="en-US" altLang="en-US" dirty="0" err="1"/>
              <a:t>Webervice</a:t>
            </a:r>
            <a:endParaRPr lang="en-US" altLang="en-US" dirty="0"/>
          </a:p>
        </p:txBody>
      </p:sp>
      <p:sp>
        <p:nvSpPr>
          <p:cNvPr id="2051" name="Subtitle 2">
            <a:extLst>
              <a:ext uri="{FF2B5EF4-FFF2-40B4-BE49-F238E27FC236}">
                <a16:creationId xmlns:a16="http://schemas.microsoft.com/office/drawing/2014/main" id="{7BEA9494-D6A7-4C0D-8780-D92D3A598BC8}"/>
              </a:ext>
            </a:extLst>
          </p:cNvPr>
          <p:cNvSpPr>
            <a:spLocks noGrp="1"/>
          </p:cNvSpPr>
          <p:nvPr>
            <p:ph type="subTitle" idx="1"/>
          </p:nvPr>
        </p:nvSpPr>
        <p:spPr/>
        <p:txBody>
          <a:bodyPr/>
          <a:lstStyle/>
          <a:p>
            <a:pPr eaLnBrk="1" hangingPunct="1"/>
            <a:endParaRPr lang="en-US" altLang="en-US" dirty="0"/>
          </a:p>
          <a:p>
            <a:pPr eaLnBrk="1" hangingPunct="1"/>
            <a:r>
              <a:rPr lang="en-US" altLang="en-US" dirty="0"/>
              <a:t>Restful web service with Node.js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0C0E5-16C7-4A99-9E5F-5677CF46C56E}"/>
              </a:ext>
            </a:extLst>
          </p:cNvPr>
          <p:cNvSpPr>
            <a:spLocks noGrp="1"/>
          </p:cNvSpPr>
          <p:nvPr>
            <p:ph type="title"/>
          </p:nvPr>
        </p:nvSpPr>
        <p:spPr/>
        <p:txBody>
          <a:bodyPr/>
          <a:lstStyle/>
          <a:p>
            <a:pPr algn="ctr"/>
            <a:r>
              <a:rPr lang="en-US" dirty="0"/>
              <a:t>app10.js</a:t>
            </a:r>
          </a:p>
        </p:txBody>
      </p:sp>
      <p:sp>
        <p:nvSpPr>
          <p:cNvPr id="3" name="Content Placeholder 2">
            <a:extLst>
              <a:ext uri="{FF2B5EF4-FFF2-40B4-BE49-F238E27FC236}">
                <a16:creationId xmlns:a16="http://schemas.microsoft.com/office/drawing/2014/main" id="{776E6261-42F3-4019-8824-4F74475AC65B}"/>
              </a:ext>
            </a:extLst>
          </p:cNvPr>
          <p:cNvSpPr>
            <a:spLocks noGrp="1"/>
          </p:cNvSpPr>
          <p:nvPr>
            <p:ph idx="1"/>
          </p:nvPr>
        </p:nvSpPr>
        <p:spPr/>
        <p:txBody>
          <a:bodyPr/>
          <a:lstStyle/>
          <a:p>
            <a:pPr marL="0" indent="0">
              <a:buNone/>
            </a:pPr>
            <a:r>
              <a:rPr lang="en-US" dirty="0"/>
              <a:t>// mount the router on the app</a:t>
            </a:r>
          </a:p>
          <a:p>
            <a:pPr marL="0" indent="0">
              <a:buNone/>
            </a:pPr>
            <a:r>
              <a:rPr lang="en-US" dirty="0" err="1"/>
              <a:t>app.use</a:t>
            </a:r>
            <a:r>
              <a:rPr lang="en-US" dirty="0"/>
              <a:t>('/', router);</a:t>
            </a:r>
          </a:p>
          <a:p>
            <a:pPr marL="0" indent="0">
              <a:buNone/>
            </a:pPr>
            <a:endParaRPr lang="en-US" dirty="0"/>
          </a:p>
          <a:p>
            <a:pPr marL="0" indent="0">
              <a:buNone/>
            </a:pPr>
            <a:r>
              <a:rPr lang="en-US" dirty="0" err="1"/>
              <a:t>app.listen</a:t>
            </a:r>
            <a:r>
              <a:rPr lang="en-US" dirty="0"/>
              <a:t>(8081, function () {</a:t>
            </a:r>
          </a:p>
          <a:p>
            <a:pPr marL="0" indent="0">
              <a:buNone/>
            </a:pPr>
            <a:r>
              <a:rPr lang="en-US" dirty="0"/>
              <a:t>	console.log('app.js listening to http://127.0.0.1:8081/ or http://localhost:8081/');</a:t>
            </a:r>
          </a:p>
          <a:p>
            <a:pPr marL="0" indent="0">
              <a:buNone/>
            </a:pPr>
            <a:r>
              <a:rPr lang="en-US" dirty="0"/>
              <a:t>});</a:t>
            </a:r>
          </a:p>
          <a:p>
            <a:pPr marL="0" indent="0">
              <a:buNone/>
            </a:pPr>
            <a:endParaRPr lang="en-US" dirty="0"/>
          </a:p>
          <a:p>
            <a:pPr marL="0" indent="0">
              <a:buNone/>
            </a:pPr>
            <a:r>
              <a:rPr lang="en-US" dirty="0"/>
              <a:t>console.log('Program End.');</a:t>
            </a:r>
          </a:p>
          <a:p>
            <a:pPr marL="0" indent="0">
              <a:buNone/>
            </a:pPr>
            <a:endParaRPr lang="en-US" dirty="0"/>
          </a:p>
        </p:txBody>
      </p:sp>
    </p:spTree>
    <p:extLst>
      <p:ext uri="{BB962C8B-B14F-4D97-AF65-F5344CB8AC3E}">
        <p14:creationId xmlns:p14="http://schemas.microsoft.com/office/powerpoint/2010/main" val="270535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6B362-6DD9-4B56-937D-3B382089B76A}"/>
              </a:ext>
            </a:extLst>
          </p:cNvPr>
          <p:cNvSpPr>
            <a:spLocks noGrp="1"/>
          </p:cNvSpPr>
          <p:nvPr>
            <p:ph type="title"/>
          </p:nvPr>
        </p:nvSpPr>
        <p:spPr/>
        <p:txBody>
          <a:bodyPr/>
          <a:lstStyle/>
          <a:p>
            <a:pPr algn="ctr"/>
            <a:r>
              <a:rPr lang="en-US" dirty="0"/>
              <a:t>app10_client.js</a:t>
            </a:r>
          </a:p>
        </p:txBody>
      </p:sp>
      <p:sp>
        <p:nvSpPr>
          <p:cNvPr id="3" name="Content Placeholder 2">
            <a:extLst>
              <a:ext uri="{FF2B5EF4-FFF2-40B4-BE49-F238E27FC236}">
                <a16:creationId xmlns:a16="http://schemas.microsoft.com/office/drawing/2014/main" id="{0EC1DDF6-35F1-4059-BB2A-6E6DE3E5B0A5}"/>
              </a:ext>
            </a:extLst>
          </p:cNvPr>
          <p:cNvSpPr>
            <a:spLocks noGrp="1"/>
          </p:cNvSpPr>
          <p:nvPr>
            <p:ph idx="1"/>
          </p:nvPr>
        </p:nvSpPr>
        <p:spPr/>
        <p:txBody>
          <a:bodyPr/>
          <a:lstStyle/>
          <a:p>
            <a:pPr marL="0" indent="0">
              <a:buNone/>
            </a:pPr>
            <a:r>
              <a:rPr lang="en-US" sz="1600" dirty="0"/>
              <a:t>/*</a:t>
            </a:r>
          </a:p>
          <a:p>
            <a:pPr marL="0" indent="0">
              <a:buNone/>
            </a:pPr>
            <a:r>
              <a:rPr lang="en-US" sz="1600" dirty="0"/>
              <a:t>	app10_client.js</a:t>
            </a:r>
          </a:p>
          <a:p>
            <a:pPr marL="0" indent="0">
              <a:buNone/>
            </a:pPr>
            <a:r>
              <a:rPr lang="en-US" sz="1600" dirty="0"/>
              <a:t>*/</a:t>
            </a:r>
          </a:p>
          <a:p>
            <a:pPr marL="0" indent="0">
              <a:buNone/>
            </a:pPr>
            <a:endParaRPr lang="en-US" sz="1600" dirty="0"/>
          </a:p>
          <a:p>
            <a:pPr marL="0" indent="0">
              <a:buNone/>
            </a:pPr>
            <a:r>
              <a:rPr lang="en-US" sz="1600" dirty="0"/>
              <a:t>// http module is required to create a web service client</a:t>
            </a:r>
          </a:p>
          <a:p>
            <a:pPr marL="0" indent="0">
              <a:buNone/>
            </a:pPr>
            <a:r>
              <a:rPr lang="en-US" sz="1600" dirty="0" err="1"/>
              <a:t>var</a:t>
            </a:r>
            <a:r>
              <a:rPr lang="en-US" sz="1600" dirty="0"/>
              <a:t> http = require('http');</a:t>
            </a:r>
          </a:p>
          <a:p>
            <a:pPr marL="0" indent="0">
              <a:buNone/>
            </a:pPr>
            <a:endParaRPr lang="en-US" sz="1600" dirty="0"/>
          </a:p>
          <a:p>
            <a:pPr marL="0" indent="0">
              <a:buNone/>
            </a:pPr>
            <a:r>
              <a:rPr lang="en-US" sz="1600" dirty="0"/>
              <a:t>// options are to be used by request</a:t>
            </a:r>
          </a:p>
          <a:p>
            <a:pPr marL="0" indent="0">
              <a:buNone/>
            </a:pPr>
            <a:r>
              <a:rPr lang="en-US" sz="1600" dirty="0" err="1"/>
              <a:t>var</a:t>
            </a:r>
            <a:r>
              <a:rPr lang="en-US" sz="1600" dirty="0"/>
              <a:t> options = {</a:t>
            </a:r>
          </a:p>
          <a:p>
            <a:pPr marL="0" indent="0">
              <a:buNone/>
            </a:pPr>
            <a:r>
              <a:rPr lang="en-US" sz="1600" dirty="0"/>
              <a:t>	host: 'localhost',</a:t>
            </a:r>
          </a:p>
          <a:p>
            <a:pPr marL="0" indent="0">
              <a:buNone/>
            </a:pPr>
            <a:r>
              <a:rPr lang="en-US" sz="1600" dirty="0"/>
              <a:t>	port: '8081',</a:t>
            </a:r>
          </a:p>
          <a:p>
            <a:pPr marL="0" indent="0">
              <a:buNone/>
            </a:pPr>
            <a:r>
              <a:rPr lang="en-US" sz="1600" dirty="0"/>
              <a:t>	path: '/users'</a:t>
            </a:r>
          </a:p>
          <a:p>
            <a:pPr marL="0" indent="0">
              <a:buNone/>
            </a:pPr>
            <a:r>
              <a:rPr lang="en-US" sz="1600" dirty="0"/>
              <a:t>};</a:t>
            </a:r>
          </a:p>
          <a:p>
            <a:pPr marL="0" indent="0">
              <a:buNone/>
            </a:pPr>
            <a:endParaRPr lang="en-US" sz="1200" dirty="0"/>
          </a:p>
        </p:txBody>
      </p:sp>
    </p:spTree>
    <p:extLst>
      <p:ext uri="{BB962C8B-B14F-4D97-AF65-F5344CB8AC3E}">
        <p14:creationId xmlns:p14="http://schemas.microsoft.com/office/powerpoint/2010/main" val="42804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E3FC-BBFF-43B1-8405-9B9CD52EA851}"/>
              </a:ext>
            </a:extLst>
          </p:cNvPr>
          <p:cNvSpPr>
            <a:spLocks noGrp="1"/>
          </p:cNvSpPr>
          <p:nvPr>
            <p:ph type="title"/>
          </p:nvPr>
        </p:nvSpPr>
        <p:spPr/>
        <p:txBody>
          <a:bodyPr/>
          <a:lstStyle/>
          <a:p>
            <a:pPr algn="ctr"/>
            <a:r>
              <a:rPr lang="en-US" dirty="0"/>
              <a:t>app10_client.js</a:t>
            </a:r>
          </a:p>
        </p:txBody>
      </p:sp>
      <p:sp>
        <p:nvSpPr>
          <p:cNvPr id="3" name="Content Placeholder 2">
            <a:extLst>
              <a:ext uri="{FF2B5EF4-FFF2-40B4-BE49-F238E27FC236}">
                <a16:creationId xmlns:a16="http://schemas.microsoft.com/office/drawing/2014/main" id="{81EEBFFC-7498-4B03-A098-49745622D8EF}"/>
              </a:ext>
            </a:extLst>
          </p:cNvPr>
          <p:cNvSpPr>
            <a:spLocks noGrp="1"/>
          </p:cNvSpPr>
          <p:nvPr>
            <p:ph idx="1"/>
          </p:nvPr>
        </p:nvSpPr>
        <p:spPr/>
        <p:txBody>
          <a:bodyPr/>
          <a:lstStyle/>
          <a:p>
            <a:pPr marL="0" indent="0">
              <a:buNone/>
            </a:pPr>
            <a:r>
              <a:rPr lang="en-US" sz="1400" dirty="0" err="1"/>
              <a:t>var</a:t>
            </a:r>
            <a:r>
              <a:rPr lang="en-US" sz="1400" dirty="0"/>
              <a:t> callback = function (response) {</a:t>
            </a:r>
          </a:p>
          <a:p>
            <a:pPr marL="0" indent="0">
              <a:buNone/>
            </a:pPr>
            <a:r>
              <a:rPr lang="en-US" sz="1400" dirty="0"/>
              <a:t>	// continuously update stream with data</a:t>
            </a:r>
          </a:p>
          <a:p>
            <a:pPr marL="0" indent="0">
              <a:buNone/>
            </a:pPr>
            <a:r>
              <a:rPr lang="en-US" sz="1400" dirty="0"/>
              <a:t>	</a:t>
            </a:r>
            <a:r>
              <a:rPr lang="en-US" sz="1400" dirty="0" err="1"/>
              <a:t>var</a:t>
            </a:r>
            <a:r>
              <a:rPr lang="en-US" sz="1400" dirty="0"/>
              <a:t> body = '';</a:t>
            </a:r>
          </a:p>
          <a:p>
            <a:pPr marL="0" indent="0">
              <a:buNone/>
            </a:pPr>
            <a:r>
              <a:rPr lang="en-US" sz="1400" dirty="0"/>
              <a:t>	</a:t>
            </a:r>
            <a:r>
              <a:rPr lang="en-US" sz="1400" dirty="0" err="1"/>
              <a:t>response.on</a:t>
            </a:r>
            <a:r>
              <a:rPr lang="en-US" sz="1400" dirty="0"/>
              <a:t>('data', function (data) {</a:t>
            </a:r>
          </a:p>
          <a:p>
            <a:pPr marL="0" indent="0">
              <a:buNone/>
            </a:pPr>
            <a:r>
              <a:rPr lang="en-US" sz="1400" dirty="0"/>
              <a:t>		body += data;</a:t>
            </a:r>
          </a:p>
          <a:p>
            <a:pPr marL="0" indent="0">
              <a:buNone/>
            </a:pPr>
            <a:r>
              <a:rPr lang="en-US" sz="1400" dirty="0"/>
              <a:t>	});</a:t>
            </a:r>
          </a:p>
          <a:p>
            <a:pPr marL="0" indent="0">
              <a:buNone/>
            </a:pPr>
            <a:r>
              <a:rPr lang="en-US" sz="1400" dirty="0"/>
              <a:t>	</a:t>
            </a:r>
            <a:r>
              <a:rPr lang="en-US" sz="1400" dirty="0" err="1"/>
              <a:t>response.on</a:t>
            </a:r>
            <a:r>
              <a:rPr lang="en-US" sz="1400" dirty="0"/>
              <a:t>('end', function () {</a:t>
            </a:r>
          </a:p>
          <a:p>
            <a:pPr marL="0" indent="0">
              <a:buNone/>
            </a:pPr>
            <a:r>
              <a:rPr lang="en-US" sz="1400" dirty="0"/>
              <a:t>		// data received completely</a:t>
            </a:r>
          </a:p>
          <a:p>
            <a:pPr marL="0" indent="0">
              <a:buNone/>
            </a:pPr>
            <a:r>
              <a:rPr lang="en-US" sz="1400" dirty="0"/>
              <a:t>		console.log(body);</a:t>
            </a:r>
          </a:p>
          <a:p>
            <a:pPr marL="0" indent="0">
              <a:buNone/>
            </a:pPr>
            <a:r>
              <a:rPr lang="en-US" sz="1400" dirty="0"/>
              <a:t>	});</a:t>
            </a:r>
          </a:p>
          <a:p>
            <a:pPr marL="0" indent="0">
              <a:buNone/>
            </a:pPr>
            <a:r>
              <a:rPr lang="en-US" sz="1400" dirty="0"/>
              <a:t>};</a:t>
            </a:r>
          </a:p>
          <a:p>
            <a:pPr marL="0" indent="0">
              <a:buNone/>
            </a:pPr>
            <a:r>
              <a:rPr lang="en-US" sz="1400" dirty="0"/>
              <a:t>// make a request to the server</a:t>
            </a:r>
          </a:p>
          <a:p>
            <a:pPr marL="0" indent="0">
              <a:buNone/>
            </a:pPr>
            <a:r>
              <a:rPr lang="en-US" sz="1400" dirty="0" err="1"/>
              <a:t>var</a:t>
            </a:r>
            <a:r>
              <a:rPr lang="en-US" sz="1400" dirty="0"/>
              <a:t> </a:t>
            </a:r>
            <a:r>
              <a:rPr lang="en-US" sz="1400" dirty="0" err="1"/>
              <a:t>req</a:t>
            </a:r>
            <a:r>
              <a:rPr lang="en-US" sz="1400" dirty="0"/>
              <a:t> = </a:t>
            </a:r>
            <a:r>
              <a:rPr lang="en-US" sz="1400" dirty="0" err="1"/>
              <a:t>http.request</a:t>
            </a:r>
            <a:r>
              <a:rPr lang="en-US" sz="1400" dirty="0"/>
              <a:t>(options, callback);</a:t>
            </a:r>
          </a:p>
          <a:p>
            <a:pPr marL="0" indent="0">
              <a:buNone/>
            </a:pPr>
            <a:r>
              <a:rPr lang="en-US" sz="1400" dirty="0" err="1"/>
              <a:t>req.end</a:t>
            </a:r>
            <a:r>
              <a:rPr lang="en-US" sz="1400" dirty="0"/>
              <a:t>();</a:t>
            </a:r>
          </a:p>
        </p:txBody>
      </p:sp>
    </p:spTree>
    <p:extLst>
      <p:ext uri="{BB962C8B-B14F-4D97-AF65-F5344CB8AC3E}">
        <p14:creationId xmlns:p14="http://schemas.microsoft.com/office/powerpoint/2010/main" val="3391453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3D88A-F402-4932-B4CC-F85AC5FC8678}"/>
              </a:ext>
            </a:extLst>
          </p:cNvPr>
          <p:cNvSpPr>
            <a:spLocks noGrp="1"/>
          </p:cNvSpPr>
          <p:nvPr>
            <p:ph type="title"/>
          </p:nvPr>
        </p:nvSpPr>
        <p:spPr/>
        <p:txBody>
          <a:bodyPr/>
          <a:lstStyle/>
          <a:p>
            <a:pPr algn="ctr"/>
            <a:r>
              <a:rPr lang="en-US" dirty="0"/>
              <a:t>app10_client2.js</a:t>
            </a:r>
          </a:p>
        </p:txBody>
      </p:sp>
      <p:sp>
        <p:nvSpPr>
          <p:cNvPr id="3" name="Content Placeholder 2">
            <a:extLst>
              <a:ext uri="{FF2B5EF4-FFF2-40B4-BE49-F238E27FC236}">
                <a16:creationId xmlns:a16="http://schemas.microsoft.com/office/drawing/2014/main" id="{6CAABA44-4259-489C-B920-977C0531CA17}"/>
              </a:ext>
            </a:extLst>
          </p:cNvPr>
          <p:cNvSpPr>
            <a:spLocks noGrp="1"/>
          </p:cNvSpPr>
          <p:nvPr>
            <p:ph idx="1"/>
          </p:nvPr>
        </p:nvSpPr>
        <p:spPr/>
        <p:txBody>
          <a:bodyPr/>
          <a:lstStyle/>
          <a:p>
            <a:pPr marL="0" indent="0">
              <a:buNone/>
            </a:pPr>
            <a:r>
              <a:rPr lang="en-US" sz="1600" dirty="0"/>
              <a:t>/*</a:t>
            </a:r>
          </a:p>
          <a:p>
            <a:pPr marL="0" indent="0">
              <a:buNone/>
            </a:pPr>
            <a:r>
              <a:rPr lang="en-US" sz="1600" dirty="0"/>
              <a:t>	app10_client2.js</a:t>
            </a:r>
          </a:p>
          <a:p>
            <a:pPr marL="0" indent="0">
              <a:buNone/>
            </a:pPr>
            <a:r>
              <a:rPr lang="en-US" sz="1600" dirty="0"/>
              <a:t>*/</a:t>
            </a:r>
          </a:p>
          <a:p>
            <a:pPr marL="0" indent="0">
              <a:buNone/>
            </a:pPr>
            <a:endParaRPr lang="en-US" sz="1600" dirty="0"/>
          </a:p>
          <a:p>
            <a:pPr marL="0" indent="0">
              <a:buNone/>
            </a:pPr>
            <a:r>
              <a:rPr lang="en-US" sz="1600" dirty="0"/>
              <a:t>// http module is required to create a web service client</a:t>
            </a:r>
          </a:p>
          <a:p>
            <a:pPr marL="0" indent="0">
              <a:buNone/>
            </a:pPr>
            <a:r>
              <a:rPr lang="en-US" sz="1600" dirty="0" err="1"/>
              <a:t>var</a:t>
            </a:r>
            <a:r>
              <a:rPr lang="en-US" sz="1600" dirty="0"/>
              <a:t> http = require('http');</a:t>
            </a:r>
          </a:p>
          <a:p>
            <a:pPr marL="0" indent="0">
              <a:buNone/>
            </a:pPr>
            <a:endParaRPr lang="en-US" sz="1600" dirty="0"/>
          </a:p>
          <a:p>
            <a:pPr marL="0" indent="0">
              <a:buNone/>
            </a:pPr>
            <a:r>
              <a:rPr lang="en-US" sz="1600" dirty="0"/>
              <a:t>// options are to be used by request</a:t>
            </a:r>
          </a:p>
          <a:p>
            <a:pPr marL="0" indent="0">
              <a:buNone/>
            </a:pPr>
            <a:r>
              <a:rPr lang="en-US" sz="1600" dirty="0" err="1"/>
              <a:t>var</a:t>
            </a:r>
            <a:r>
              <a:rPr lang="en-US" sz="1600" dirty="0"/>
              <a:t> options = {</a:t>
            </a:r>
          </a:p>
          <a:p>
            <a:pPr marL="0" indent="0">
              <a:buNone/>
            </a:pPr>
            <a:r>
              <a:rPr lang="en-US" sz="1600" dirty="0"/>
              <a:t>	host: 'localhost',</a:t>
            </a:r>
          </a:p>
          <a:p>
            <a:pPr marL="0" indent="0">
              <a:buNone/>
            </a:pPr>
            <a:r>
              <a:rPr lang="en-US" sz="1600" dirty="0"/>
              <a:t>	port: '8081',</a:t>
            </a:r>
          </a:p>
          <a:p>
            <a:pPr marL="0" indent="0">
              <a:buNone/>
            </a:pPr>
            <a:r>
              <a:rPr lang="en-US" sz="1600" dirty="0"/>
              <a:t>	path: '/users/2'</a:t>
            </a:r>
          </a:p>
          <a:p>
            <a:pPr marL="0" indent="0">
              <a:buNone/>
            </a:pPr>
            <a:r>
              <a:rPr lang="en-US" sz="1600" dirty="0"/>
              <a:t>};</a:t>
            </a:r>
          </a:p>
          <a:p>
            <a:pPr marL="0" indent="0">
              <a:buNone/>
            </a:pPr>
            <a:endParaRPr lang="en-US" dirty="0"/>
          </a:p>
        </p:txBody>
      </p:sp>
    </p:spTree>
    <p:extLst>
      <p:ext uri="{BB962C8B-B14F-4D97-AF65-F5344CB8AC3E}">
        <p14:creationId xmlns:p14="http://schemas.microsoft.com/office/powerpoint/2010/main" val="3963032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9E0BF-1C80-43B2-88B3-41A8E3D3694E}"/>
              </a:ext>
            </a:extLst>
          </p:cNvPr>
          <p:cNvSpPr>
            <a:spLocks noGrp="1"/>
          </p:cNvSpPr>
          <p:nvPr>
            <p:ph type="title"/>
          </p:nvPr>
        </p:nvSpPr>
        <p:spPr/>
        <p:txBody>
          <a:bodyPr/>
          <a:lstStyle/>
          <a:p>
            <a:pPr algn="ctr"/>
            <a:r>
              <a:rPr lang="en-US" dirty="0"/>
              <a:t>app10_client2.js</a:t>
            </a:r>
          </a:p>
        </p:txBody>
      </p:sp>
      <p:sp>
        <p:nvSpPr>
          <p:cNvPr id="3" name="Content Placeholder 2">
            <a:extLst>
              <a:ext uri="{FF2B5EF4-FFF2-40B4-BE49-F238E27FC236}">
                <a16:creationId xmlns:a16="http://schemas.microsoft.com/office/drawing/2014/main" id="{ED192D7E-BCC9-476B-9E5D-D55F4E8778B2}"/>
              </a:ext>
            </a:extLst>
          </p:cNvPr>
          <p:cNvSpPr>
            <a:spLocks noGrp="1"/>
          </p:cNvSpPr>
          <p:nvPr>
            <p:ph idx="1"/>
          </p:nvPr>
        </p:nvSpPr>
        <p:spPr/>
        <p:txBody>
          <a:bodyPr/>
          <a:lstStyle/>
          <a:p>
            <a:pPr marL="0" indent="0">
              <a:buNone/>
            </a:pPr>
            <a:r>
              <a:rPr lang="en-US" sz="1400" dirty="0"/>
              <a:t>// callback function is used to deal with response</a:t>
            </a:r>
          </a:p>
          <a:p>
            <a:pPr marL="0" indent="0">
              <a:buNone/>
            </a:pPr>
            <a:r>
              <a:rPr lang="en-US" sz="1400" dirty="0" err="1"/>
              <a:t>var</a:t>
            </a:r>
            <a:r>
              <a:rPr lang="en-US" sz="1400" dirty="0"/>
              <a:t> callback = function (response) {</a:t>
            </a:r>
          </a:p>
          <a:p>
            <a:pPr marL="0" indent="0">
              <a:buNone/>
            </a:pPr>
            <a:r>
              <a:rPr lang="en-US" sz="1400" dirty="0"/>
              <a:t>	// continuously update stream with data</a:t>
            </a:r>
          </a:p>
          <a:p>
            <a:pPr marL="0" indent="0">
              <a:buNone/>
            </a:pPr>
            <a:r>
              <a:rPr lang="en-US" sz="1400" dirty="0"/>
              <a:t>	</a:t>
            </a:r>
            <a:r>
              <a:rPr lang="en-US" sz="1400" dirty="0" err="1"/>
              <a:t>var</a:t>
            </a:r>
            <a:r>
              <a:rPr lang="en-US" sz="1400" dirty="0"/>
              <a:t> body = '';</a:t>
            </a:r>
          </a:p>
          <a:p>
            <a:pPr marL="0" indent="0">
              <a:buNone/>
            </a:pPr>
            <a:r>
              <a:rPr lang="en-US" sz="1400" dirty="0"/>
              <a:t>	</a:t>
            </a:r>
            <a:r>
              <a:rPr lang="en-US" sz="1400" dirty="0" err="1"/>
              <a:t>response.on</a:t>
            </a:r>
            <a:r>
              <a:rPr lang="en-US" sz="1400" dirty="0"/>
              <a:t>('data', function (data) {</a:t>
            </a:r>
          </a:p>
          <a:p>
            <a:pPr marL="0" indent="0">
              <a:buNone/>
            </a:pPr>
            <a:r>
              <a:rPr lang="en-US" sz="1400" dirty="0"/>
              <a:t>		body += data;</a:t>
            </a:r>
          </a:p>
          <a:p>
            <a:pPr marL="0" indent="0">
              <a:buNone/>
            </a:pPr>
            <a:r>
              <a:rPr lang="en-US" sz="1400" dirty="0"/>
              <a:t>	});</a:t>
            </a:r>
          </a:p>
          <a:p>
            <a:pPr marL="0" indent="0">
              <a:buNone/>
            </a:pPr>
            <a:r>
              <a:rPr lang="en-US" sz="1400" dirty="0"/>
              <a:t>	</a:t>
            </a:r>
            <a:r>
              <a:rPr lang="en-US" sz="1400" dirty="0" err="1"/>
              <a:t>response.on</a:t>
            </a:r>
            <a:r>
              <a:rPr lang="en-US" sz="1400" dirty="0"/>
              <a:t>('end', function () {</a:t>
            </a:r>
          </a:p>
          <a:p>
            <a:pPr marL="0" indent="0">
              <a:buNone/>
            </a:pPr>
            <a:r>
              <a:rPr lang="en-US" sz="1400" dirty="0"/>
              <a:t>		// data received completely</a:t>
            </a:r>
          </a:p>
          <a:p>
            <a:pPr marL="0" indent="0">
              <a:buNone/>
            </a:pPr>
            <a:r>
              <a:rPr lang="en-US" sz="1400" dirty="0"/>
              <a:t>		console.log(body);</a:t>
            </a:r>
          </a:p>
          <a:p>
            <a:pPr marL="0" indent="0">
              <a:buNone/>
            </a:pPr>
            <a:r>
              <a:rPr lang="en-US" sz="1400" dirty="0"/>
              <a:t>	});</a:t>
            </a:r>
          </a:p>
          <a:p>
            <a:pPr marL="0" indent="0">
              <a:buNone/>
            </a:pPr>
            <a:r>
              <a:rPr lang="en-US" sz="1400" dirty="0"/>
              <a:t>};</a:t>
            </a:r>
          </a:p>
          <a:p>
            <a:pPr marL="0" indent="0">
              <a:buNone/>
            </a:pPr>
            <a:r>
              <a:rPr lang="en-US" sz="1400" dirty="0"/>
              <a:t>// make a request to the server</a:t>
            </a:r>
          </a:p>
          <a:p>
            <a:pPr marL="0" indent="0">
              <a:buNone/>
            </a:pPr>
            <a:r>
              <a:rPr lang="en-US" sz="1400" dirty="0" err="1"/>
              <a:t>var</a:t>
            </a:r>
            <a:r>
              <a:rPr lang="en-US" sz="1400" dirty="0"/>
              <a:t> </a:t>
            </a:r>
            <a:r>
              <a:rPr lang="en-US" sz="1400" dirty="0" err="1"/>
              <a:t>req</a:t>
            </a:r>
            <a:r>
              <a:rPr lang="en-US" sz="1400" dirty="0"/>
              <a:t> = </a:t>
            </a:r>
            <a:r>
              <a:rPr lang="en-US" sz="1400" dirty="0" err="1"/>
              <a:t>http.request</a:t>
            </a:r>
            <a:r>
              <a:rPr lang="en-US" sz="1400" dirty="0"/>
              <a:t>(options, callback);</a:t>
            </a:r>
          </a:p>
          <a:p>
            <a:pPr marL="0" indent="0">
              <a:buNone/>
            </a:pPr>
            <a:r>
              <a:rPr lang="en-US" sz="1400" dirty="0" err="1"/>
              <a:t>req.end</a:t>
            </a:r>
            <a:r>
              <a:rPr lang="en-US" sz="1400" dirty="0"/>
              <a:t>();</a:t>
            </a:r>
          </a:p>
        </p:txBody>
      </p:sp>
    </p:spTree>
    <p:extLst>
      <p:ext uri="{BB962C8B-B14F-4D97-AF65-F5344CB8AC3E}">
        <p14:creationId xmlns:p14="http://schemas.microsoft.com/office/powerpoint/2010/main" val="3096857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4A49C-5F6E-4F84-B576-37AE9FCAAF70}"/>
              </a:ext>
            </a:extLst>
          </p:cNvPr>
          <p:cNvSpPr>
            <a:spLocks noGrp="1"/>
          </p:cNvSpPr>
          <p:nvPr>
            <p:ph type="title"/>
          </p:nvPr>
        </p:nvSpPr>
        <p:spPr/>
        <p:txBody>
          <a:bodyPr/>
          <a:lstStyle/>
          <a:p>
            <a:pPr algn="ctr"/>
            <a:r>
              <a:rPr lang="en-US" dirty="0" err="1"/>
              <a:t>user.json</a:t>
            </a:r>
            <a:endParaRPr lang="en-US" dirty="0"/>
          </a:p>
        </p:txBody>
      </p:sp>
      <p:sp>
        <p:nvSpPr>
          <p:cNvPr id="3" name="Content Placeholder 2">
            <a:extLst>
              <a:ext uri="{FF2B5EF4-FFF2-40B4-BE49-F238E27FC236}">
                <a16:creationId xmlns:a16="http://schemas.microsoft.com/office/drawing/2014/main" id="{621C1D47-EE0D-43DC-BB97-F5B6F360FB6D}"/>
              </a:ext>
            </a:extLst>
          </p:cNvPr>
          <p:cNvSpPr>
            <a:spLocks noGrp="1"/>
          </p:cNvSpPr>
          <p:nvPr>
            <p:ph idx="1"/>
          </p:nvPr>
        </p:nvSpPr>
        <p:spPr/>
        <p:txBody>
          <a:bodyPr/>
          <a:lstStyle/>
          <a:p>
            <a:pPr marL="0" indent="0">
              <a:buNone/>
            </a:pPr>
            <a:r>
              <a:rPr lang="en-US" dirty="0"/>
              <a:t>{</a:t>
            </a:r>
          </a:p>
          <a:p>
            <a:pPr marL="0" indent="0">
              <a:buNone/>
            </a:pPr>
            <a:r>
              <a:rPr lang="en-US" dirty="0"/>
              <a:t>	"user1": { "name": "Name1", "password": "password1", "profession": "teacher", "id": 1 }, </a:t>
            </a:r>
          </a:p>
          <a:p>
            <a:pPr marL="0" indent="0">
              <a:buNone/>
            </a:pPr>
            <a:r>
              <a:rPr lang="en-US" dirty="0"/>
              <a:t>	"user2": { "name": "Name2", "password": "password2", "profession": "librarian", "id": 2 }, </a:t>
            </a:r>
          </a:p>
          <a:p>
            <a:pPr marL="0" indent="0">
              <a:buNone/>
            </a:pPr>
            <a:r>
              <a:rPr lang="en-US" dirty="0"/>
              <a:t>	"user3": { "name": "Name3", "password": "password3", "profession": "clerk", "id": 3 }</a:t>
            </a:r>
          </a:p>
          <a:p>
            <a:pPr marL="0" indent="0">
              <a:buNone/>
            </a:pPr>
            <a:r>
              <a:rPr lang="en-US" dirty="0"/>
              <a:t>}</a:t>
            </a:r>
          </a:p>
        </p:txBody>
      </p:sp>
    </p:spTree>
    <p:extLst>
      <p:ext uri="{BB962C8B-B14F-4D97-AF65-F5344CB8AC3E}">
        <p14:creationId xmlns:p14="http://schemas.microsoft.com/office/powerpoint/2010/main" val="2258786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D005F140-447D-4CE8-984B-3E7F7B5CA51B}"/>
              </a:ext>
            </a:extLst>
          </p:cNvPr>
          <p:cNvSpPr>
            <a:spLocks noGrp="1"/>
          </p:cNvSpPr>
          <p:nvPr>
            <p:ph type="title"/>
          </p:nvPr>
        </p:nvSpPr>
        <p:spPr/>
        <p:txBody>
          <a:bodyPr/>
          <a:lstStyle/>
          <a:p>
            <a:pPr algn="ctr" eaLnBrk="1" hangingPunct="1"/>
            <a:r>
              <a:rPr lang="en-US" altLang="en-US"/>
              <a:t>References</a:t>
            </a:r>
          </a:p>
        </p:txBody>
      </p:sp>
      <p:sp>
        <p:nvSpPr>
          <p:cNvPr id="7171" name="Content Placeholder 2">
            <a:extLst>
              <a:ext uri="{FF2B5EF4-FFF2-40B4-BE49-F238E27FC236}">
                <a16:creationId xmlns:a16="http://schemas.microsoft.com/office/drawing/2014/main" id="{F751822F-7404-4267-9C19-26E86EC4BF7A}"/>
              </a:ext>
            </a:extLst>
          </p:cNvPr>
          <p:cNvSpPr>
            <a:spLocks noGrp="1"/>
          </p:cNvSpPr>
          <p:nvPr>
            <p:ph idx="1"/>
          </p:nvPr>
        </p:nvSpPr>
        <p:spPr/>
        <p:txBody>
          <a:bodyPr/>
          <a:lstStyle/>
          <a:p>
            <a:pPr eaLnBrk="1" hangingPunct="1"/>
            <a:r>
              <a:rPr lang="en-US" altLang="en-US"/>
              <a:t>Node.js the Right Way, Jim R. Wilson, The Programatic Bookshelf, ISBN 978-1-937785-73-4</a:t>
            </a:r>
          </a:p>
          <a:p>
            <a:pPr eaLnBrk="1" hangingPunct="1"/>
            <a:r>
              <a:rPr lang="en-US" altLang="en-US"/>
              <a:t>NodeJS: Practical Guide for Beginners, Matthew Gimson, ISBN 978-1-519354-07-5</a:t>
            </a:r>
          </a:p>
          <a:p>
            <a:pPr eaLnBrk="1" hangingPunct="1"/>
            <a:r>
              <a:rPr lang="en-US" altLang="en-US"/>
              <a:t>Express.js: Node.js Framework for Web Application Development, Daniel Green, ISBN 978-1-530204-06-9</a:t>
            </a:r>
          </a:p>
          <a:p>
            <a:pPr eaLnBrk="1" hangingPunct="1"/>
            <a:r>
              <a:rPr lang="en-US" altLang="en-US">
                <a:hlinkClick r:id="rId2"/>
              </a:rPr>
              <a:t>Express.com</a:t>
            </a:r>
            <a:endParaRPr lang="en-US" altLang="en-US"/>
          </a:p>
          <a:p>
            <a:pPr eaLnBrk="1" hangingPunct="1"/>
            <a:r>
              <a:rPr lang="en-US" altLang="en-US">
                <a:hlinkClick r:id="rId3"/>
              </a:rPr>
              <a:t>Tutorials Point</a:t>
            </a:r>
            <a:endParaRPr lang="en-US" altLang="en-US"/>
          </a:p>
          <a:p>
            <a:pPr eaLnBrk="1" hangingPunct="1"/>
            <a:r>
              <a:rPr lang="en-US" altLang="en-US"/>
              <a:t>The Node Beginner Book, Manuel Kiessling, Leanpub, </a:t>
            </a:r>
            <a:r>
              <a:rPr lang="en-US" altLang="en-US">
                <a:hlinkClick r:id="rId4"/>
              </a:rPr>
              <a:t>Link</a:t>
            </a:r>
            <a:r>
              <a:rPr lang="en-US" altLang="en-US"/>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851F2053-9AA9-4B33-83EC-628F949CB24C}"/>
              </a:ext>
            </a:extLst>
          </p:cNvPr>
          <p:cNvSpPr>
            <a:spLocks noGrp="1"/>
          </p:cNvSpPr>
          <p:nvPr>
            <p:ph type="title"/>
          </p:nvPr>
        </p:nvSpPr>
        <p:spPr/>
        <p:txBody>
          <a:bodyPr/>
          <a:lstStyle/>
          <a:p>
            <a:pPr algn="ctr"/>
            <a:r>
              <a:rPr lang="en-US" altLang="en-US"/>
              <a:t>Node.js – RESTful API</a:t>
            </a:r>
          </a:p>
        </p:txBody>
      </p:sp>
      <p:sp>
        <p:nvSpPr>
          <p:cNvPr id="3075" name="Content Placeholder 2">
            <a:extLst>
              <a:ext uri="{FF2B5EF4-FFF2-40B4-BE49-F238E27FC236}">
                <a16:creationId xmlns:a16="http://schemas.microsoft.com/office/drawing/2014/main" id="{9F14FFB8-61C2-4D33-8CBF-9B18B757D7C3}"/>
              </a:ext>
            </a:extLst>
          </p:cNvPr>
          <p:cNvSpPr>
            <a:spLocks noGrp="1"/>
          </p:cNvSpPr>
          <p:nvPr>
            <p:ph idx="1"/>
          </p:nvPr>
        </p:nvSpPr>
        <p:spPr/>
        <p:txBody>
          <a:bodyPr/>
          <a:lstStyle/>
          <a:p>
            <a:r>
              <a:rPr lang="en-US" altLang="en-US" b="1" dirty="0"/>
              <a:t>REST</a:t>
            </a:r>
            <a:r>
              <a:rPr lang="en-US" altLang="en-US" dirty="0"/>
              <a:t> stands for </a:t>
            </a:r>
            <a:r>
              <a:rPr lang="en-US" altLang="en-US" b="1" dirty="0" err="1"/>
              <a:t>RE</a:t>
            </a:r>
            <a:r>
              <a:rPr lang="en-US" altLang="en-US" dirty="0" err="1"/>
              <a:t>presentational</a:t>
            </a:r>
            <a:r>
              <a:rPr lang="en-US" altLang="en-US" dirty="0"/>
              <a:t> </a:t>
            </a:r>
            <a:r>
              <a:rPr lang="en-US" altLang="en-US" b="1" dirty="0"/>
              <a:t>S</a:t>
            </a:r>
            <a:r>
              <a:rPr lang="en-US" altLang="en-US" dirty="0"/>
              <a:t>tate </a:t>
            </a:r>
            <a:r>
              <a:rPr lang="en-US" altLang="en-US" b="1" dirty="0"/>
              <a:t>T</a:t>
            </a:r>
            <a:r>
              <a:rPr lang="en-US" altLang="en-US" dirty="0"/>
              <a:t>ransfer. REST is web standards based architecture and uses HTTP protocol. In this architecture, every component is a resource and a resource is accessed by a common interface using HTTP standard methods. REST was first introduced by Roy Fielding in 2000.</a:t>
            </a:r>
          </a:p>
          <a:p>
            <a:r>
              <a:rPr lang="en-US" altLang="en-US" dirty="0"/>
              <a:t>In REST architecture, a REST Server simply provides access to resources and REST client accesses and modifies the resources. </a:t>
            </a:r>
          </a:p>
          <a:p>
            <a:r>
              <a:rPr lang="en-US" altLang="en-US" dirty="0"/>
              <a:t>Here each resource is identified by URIs (which are global IDs). </a:t>
            </a:r>
          </a:p>
          <a:p>
            <a:r>
              <a:rPr lang="en-US" altLang="en-US" dirty="0"/>
              <a:t>REST uses various representation to represent a resource like text, JSON, XML. JSON is the most popular one.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F83D95EE-F6E6-4DE9-B530-8912AAA76BC5}"/>
              </a:ext>
            </a:extLst>
          </p:cNvPr>
          <p:cNvSpPr>
            <a:spLocks noGrp="1"/>
          </p:cNvSpPr>
          <p:nvPr>
            <p:ph type="title"/>
          </p:nvPr>
        </p:nvSpPr>
        <p:spPr/>
        <p:txBody>
          <a:bodyPr/>
          <a:lstStyle/>
          <a:p>
            <a:pPr algn="ctr"/>
            <a:r>
              <a:rPr lang="en-US" altLang="en-US"/>
              <a:t>HTTP Methods</a:t>
            </a:r>
          </a:p>
        </p:txBody>
      </p:sp>
      <p:sp>
        <p:nvSpPr>
          <p:cNvPr id="4099" name="Content Placeholder 2">
            <a:extLst>
              <a:ext uri="{FF2B5EF4-FFF2-40B4-BE49-F238E27FC236}">
                <a16:creationId xmlns:a16="http://schemas.microsoft.com/office/drawing/2014/main" id="{EBBB332F-E8AB-4E10-91BB-156A6BD9E368}"/>
              </a:ext>
            </a:extLst>
          </p:cNvPr>
          <p:cNvSpPr>
            <a:spLocks noGrp="1"/>
          </p:cNvSpPr>
          <p:nvPr>
            <p:ph idx="1"/>
          </p:nvPr>
        </p:nvSpPr>
        <p:spPr/>
        <p:txBody>
          <a:bodyPr/>
          <a:lstStyle/>
          <a:p>
            <a:r>
              <a:rPr lang="en-US" altLang="en-US"/>
              <a:t>There are four HTTP methods are commonly used in REST based architecture:</a:t>
            </a:r>
          </a:p>
          <a:p>
            <a:pPr>
              <a:buFont typeface="Arial" panose="020B0604020202020204" pitchFamily="34" charset="0"/>
              <a:buNone/>
            </a:pPr>
            <a:endParaRPr lang="en-US" altLang="en-US"/>
          </a:p>
        </p:txBody>
      </p:sp>
      <p:graphicFrame>
        <p:nvGraphicFramePr>
          <p:cNvPr id="4" name="Table 3">
            <a:extLst>
              <a:ext uri="{FF2B5EF4-FFF2-40B4-BE49-F238E27FC236}">
                <a16:creationId xmlns:a16="http://schemas.microsoft.com/office/drawing/2014/main" id="{34C7DF0F-EABF-421A-B949-86988092A548}"/>
              </a:ext>
            </a:extLst>
          </p:cNvPr>
          <p:cNvGraphicFramePr>
            <a:graphicFrameLocks noGrp="1"/>
          </p:cNvGraphicFramePr>
          <p:nvPr/>
        </p:nvGraphicFramePr>
        <p:xfrm>
          <a:off x="1430338" y="3397250"/>
          <a:ext cx="8128000" cy="2124075"/>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951">
                <a:tc>
                  <a:txBody>
                    <a:bodyPr/>
                    <a:lstStyle/>
                    <a:p>
                      <a:r>
                        <a:rPr lang="en-US" sz="1800" dirty="0"/>
                        <a:t>HTTP Method</a:t>
                      </a:r>
                    </a:p>
                  </a:txBody>
                  <a:tcPr marT="45734" marB="45734"/>
                </a:tc>
                <a:tc>
                  <a:txBody>
                    <a:bodyPr/>
                    <a:lstStyle/>
                    <a:p>
                      <a:r>
                        <a:rPr lang="en-US" sz="1800" dirty="0"/>
                        <a:t>Description</a:t>
                      </a:r>
                    </a:p>
                  </a:txBody>
                  <a:tcPr marT="45734" marB="45734"/>
                </a:tc>
                <a:extLst>
                  <a:ext uri="{0D108BD9-81ED-4DB2-BD59-A6C34878D82A}">
                    <a16:rowId xmlns:a16="http://schemas.microsoft.com/office/drawing/2014/main" val="10000"/>
                  </a:ext>
                </a:extLst>
              </a:tr>
              <a:tr h="370951">
                <a:tc>
                  <a:txBody>
                    <a:bodyPr/>
                    <a:lstStyle/>
                    <a:p>
                      <a:r>
                        <a:rPr lang="en-US" sz="1800" dirty="0"/>
                        <a:t>GET</a:t>
                      </a:r>
                    </a:p>
                  </a:txBody>
                  <a:tcPr marT="45734" marB="45734"/>
                </a:tc>
                <a:tc>
                  <a:txBody>
                    <a:bodyPr/>
                    <a:lstStyle/>
                    <a:p>
                      <a:r>
                        <a:rPr lang="en-US" sz="1800" dirty="0"/>
                        <a:t>Provides a read only access to a resource.</a:t>
                      </a:r>
                    </a:p>
                  </a:txBody>
                  <a:tcPr marT="45734" marB="45734"/>
                </a:tc>
                <a:extLst>
                  <a:ext uri="{0D108BD9-81ED-4DB2-BD59-A6C34878D82A}">
                    <a16:rowId xmlns:a16="http://schemas.microsoft.com/office/drawing/2014/main" val="10001"/>
                  </a:ext>
                </a:extLst>
              </a:tr>
              <a:tr h="370951">
                <a:tc>
                  <a:txBody>
                    <a:bodyPr/>
                    <a:lstStyle/>
                    <a:p>
                      <a:r>
                        <a:rPr lang="en-US" sz="1800" dirty="0"/>
                        <a:t>PUT</a:t>
                      </a:r>
                    </a:p>
                  </a:txBody>
                  <a:tcPr marT="45734" marB="45734"/>
                </a:tc>
                <a:tc>
                  <a:txBody>
                    <a:bodyPr/>
                    <a:lstStyle/>
                    <a:p>
                      <a:r>
                        <a:rPr lang="en-US" sz="1800" dirty="0"/>
                        <a:t>Used to create a new resource.</a:t>
                      </a:r>
                    </a:p>
                  </a:txBody>
                  <a:tcPr marT="45734" marB="45734"/>
                </a:tc>
                <a:extLst>
                  <a:ext uri="{0D108BD9-81ED-4DB2-BD59-A6C34878D82A}">
                    <a16:rowId xmlns:a16="http://schemas.microsoft.com/office/drawing/2014/main" val="10002"/>
                  </a:ext>
                </a:extLst>
              </a:tr>
              <a:tr h="370951">
                <a:tc>
                  <a:txBody>
                    <a:bodyPr/>
                    <a:lstStyle/>
                    <a:p>
                      <a:r>
                        <a:rPr lang="en-US" sz="1800" dirty="0"/>
                        <a:t>DELETE</a:t>
                      </a:r>
                    </a:p>
                  </a:txBody>
                  <a:tcPr marT="45734" marB="45734"/>
                </a:tc>
                <a:tc>
                  <a:txBody>
                    <a:bodyPr/>
                    <a:lstStyle/>
                    <a:p>
                      <a:r>
                        <a:rPr lang="en-US" sz="1800" dirty="0"/>
                        <a:t>Used to remove a resource.</a:t>
                      </a:r>
                    </a:p>
                  </a:txBody>
                  <a:tcPr marT="45734" marB="45734"/>
                </a:tc>
                <a:extLst>
                  <a:ext uri="{0D108BD9-81ED-4DB2-BD59-A6C34878D82A}">
                    <a16:rowId xmlns:a16="http://schemas.microsoft.com/office/drawing/2014/main" val="10003"/>
                  </a:ext>
                </a:extLst>
              </a:tr>
              <a:tr h="640271">
                <a:tc>
                  <a:txBody>
                    <a:bodyPr/>
                    <a:lstStyle/>
                    <a:p>
                      <a:r>
                        <a:rPr lang="en-US" sz="1800" dirty="0"/>
                        <a:t>POST</a:t>
                      </a:r>
                    </a:p>
                  </a:txBody>
                  <a:tcPr marT="45734" marB="45734"/>
                </a:tc>
                <a:tc>
                  <a:txBody>
                    <a:bodyPr/>
                    <a:lstStyle/>
                    <a:p>
                      <a:r>
                        <a:rPr lang="en-US" sz="1800" dirty="0"/>
                        <a:t>Used to update an</a:t>
                      </a:r>
                      <a:r>
                        <a:rPr lang="en-US" sz="1800" baseline="0" dirty="0"/>
                        <a:t> existing resource or create a new resource.</a:t>
                      </a:r>
                      <a:endParaRPr lang="en-US" sz="1800" dirty="0"/>
                    </a:p>
                  </a:txBody>
                  <a:tcPr marT="45734" marB="45734"/>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EE94550E-2143-492C-B10E-8B48F84B974D}"/>
              </a:ext>
            </a:extLst>
          </p:cNvPr>
          <p:cNvSpPr>
            <a:spLocks noGrp="1"/>
          </p:cNvSpPr>
          <p:nvPr>
            <p:ph type="title"/>
          </p:nvPr>
        </p:nvSpPr>
        <p:spPr/>
        <p:txBody>
          <a:bodyPr/>
          <a:lstStyle/>
          <a:p>
            <a:pPr algn="ctr"/>
            <a:r>
              <a:rPr lang="en-US" altLang="en-US"/>
              <a:t>RESTful Web Services</a:t>
            </a:r>
          </a:p>
        </p:txBody>
      </p:sp>
      <p:sp>
        <p:nvSpPr>
          <p:cNvPr id="5123" name="Content Placeholder 2">
            <a:extLst>
              <a:ext uri="{FF2B5EF4-FFF2-40B4-BE49-F238E27FC236}">
                <a16:creationId xmlns:a16="http://schemas.microsoft.com/office/drawing/2014/main" id="{C45B4E75-31E9-405E-B3EB-7903A33497EF}"/>
              </a:ext>
            </a:extLst>
          </p:cNvPr>
          <p:cNvSpPr>
            <a:spLocks noGrp="1"/>
          </p:cNvSpPr>
          <p:nvPr>
            <p:ph idx="1"/>
          </p:nvPr>
        </p:nvSpPr>
        <p:spPr/>
        <p:txBody>
          <a:bodyPr/>
          <a:lstStyle/>
          <a:p>
            <a:r>
              <a:rPr lang="en-US" altLang="en-US" sz="2400" dirty="0"/>
              <a:t>A </a:t>
            </a:r>
            <a:r>
              <a:rPr lang="en-US" altLang="en-US" sz="2400" dirty="0">
                <a:highlight>
                  <a:srgbClr val="FFFF00"/>
                </a:highlight>
              </a:rPr>
              <a:t>web service </a:t>
            </a:r>
            <a:r>
              <a:rPr lang="en-US" altLang="en-US" sz="2400" dirty="0"/>
              <a:t>is a collection of open protocols and standards used for exchanging data between applications or systems. Software applications written in various programming languages and running on various platforms can use web services to exchange data over computer networks like the Internet in a manner similar to inter-process communication on a single computer. </a:t>
            </a:r>
          </a:p>
          <a:p>
            <a:r>
              <a:rPr lang="en-US" altLang="en-US" sz="2400" dirty="0"/>
              <a:t>This interoperability e.g. between java and Python, or Windows and Linux applications is due to the use of open standards.</a:t>
            </a:r>
          </a:p>
          <a:p>
            <a:r>
              <a:rPr lang="en-US" altLang="en-US" sz="2400" dirty="0"/>
              <a:t>Web services based on REST Architecture are known as RESTful web services. </a:t>
            </a:r>
          </a:p>
          <a:p>
            <a:r>
              <a:rPr lang="en-US" altLang="en-US" sz="2400" dirty="0"/>
              <a:t>These web services uses HTTP methods to implement the concept of REST architecture.</a:t>
            </a:r>
          </a:p>
          <a:p>
            <a:r>
              <a:rPr lang="en-US" altLang="en-US" sz="2400" dirty="0"/>
              <a:t>A </a:t>
            </a:r>
            <a:r>
              <a:rPr lang="en-US" altLang="en-US" sz="2400" dirty="0">
                <a:highlight>
                  <a:srgbClr val="FFFF00"/>
                </a:highlight>
              </a:rPr>
              <a:t>RESTful web service </a:t>
            </a:r>
            <a:r>
              <a:rPr lang="en-US" altLang="en-US" sz="2400" dirty="0"/>
              <a:t>usually </a:t>
            </a:r>
            <a:r>
              <a:rPr lang="en-US" altLang="en-US" sz="2400" dirty="0">
                <a:solidFill>
                  <a:srgbClr val="FF0000"/>
                </a:solidFill>
              </a:rPr>
              <a:t>defines a URI, Uniform Resource Identifier a service,</a:t>
            </a:r>
            <a:r>
              <a:rPr lang="en-US" altLang="en-US" sz="2400" dirty="0"/>
              <a:t> provides resource representation such as JSON and set of HTTP Methods.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91119854-10D5-47BF-B2D2-078D78B3A20F}"/>
              </a:ext>
            </a:extLst>
          </p:cNvPr>
          <p:cNvSpPr>
            <a:spLocks noGrp="1"/>
          </p:cNvSpPr>
          <p:nvPr>
            <p:ph type="title"/>
          </p:nvPr>
        </p:nvSpPr>
        <p:spPr/>
        <p:txBody>
          <a:bodyPr/>
          <a:lstStyle/>
          <a:p>
            <a:pPr algn="ctr"/>
            <a:r>
              <a:rPr lang="en-US" altLang="en-US"/>
              <a:t>Creating a RESTful Web Server</a:t>
            </a:r>
          </a:p>
        </p:txBody>
      </p:sp>
      <p:sp>
        <p:nvSpPr>
          <p:cNvPr id="6147" name="Content Placeholder 2">
            <a:extLst>
              <a:ext uri="{FF2B5EF4-FFF2-40B4-BE49-F238E27FC236}">
                <a16:creationId xmlns:a16="http://schemas.microsoft.com/office/drawing/2014/main" id="{2A0A5587-6032-48D9-8945-F0BB35CDC231}"/>
              </a:ext>
            </a:extLst>
          </p:cNvPr>
          <p:cNvSpPr>
            <a:spLocks noGrp="1"/>
          </p:cNvSpPr>
          <p:nvPr>
            <p:ph idx="1"/>
          </p:nvPr>
        </p:nvSpPr>
        <p:spPr/>
        <p:txBody>
          <a:bodyPr/>
          <a:lstStyle/>
          <a:p>
            <a:r>
              <a:rPr lang="en-US" altLang="en-US"/>
              <a:t>We will create a REST Web Server with Web Service to manage users.</a:t>
            </a:r>
          </a:p>
          <a:p>
            <a:r>
              <a:rPr lang="en-US" altLang="en-US"/>
              <a:t>The web service will perform the following functions:</a:t>
            </a:r>
          </a:p>
          <a:p>
            <a:pPr>
              <a:buFont typeface="Arial" panose="020B0604020202020204" pitchFamily="34" charset="0"/>
              <a:buNone/>
            </a:pPr>
            <a:endParaRPr lang="en-US" altLang="en-US"/>
          </a:p>
          <a:p>
            <a:pPr>
              <a:buFont typeface="Arial" panose="020B0604020202020204" pitchFamily="34" charset="0"/>
              <a:buNone/>
            </a:pPr>
            <a:endParaRPr lang="en-US" altLang="en-US"/>
          </a:p>
          <a:p>
            <a:endParaRPr lang="en-US" altLang="en-US"/>
          </a:p>
          <a:p>
            <a:r>
              <a:rPr lang="en-US" altLang="en-US"/>
              <a:t>Create a RESTful Web Server inside </a:t>
            </a:r>
            <a:r>
              <a:rPr lang="en-US" altLang="en-US" b="1"/>
              <a:t>myapp </a:t>
            </a:r>
            <a:r>
              <a:rPr lang="en-US" altLang="en-US"/>
              <a:t>folder (in which contains all the programs that using express.js). (See app10.js)</a:t>
            </a:r>
          </a:p>
          <a:p>
            <a:r>
              <a:rPr lang="en-US" altLang="en-US"/>
              <a:t>Steps to set up RESTful Web Server:</a:t>
            </a:r>
          </a:p>
          <a:p>
            <a:pPr lvl="1"/>
            <a:r>
              <a:rPr lang="en-US" altLang="en-US"/>
              <a:t>Create a json based database of users. (user.json)</a:t>
            </a:r>
          </a:p>
          <a:p>
            <a:pPr lvl="1"/>
            <a:r>
              <a:rPr lang="en-US" altLang="en-US"/>
              <a:t>Create a REST Web Server to handle requests from clients.  (app10.js)</a:t>
            </a:r>
          </a:p>
        </p:txBody>
      </p:sp>
      <p:graphicFrame>
        <p:nvGraphicFramePr>
          <p:cNvPr id="4" name="Table 3">
            <a:extLst>
              <a:ext uri="{FF2B5EF4-FFF2-40B4-BE49-F238E27FC236}">
                <a16:creationId xmlns:a16="http://schemas.microsoft.com/office/drawing/2014/main" id="{586D325F-95ED-40D5-B204-B1719444B697}"/>
              </a:ext>
            </a:extLst>
          </p:cNvPr>
          <p:cNvGraphicFramePr>
            <a:graphicFrameLocks noGrp="1"/>
          </p:cNvGraphicFramePr>
          <p:nvPr/>
        </p:nvGraphicFramePr>
        <p:xfrm>
          <a:off x="1019175" y="3070225"/>
          <a:ext cx="9913940" cy="1112838"/>
        </p:xfrm>
        <a:graphic>
          <a:graphicData uri="http://schemas.openxmlformats.org/drawingml/2006/table">
            <a:tbl>
              <a:tblPr firstRow="1" bandRow="1">
                <a:tableStyleId>{5C22544A-7EE6-4342-B048-85BDC9FD1C3A}</a:tableStyleId>
              </a:tblPr>
              <a:tblGrid>
                <a:gridCol w="2478485">
                  <a:extLst>
                    <a:ext uri="{9D8B030D-6E8A-4147-A177-3AD203B41FA5}">
                      <a16:colId xmlns:a16="http://schemas.microsoft.com/office/drawing/2014/main" val="20000"/>
                    </a:ext>
                  </a:extLst>
                </a:gridCol>
                <a:gridCol w="2478485">
                  <a:extLst>
                    <a:ext uri="{9D8B030D-6E8A-4147-A177-3AD203B41FA5}">
                      <a16:colId xmlns:a16="http://schemas.microsoft.com/office/drawing/2014/main" val="20001"/>
                    </a:ext>
                  </a:extLst>
                </a:gridCol>
                <a:gridCol w="2478485">
                  <a:extLst>
                    <a:ext uri="{9D8B030D-6E8A-4147-A177-3AD203B41FA5}">
                      <a16:colId xmlns:a16="http://schemas.microsoft.com/office/drawing/2014/main" val="20002"/>
                    </a:ext>
                  </a:extLst>
                </a:gridCol>
                <a:gridCol w="2478485">
                  <a:extLst>
                    <a:ext uri="{9D8B030D-6E8A-4147-A177-3AD203B41FA5}">
                      <a16:colId xmlns:a16="http://schemas.microsoft.com/office/drawing/2014/main" val="20003"/>
                    </a:ext>
                  </a:extLst>
                </a:gridCol>
              </a:tblGrid>
              <a:tr h="370946">
                <a:tc>
                  <a:txBody>
                    <a:bodyPr/>
                    <a:lstStyle/>
                    <a:p>
                      <a:r>
                        <a:rPr lang="en-US" sz="1800" dirty="0"/>
                        <a:t>URI</a:t>
                      </a:r>
                    </a:p>
                  </a:txBody>
                  <a:tcPr marL="91433" marR="91433" marT="45733" marB="45733"/>
                </a:tc>
                <a:tc>
                  <a:txBody>
                    <a:bodyPr/>
                    <a:lstStyle/>
                    <a:p>
                      <a:r>
                        <a:rPr lang="en-US" sz="1800" dirty="0"/>
                        <a:t>HTTP Method</a:t>
                      </a:r>
                    </a:p>
                  </a:txBody>
                  <a:tcPr marL="91433" marR="91433" marT="45733" marB="45733"/>
                </a:tc>
                <a:tc>
                  <a:txBody>
                    <a:bodyPr/>
                    <a:lstStyle/>
                    <a:p>
                      <a:r>
                        <a:rPr lang="en-US" sz="1800" dirty="0"/>
                        <a:t>POST body</a:t>
                      </a:r>
                    </a:p>
                  </a:txBody>
                  <a:tcPr marL="91433" marR="91433" marT="45733" marB="45733"/>
                </a:tc>
                <a:tc>
                  <a:txBody>
                    <a:bodyPr/>
                    <a:lstStyle/>
                    <a:p>
                      <a:r>
                        <a:rPr lang="en-US" sz="1800" dirty="0"/>
                        <a:t>Result</a:t>
                      </a:r>
                    </a:p>
                  </a:txBody>
                  <a:tcPr marL="91433" marR="91433" marT="45733" marB="45733"/>
                </a:tc>
                <a:extLst>
                  <a:ext uri="{0D108BD9-81ED-4DB2-BD59-A6C34878D82A}">
                    <a16:rowId xmlns:a16="http://schemas.microsoft.com/office/drawing/2014/main" val="10000"/>
                  </a:ext>
                </a:extLst>
              </a:tr>
              <a:tr h="370946">
                <a:tc>
                  <a:txBody>
                    <a:bodyPr/>
                    <a:lstStyle/>
                    <a:p>
                      <a:r>
                        <a:rPr lang="en-US" sz="1800" dirty="0"/>
                        <a:t>/users/</a:t>
                      </a:r>
                    </a:p>
                  </a:txBody>
                  <a:tcPr marL="91433" marR="91433" marT="45733" marB="45733"/>
                </a:tc>
                <a:tc>
                  <a:txBody>
                    <a:bodyPr/>
                    <a:lstStyle/>
                    <a:p>
                      <a:r>
                        <a:rPr lang="en-US" sz="1800" dirty="0"/>
                        <a:t>GET</a:t>
                      </a:r>
                    </a:p>
                  </a:txBody>
                  <a:tcPr marL="91433" marR="91433" marT="45733" marB="45733"/>
                </a:tc>
                <a:tc>
                  <a:txBody>
                    <a:bodyPr/>
                    <a:lstStyle/>
                    <a:p>
                      <a:r>
                        <a:rPr lang="en-US" sz="1800" dirty="0"/>
                        <a:t>Empty</a:t>
                      </a:r>
                    </a:p>
                  </a:txBody>
                  <a:tcPr marL="91433" marR="91433" marT="45733" marB="45733"/>
                </a:tc>
                <a:tc>
                  <a:txBody>
                    <a:bodyPr/>
                    <a:lstStyle/>
                    <a:p>
                      <a:r>
                        <a:rPr lang="en-US" sz="1800" dirty="0"/>
                        <a:t>Show list of all the users</a:t>
                      </a:r>
                    </a:p>
                  </a:txBody>
                  <a:tcPr marL="91433" marR="91433" marT="45733" marB="45733"/>
                </a:tc>
                <a:extLst>
                  <a:ext uri="{0D108BD9-81ED-4DB2-BD59-A6C34878D82A}">
                    <a16:rowId xmlns:a16="http://schemas.microsoft.com/office/drawing/2014/main" val="10001"/>
                  </a:ext>
                </a:extLst>
              </a:tr>
              <a:tr h="370946">
                <a:tc>
                  <a:txBody>
                    <a:bodyPr/>
                    <a:lstStyle/>
                    <a:p>
                      <a:r>
                        <a:rPr lang="en-US" sz="1800" dirty="0"/>
                        <a:t>/users/:id</a:t>
                      </a:r>
                    </a:p>
                  </a:txBody>
                  <a:tcPr marL="91433" marR="91433" marT="45733" marB="45733"/>
                </a:tc>
                <a:tc>
                  <a:txBody>
                    <a:bodyPr/>
                    <a:lstStyle/>
                    <a:p>
                      <a:r>
                        <a:rPr lang="en-US" sz="1800" dirty="0"/>
                        <a:t>GET</a:t>
                      </a:r>
                    </a:p>
                  </a:txBody>
                  <a:tcPr marL="91433" marR="91433" marT="45733" marB="45733"/>
                </a:tc>
                <a:tc>
                  <a:txBody>
                    <a:bodyPr/>
                    <a:lstStyle/>
                    <a:p>
                      <a:r>
                        <a:rPr lang="en-US" sz="1800" dirty="0"/>
                        <a:t>Empty</a:t>
                      </a:r>
                    </a:p>
                  </a:txBody>
                  <a:tcPr marL="91433" marR="91433" marT="45733" marB="45733"/>
                </a:tc>
                <a:tc>
                  <a:txBody>
                    <a:bodyPr/>
                    <a:lstStyle/>
                    <a:p>
                      <a:r>
                        <a:rPr lang="en-US" sz="1800"/>
                        <a:t>Show details of a user.</a:t>
                      </a:r>
                      <a:endParaRPr lang="en-US" sz="1800" dirty="0"/>
                    </a:p>
                  </a:txBody>
                  <a:tcPr marL="91433" marR="91433" marT="45733" marB="45733"/>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CFE69-9126-452F-96D8-AD2F7D3659C4}"/>
              </a:ext>
            </a:extLst>
          </p:cNvPr>
          <p:cNvSpPr>
            <a:spLocks noGrp="1"/>
          </p:cNvSpPr>
          <p:nvPr>
            <p:ph type="title"/>
          </p:nvPr>
        </p:nvSpPr>
        <p:spPr/>
        <p:txBody>
          <a:bodyPr/>
          <a:lstStyle/>
          <a:p>
            <a:pPr algn="ctr"/>
            <a:r>
              <a:rPr lang="en-US" dirty="0"/>
              <a:t>Running the RESTful Web server</a:t>
            </a:r>
          </a:p>
        </p:txBody>
      </p:sp>
      <p:sp>
        <p:nvSpPr>
          <p:cNvPr id="3" name="Content Placeholder 2">
            <a:extLst>
              <a:ext uri="{FF2B5EF4-FFF2-40B4-BE49-F238E27FC236}">
                <a16:creationId xmlns:a16="http://schemas.microsoft.com/office/drawing/2014/main" id="{B8A64408-8B6C-4D57-B401-CF202A6005FC}"/>
              </a:ext>
            </a:extLst>
          </p:cNvPr>
          <p:cNvSpPr>
            <a:spLocks noGrp="1"/>
          </p:cNvSpPr>
          <p:nvPr>
            <p:ph idx="1"/>
          </p:nvPr>
        </p:nvSpPr>
        <p:spPr/>
        <p:txBody>
          <a:bodyPr/>
          <a:lstStyle/>
          <a:p>
            <a:r>
              <a:rPr lang="en-US" dirty="0"/>
              <a:t>Start the web server: /</a:t>
            </a:r>
            <a:r>
              <a:rPr lang="en-US" dirty="0" err="1"/>
              <a:t>nodejs_workspace</a:t>
            </a:r>
            <a:r>
              <a:rPr lang="en-US" dirty="0"/>
              <a:t>/</a:t>
            </a:r>
            <a:r>
              <a:rPr lang="en-US" dirty="0" err="1"/>
              <a:t>myapp</a:t>
            </a:r>
            <a:r>
              <a:rPr lang="en-US" dirty="0"/>
              <a:t>/node app10.js</a:t>
            </a:r>
          </a:p>
          <a:p>
            <a:r>
              <a:rPr lang="en-US" dirty="0"/>
              <a:t>To call the web server from browser:</a:t>
            </a:r>
          </a:p>
          <a:p>
            <a:pPr lvl="1">
              <a:buFont typeface="Wingdings" panose="05000000000000000000" pitchFamily="2" charset="2"/>
              <a:buChar char="§"/>
            </a:pPr>
            <a:r>
              <a:rPr lang="en-US" dirty="0"/>
              <a:t>From browser: </a:t>
            </a:r>
            <a:r>
              <a:rPr lang="en-US" dirty="0">
                <a:hlinkClick r:id="rId2"/>
              </a:rPr>
              <a:t>http://localhost:8081/</a:t>
            </a:r>
            <a:r>
              <a:rPr lang="en-US" dirty="0"/>
              <a:t>  to see instructions</a:t>
            </a:r>
          </a:p>
          <a:p>
            <a:pPr lvl="1">
              <a:buFont typeface="Wingdings" panose="05000000000000000000" pitchFamily="2" charset="2"/>
              <a:buChar char="§"/>
            </a:pPr>
            <a:r>
              <a:rPr lang="en-US" dirty="0"/>
              <a:t>From browser: </a:t>
            </a:r>
            <a:r>
              <a:rPr lang="en-US" dirty="0">
                <a:hlinkClick r:id="rId3"/>
              </a:rPr>
              <a:t>http://localhost:8081/users</a:t>
            </a:r>
            <a:r>
              <a:rPr lang="en-US" dirty="0"/>
              <a:t>  to see all data</a:t>
            </a:r>
          </a:p>
          <a:p>
            <a:pPr lvl="1">
              <a:buFont typeface="Wingdings" panose="05000000000000000000" pitchFamily="2" charset="2"/>
              <a:buChar char="§"/>
            </a:pPr>
            <a:r>
              <a:rPr lang="en-US" dirty="0"/>
              <a:t>From browser: </a:t>
            </a:r>
            <a:r>
              <a:rPr lang="en-US" dirty="0">
                <a:hlinkClick r:id="rId4"/>
              </a:rPr>
              <a:t>http://localhost:8081/1</a:t>
            </a:r>
            <a:r>
              <a:rPr lang="en-US" dirty="0"/>
              <a:t>   to see information about id = 1</a:t>
            </a:r>
          </a:p>
          <a:p>
            <a:r>
              <a:rPr lang="en-US" dirty="0"/>
              <a:t>To call the REST web service from another server:</a:t>
            </a:r>
          </a:p>
          <a:p>
            <a:pPr lvl="1">
              <a:buFont typeface="Wingdings" panose="05000000000000000000" pitchFamily="2" charset="2"/>
              <a:buChar char="§"/>
            </a:pPr>
            <a:r>
              <a:rPr lang="en-US" dirty="0"/>
              <a:t>From another server: /</a:t>
            </a:r>
            <a:r>
              <a:rPr lang="en-US" dirty="0" err="1"/>
              <a:t>nodejs_workspace</a:t>
            </a:r>
            <a:r>
              <a:rPr lang="en-US" dirty="0"/>
              <a:t>/</a:t>
            </a:r>
            <a:r>
              <a:rPr lang="en-US" dirty="0" err="1"/>
              <a:t>myapp</a:t>
            </a:r>
            <a:r>
              <a:rPr lang="en-US" dirty="0"/>
              <a:t>/node app10_client.js</a:t>
            </a:r>
          </a:p>
          <a:p>
            <a:pPr lvl="1">
              <a:buFont typeface="Wingdings" panose="05000000000000000000" pitchFamily="2" charset="2"/>
              <a:buChar char="§"/>
            </a:pPr>
            <a:r>
              <a:rPr lang="en-US" dirty="0"/>
              <a:t>From another server: /</a:t>
            </a:r>
            <a:r>
              <a:rPr lang="en-US" dirty="0" err="1"/>
              <a:t>nodejs_workspace</a:t>
            </a:r>
            <a:r>
              <a:rPr lang="en-US" dirty="0"/>
              <a:t>/</a:t>
            </a:r>
            <a:r>
              <a:rPr lang="en-US" dirty="0" err="1"/>
              <a:t>myapp</a:t>
            </a:r>
            <a:r>
              <a:rPr lang="en-US" dirty="0"/>
              <a:t>/node app10_client2.js</a:t>
            </a:r>
          </a:p>
          <a:p>
            <a:endParaRPr lang="en-US" dirty="0"/>
          </a:p>
        </p:txBody>
      </p:sp>
    </p:spTree>
    <p:extLst>
      <p:ext uri="{BB962C8B-B14F-4D97-AF65-F5344CB8AC3E}">
        <p14:creationId xmlns:p14="http://schemas.microsoft.com/office/powerpoint/2010/main" val="2809043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06919-0B7C-4B8C-8216-9B6D3ED412BE}"/>
              </a:ext>
            </a:extLst>
          </p:cNvPr>
          <p:cNvSpPr>
            <a:spLocks noGrp="1"/>
          </p:cNvSpPr>
          <p:nvPr>
            <p:ph type="title"/>
          </p:nvPr>
        </p:nvSpPr>
        <p:spPr/>
        <p:txBody>
          <a:bodyPr/>
          <a:lstStyle/>
          <a:p>
            <a:pPr algn="ctr"/>
            <a:r>
              <a:rPr lang="en-US" dirty="0"/>
              <a:t>app10.js</a:t>
            </a:r>
          </a:p>
        </p:txBody>
      </p:sp>
      <p:sp>
        <p:nvSpPr>
          <p:cNvPr id="3" name="Content Placeholder 2">
            <a:extLst>
              <a:ext uri="{FF2B5EF4-FFF2-40B4-BE49-F238E27FC236}">
                <a16:creationId xmlns:a16="http://schemas.microsoft.com/office/drawing/2014/main" id="{E013CC5D-3D5C-489A-A718-EECA6D32C7DB}"/>
              </a:ext>
            </a:extLst>
          </p:cNvPr>
          <p:cNvSpPr>
            <a:spLocks noGrp="1"/>
          </p:cNvSpPr>
          <p:nvPr>
            <p:ph idx="1"/>
          </p:nvPr>
        </p:nvSpPr>
        <p:spPr/>
        <p:txBody>
          <a:bodyPr/>
          <a:lstStyle/>
          <a:p>
            <a:pPr marL="0" indent="0">
              <a:buNone/>
            </a:pPr>
            <a:r>
              <a:rPr lang="en-US" sz="1400" dirty="0"/>
              <a:t>/* 	REST Web Server</a:t>
            </a:r>
          </a:p>
          <a:p>
            <a:pPr marL="0" indent="0">
              <a:buNone/>
            </a:pPr>
            <a:r>
              <a:rPr lang="en-US" sz="1400" dirty="0"/>
              <a:t>	app10.js for Week05</a:t>
            </a:r>
          </a:p>
          <a:p>
            <a:pPr marL="0" indent="0">
              <a:buNone/>
            </a:pPr>
            <a:r>
              <a:rPr lang="en-US" sz="1400" dirty="0"/>
              <a:t>	JSON DB: </a:t>
            </a:r>
            <a:r>
              <a:rPr lang="en-US" sz="1400" dirty="0" err="1"/>
              <a:t>user.json</a:t>
            </a:r>
            <a:endParaRPr lang="en-US" sz="1400" dirty="0"/>
          </a:p>
          <a:p>
            <a:pPr marL="0" indent="0">
              <a:buNone/>
            </a:pPr>
            <a:r>
              <a:rPr lang="en-US" sz="1400" dirty="0"/>
              <a:t>To run the program: http://localhost:8081/users/  to list all users</a:t>
            </a:r>
          </a:p>
          <a:p>
            <a:pPr marL="0" indent="0">
              <a:buNone/>
            </a:pPr>
            <a:r>
              <a:rPr lang="en-US" sz="1400" dirty="0"/>
              <a:t>OR	http://localhost:8081/users/1 2 3  to see details for id=1, 2, 3</a:t>
            </a:r>
          </a:p>
          <a:p>
            <a:pPr marL="0" indent="0">
              <a:buNone/>
            </a:pPr>
            <a:r>
              <a:rPr lang="en-US" sz="1400" dirty="0"/>
              <a:t>*/</a:t>
            </a:r>
          </a:p>
          <a:p>
            <a:pPr marL="0" indent="0">
              <a:buNone/>
            </a:pPr>
            <a:r>
              <a:rPr lang="en-US" sz="1400" dirty="0" err="1"/>
              <a:t>var</a:t>
            </a:r>
            <a:r>
              <a:rPr lang="en-US" sz="1400" dirty="0"/>
              <a:t> express = require('express');</a:t>
            </a:r>
          </a:p>
          <a:p>
            <a:pPr marL="0" indent="0">
              <a:buNone/>
            </a:pPr>
            <a:r>
              <a:rPr lang="en-US" sz="1400" dirty="0" err="1"/>
              <a:t>var</a:t>
            </a:r>
            <a:r>
              <a:rPr lang="en-US" sz="1400" dirty="0"/>
              <a:t> app = express();</a:t>
            </a:r>
          </a:p>
          <a:p>
            <a:pPr marL="0" indent="0">
              <a:buNone/>
            </a:pPr>
            <a:r>
              <a:rPr lang="en-US" sz="1400" dirty="0" err="1"/>
              <a:t>var</a:t>
            </a:r>
            <a:r>
              <a:rPr lang="en-US" sz="1400" dirty="0"/>
              <a:t> router = </a:t>
            </a:r>
            <a:r>
              <a:rPr lang="en-US" sz="1400" dirty="0" err="1"/>
              <a:t>express.Router</a:t>
            </a:r>
            <a:r>
              <a:rPr lang="en-US" sz="1400" dirty="0"/>
              <a:t>();</a:t>
            </a:r>
          </a:p>
          <a:p>
            <a:pPr marL="0" indent="0">
              <a:buNone/>
            </a:pPr>
            <a:r>
              <a:rPr lang="en-US" sz="1400" dirty="0" err="1"/>
              <a:t>var</a:t>
            </a:r>
            <a:r>
              <a:rPr lang="en-US" sz="1400" dirty="0"/>
              <a:t> fs = require('fs' );</a:t>
            </a:r>
          </a:p>
          <a:p>
            <a:pPr marL="0" indent="0">
              <a:buNone/>
            </a:pPr>
            <a:r>
              <a:rPr lang="en-US" sz="1400" dirty="0" err="1"/>
              <a:t>router.get</a:t>
            </a:r>
            <a:r>
              <a:rPr lang="en-US" sz="1400" dirty="0"/>
              <a:t>('/', function (</a:t>
            </a:r>
            <a:r>
              <a:rPr lang="en-US" sz="1400" dirty="0" err="1"/>
              <a:t>req</a:t>
            </a:r>
            <a:r>
              <a:rPr lang="en-US" sz="1400" dirty="0"/>
              <a:t>, res, next) {</a:t>
            </a:r>
          </a:p>
          <a:p>
            <a:pPr marL="0" indent="0">
              <a:buNone/>
            </a:pPr>
            <a:r>
              <a:rPr lang="en-US" sz="1400" dirty="0"/>
              <a:t>	console.log('request from root');</a:t>
            </a:r>
          </a:p>
          <a:p>
            <a:pPr marL="0" indent="0">
              <a:buNone/>
            </a:pPr>
            <a:r>
              <a:rPr lang="en-US" sz="1400" dirty="0"/>
              <a:t>	</a:t>
            </a:r>
            <a:r>
              <a:rPr lang="en-US" sz="1400" dirty="0" err="1"/>
              <a:t>res.send</a:t>
            </a:r>
            <a:r>
              <a:rPr lang="en-US" sz="1400" dirty="0"/>
              <a:t>('To list users: http://localhost:8081/users &lt;/</a:t>
            </a:r>
            <a:r>
              <a:rPr lang="en-US" sz="1400" dirty="0" err="1"/>
              <a:t>br</a:t>
            </a:r>
            <a:r>
              <a:rPr lang="en-US" sz="1400" dirty="0"/>
              <a:t>&gt;' +</a:t>
            </a:r>
          </a:p>
          <a:p>
            <a:pPr marL="0" indent="0">
              <a:buNone/>
            </a:pPr>
            <a:r>
              <a:rPr lang="en-US" sz="1400" dirty="0"/>
              <a:t>		'To list details: http://localhost:8081/users/1');</a:t>
            </a:r>
          </a:p>
          <a:p>
            <a:pPr marL="0" indent="0">
              <a:buNone/>
            </a:pPr>
            <a:r>
              <a:rPr lang="en-US" sz="1400" dirty="0"/>
              <a:t>});</a:t>
            </a:r>
          </a:p>
          <a:p>
            <a:pPr marL="0" indent="0">
              <a:buNone/>
            </a:pPr>
            <a:endParaRPr lang="en-US" sz="1600" dirty="0"/>
          </a:p>
          <a:p>
            <a:pPr marL="0" indent="0">
              <a:buNone/>
            </a:pPr>
            <a:endParaRPr lang="en-US" dirty="0"/>
          </a:p>
        </p:txBody>
      </p:sp>
    </p:spTree>
    <p:extLst>
      <p:ext uri="{BB962C8B-B14F-4D97-AF65-F5344CB8AC3E}">
        <p14:creationId xmlns:p14="http://schemas.microsoft.com/office/powerpoint/2010/main" val="1734068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03A71-592E-4311-BA14-EB50D7AE0A8D}"/>
              </a:ext>
            </a:extLst>
          </p:cNvPr>
          <p:cNvSpPr>
            <a:spLocks noGrp="1"/>
          </p:cNvSpPr>
          <p:nvPr>
            <p:ph type="title"/>
          </p:nvPr>
        </p:nvSpPr>
        <p:spPr/>
        <p:txBody>
          <a:bodyPr/>
          <a:lstStyle/>
          <a:p>
            <a:pPr algn="ctr"/>
            <a:r>
              <a:rPr lang="en-US" dirty="0"/>
              <a:t>app10.js</a:t>
            </a:r>
          </a:p>
        </p:txBody>
      </p:sp>
      <p:sp>
        <p:nvSpPr>
          <p:cNvPr id="3" name="Content Placeholder 2">
            <a:extLst>
              <a:ext uri="{FF2B5EF4-FFF2-40B4-BE49-F238E27FC236}">
                <a16:creationId xmlns:a16="http://schemas.microsoft.com/office/drawing/2014/main" id="{CEB24516-E073-4C20-B45C-CA7633462BF8}"/>
              </a:ext>
            </a:extLst>
          </p:cNvPr>
          <p:cNvSpPr>
            <a:spLocks noGrp="1"/>
          </p:cNvSpPr>
          <p:nvPr>
            <p:ph idx="1"/>
          </p:nvPr>
        </p:nvSpPr>
        <p:spPr/>
        <p:txBody>
          <a:bodyPr/>
          <a:lstStyle/>
          <a:p>
            <a:pPr marL="0" indent="0">
              <a:buNone/>
            </a:pPr>
            <a:r>
              <a:rPr lang="en-US" dirty="0"/>
              <a:t>// GET users listing</a:t>
            </a:r>
          </a:p>
          <a:p>
            <a:pPr marL="0" indent="0">
              <a:buNone/>
            </a:pPr>
            <a:r>
              <a:rPr lang="en-US" dirty="0" err="1"/>
              <a:t>router.get</a:t>
            </a:r>
            <a:r>
              <a:rPr lang="en-US" dirty="0"/>
              <a:t>('/users', function (</a:t>
            </a:r>
            <a:r>
              <a:rPr lang="en-US" dirty="0" err="1"/>
              <a:t>req</a:t>
            </a:r>
            <a:r>
              <a:rPr lang="en-US" dirty="0"/>
              <a:t>, res, next) {</a:t>
            </a:r>
          </a:p>
          <a:p>
            <a:pPr marL="0" indent="0">
              <a:buNone/>
            </a:pPr>
            <a:r>
              <a:rPr lang="en-US" dirty="0"/>
              <a:t>	</a:t>
            </a:r>
            <a:r>
              <a:rPr lang="en-US" dirty="0" err="1"/>
              <a:t>fs.readFile</a:t>
            </a:r>
            <a:r>
              <a:rPr lang="en-US" dirty="0"/>
              <a:t>(__</a:t>
            </a:r>
            <a:r>
              <a:rPr lang="en-US" dirty="0" err="1"/>
              <a:t>dirname</a:t>
            </a:r>
            <a:r>
              <a:rPr lang="en-US" dirty="0"/>
              <a:t> + "/</a:t>
            </a:r>
            <a:r>
              <a:rPr lang="en-US" dirty="0" err="1"/>
              <a:t>user.json</a:t>
            </a:r>
            <a:r>
              <a:rPr lang="en-US" dirty="0"/>
              <a:t>", "utf8", function (error, data) {</a:t>
            </a:r>
          </a:p>
          <a:p>
            <a:pPr marL="0" indent="0">
              <a:buNone/>
            </a:pPr>
            <a:r>
              <a:rPr lang="en-US" dirty="0"/>
              <a:t>		console.log(data);</a:t>
            </a:r>
          </a:p>
          <a:p>
            <a:pPr marL="0" indent="0">
              <a:buNone/>
            </a:pPr>
            <a:r>
              <a:rPr lang="en-US" dirty="0"/>
              <a:t>		</a:t>
            </a:r>
            <a:r>
              <a:rPr lang="en-US" dirty="0" err="1"/>
              <a:t>res.end</a:t>
            </a:r>
            <a:r>
              <a:rPr lang="en-US" dirty="0"/>
              <a:t>(data);</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151987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05826-F319-4480-8459-1574F73A71FD}"/>
              </a:ext>
            </a:extLst>
          </p:cNvPr>
          <p:cNvSpPr>
            <a:spLocks noGrp="1"/>
          </p:cNvSpPr>
          <p:nvPr>
            <p:ph type="title"/>
          </p:nvPr>
        </p:nvSpPr>
        <p:spPr/>
        <p:txBody>
          <a:bodyPr/>
          <a:lstStyle/>
          <a:p>
            <a:pPr algn="ctr"/>
            <a:r>
              <a:rPr lang="en-US" dirty="0"/>
              <a:t>app10.js</a:t>
            </a:r>
          </a:p>
        </p:txBody>
      </p:sp>
      <p:sp>
        <p:nvSpPr>
          <p:cNvPr id="3" name="Content Placeholder 2">
            <a:extLst>
              <a:ext uri="{FF2B5EF4-FFF2-40B4-BE49-F238E27FC236}">
                <a16:creationId xmlns:a16="http://schemas.microsoft.com/office/drawing/2014/main" id="{9913C62C-BA3A-43DE-A75D-62B09EE31678}"/>
              </a:ext>
            </a:extLst>
          </p:cNvPr>
          <p:cNvSpPr>
            <a:spLocks noGrp="1"/>
          </p:cNvSpPr>
          <p:nvPr>
            <p:ph idx="1"/>
          </p:nvPr>
        </p:nvSpPr>
        <p:spPr/>
        <p:txBody>
          <a:bodyPr/>
          <a:lstStyle/>
          <a:p>
            <a:pPr marL="0" indent="0">
              <a:buNone/>
            </a:pPr>
            <a:r>
              <a:rPr lang="en-US" sz="1100" dirty="0"/>
              <a:t>// show the details</a:t>
            </a:r>
          </a:p>
          <a:p>
            <a:pPr marL="0" indent="0">
              <a:buNone/>
            </a:pPr>
            <a:r>
              <a:rPr lang="en-US" sz="1100" dirty="0" err="1"/>
              <a:t>app.get</a:t>
            </a:r>
            <a:r>
              <a:rPr lang="en-US" sz="1100" dirty="0"/>
              <a:t>('/users/:id', function (</a:t>
            </a:r>
            <a:r>
              <a:rPr lang="en-US" sz="1100" dirty="0" err="1"/>
              <a:t>req</a:t>
            </a:r>
            <a:r>
              <a:rPr lang="en-US" sz="1100" dirty="0"/>
              <a:t>, res, next) {</a:t>
            </a:r>
          </a:p>
          <a:p>
            <a:pPr marL="0" indent="0">
              <a:buNone/>
            </a:pPr>
            <a:r>
              <a:rPr lang="en-US" sz="1100" dirty="0"/>
              <a:t>	// reading the existing users.</a:t>
            </a:r>
          </a:p>
          <a:p>
            <a:pPr marL="0" indent="0">
              <a:buNone/>
            </a:pPr>
            <a:r>
              <a:rPr lang="en-US" sz="1100" dirty="0"/>
              <a:t>	</a:t>
            </a:r>
            <a:r>
              <a:rPr lang="en-US" sz="1100" dirty="0" err="1"/>
              <a:t>fs.readFile</a:t>
            </a:r>
            <a:r>
              <a:rPr lang="en-US" sz="1100" dirty="0"/>
              <a:t>(__</a:t>
            </a:r>
            <a:r>
              <a:rPr lang="en-US" sz="1100" dirty="0" err="1"/>
              <a:t>dirname</a:t>
            </a:r>
            <a:r>
              <a:rPr lang="en-US" sz="1100" dirty="0"/>
              <a:t> + "/</a:t>
            </a:r>
            <a:r>
              <a:rPr lang="en-US" sz="1100" dirty="0" err="1"/>
              <a:t>user.json</a:t>
            </a:r>
            <a:r>
              <a:rPr lang="en-US" sz="1100" dirty="0"/>
              <a:t>", "utf8", function (error, data) {</a:t>
            </a:r>
          </a:p>
          <a:p>
            <a:pPr marL="0" indent="0">
              <a:buNone/>
            </a:pPr>
            <a:r>
              <a:rPr lang="en-US" sz="1100" dirty="0"/>
              <a:t>		// converts string data to JSON format</a:t>
            </a:r>
          </a:p>
          <a:p>
            <a:pPr marL="0" indent="0">
              <a:buNone/>
            </a:pPr>
            <a:r>
              <a:rPr lang="en-US" sz="1100" dirty="0"/>
              <a:t>		</a:t>
            </a:r>
            <a:r>
              <a:rPr lang="en-US" sz="1100" dirty="0" err="1"/>
              <a:t>var</a:t>
            </a:r>
            <a:r>
              <a:rPr lang="en-US" sz="1100" dirty="0"/>
              <a:t> d = </a:t>
            </a:r>
            <a:r>
              <a:rPr lang="en-US" sz="1100" dirty="0" err="1"/>
              <a:t>JSON.parse</a:t>
            </a:r>
            <a:r>
              <a:rPr lang="en-US" sz="1100" dirty="0"/>
              <a:t>(data);</a:t>
            </a:r>
          </a:p>
          <a:p>
            <a:pPr marL="0" indent="0">
              <a:buNone/>
            </a:pPr>
            <a:r>
              <a:rPr lang="en-US" sz="1100" dirty="0"/>
              <a:t>		// converts object into associative array, and assigned user1 or user2 or user3 to </a:t>
            </a:r>
            <a:r>
              <a:rPr lang="en-US" sz="1100" dirty="0" err="1"/>
              <a:t>var</a:t>
            </a:r>
            <a:r>
              <a:rPr lang="en-US" sz="1100" dirty="0"/>
              <a:t> user</a:t>
            </a:r>
          </a:p>
          <a:p>
            <a:pPr marL="0" indent="0">
              <a:buNone/>
            </a:pPr>
            <a:r>
              <a:rPr lang="en-US" sz="1100" dirty="0"/>
              <a:t>		</a:t>
            </a:r>
            <a:r>
              <a:rPr lang="en-US" sz="1100" dirty="0" err="1"/>
              <a:t>var</a:t>
            </a:r>
            <a:r>
              <a:rPr lang="en-US" sz="1100" dirty="0"/>
              <a:t> user = d["user" + req.params.id];</a:t>
            </a:r>
          </a:p>
          <a:p>
            <a:pPr marL="0" indent="0">
              <a:buNone/>
            </a:pPr>
            <a:r>
              <a:rPr lang="en-US" sz="1100" dirty="0"/>
              <a:t>		// if user not found (user === undefined)</a:t>
            </a:r>
          </a:p>
          <a:p>
            <a:pPr marL="0" indent="0">
              <a:buNone/>
            </a:pPr>
            <a:r>
              <a:rPr lang="en-US" sz="1100" dirty="0"/>
              <a:t>		if (</a:t>
            </a:r>
            <a:r>
              <a:rPr lang="en-US" sz="1100" dirty="0" err="1"/>
              <a:t>typeof</a:t>
            </a:r>
            <a:r>
              <a:rPr lang="en-US" sz="1100" dirty="0"/>
              <a:t> user === 'undefined') {</a:t>
            </a:r>
          </a:p>
          <a:p>
            <a:pPr marL="0" indent="0">
              <a:buNone/>
            </a:pPr>
            <a:r>
              <a:rPr lang="en-US" sz="1100" dirty="0"/>
              <a:t>			console.log('No such user, id: ' + req.params.id);</a:t>
            </a:r>
          </a:p>
          <a:p>
            <a:pPr marL="0" indent="0">
              <a:buNone/>
            </a:pPr>
            <a:r>
              <a:rPr lang="en-US" sz="1100" dirty="0"/>
              <a:t>			</a:t>
            </a:r>
            <a:r>
              <a:rPr lang="en-US" sz="1100" dirty="0" err="1"/>
              <a:t>res.end</a:t>
            </a:r>
            <a:r>
              <a:rPr lang="en-US" sz="1100" dirty="0"/>
              <a:t>('No such user, id: ' + req.params.id);</a:t>
            </a:r>
          </a:p>
          <a:p>
            <a:pPr marL="0" indent="0">
              <a:buNone/>
            </a:pPr>
            <a:r>
              <a:rPr lang="en-US" sz="1100" dirty="0"/>
              <a:t>		} else {</a:t>
            </a:r>
          </a:p>
          <a:p>
            <a:pPr marL="0" indent="0">
              <a:buNone/>
            </a:pPr>
            <a:r>
              <a:rPr lang="en-US" sz="1100" dirty="0"/>
              <a:t>			console.log(user);</a:t>
            </a:r>
          </a:p>
          <a:p>
            <a:pPr marL="0" indent="0">
              <a:buNone/>
            </a:pPr>
            <a:r>
              <a:rPr lang="en-US" sz="1100" dirty="0"/>
              <a:t>			</a:t>
            </a:r>
            <a:r>
              <a:rPr lang="en-US" sz="1100" dirty="0" err="1"/>
              <a:t>res.json</a:t>
            </a:r>
            <a:r>
              <a:rPr lang="en-US" sz="1100" dirty="0"/>
              <a:t>(user);</a:t>
            </a:r>
          </a:p>
          <a:p>
            <a:pPr marL="0" indent="0">
              <a:buNone/>
            </a:pPr>
            <a:r>
              <a:rPr lang="en-US" sz="1100" dirty="0"/>
              <a:t>		}</a:t>
            </a:r>
          </a:p>
          <a:p>
            <a:pPr marL="0" indent="0">
              <a:buNone/>
            </a:pPr>
            <a:r>
              <a:rPr lang="en-US" sz="1100" dirty="0"/>
              <a:t>	});</a:t>
            </a:r>
          </a:p>
          <a:p>
            <a:pPr marL="0" indent="0">
              <a:buNone/>
            </a:pPr>
            <a:r>
              <a:rPr lang="en-US" sz="1100" dirty="0"/>
              <a:t>});</a:t>
            </a:r>
          </a:p>
          <a:p>
            <a:pPr marL="0" indent="0">
              <a:buNone/>
            </a:pPr>
            <a:endParaRPr lang="en-US" sz="1100" dirty="0"/>
          </a:p>
          <a:p>
            <a:pPr marL="0" indent="0">
              <a:buNone/>
            </a:pPr>
            <a:endParaRPr lang="en-US" dirty="0"/>
          </a:p>
        </p:txBody>
      </p:sp>
    </p:spTree>
    <p:extLst>
      <p:ext uri="{BB962C8B-B14F-4D97-AF65-F5344CB8AC3E}">
        <p14:creationId xmlns:p14="http://schemas.microsoft.com/office/powerpoint/2010/main" val="564972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2860</TotalTime>
  <Words>1494</Words>
  <Application>Microsoft Office PowerPoint</Application>
  <PresentationFormat>Widescreen</PresentationFormat>
  <Paragraphs>181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Sample Restful Webervice</vt:lpstr>
      <vt:lpstr>Node.js – RESTful API</vt:lpstr>
      <vt:lpstr>HTTP Methods</vt:lpstr>
      <vt:lpstr>RESTful Web Services</vt:lpstr>
      <vt:lpstr>Creating a RESTful Web Server</vt:lpstr>
      <vt:lpstr>Running the RESTful Web server</vt:lpstr>
      <vt:lpstr>app10.js</vt:lpstr>
      <vt:lpstr>app10.js</vt:lpstr>
      <vt:lpstr>app10.js</vt:lpstr>
      <vt:lpstr>app10.js</vt:lpstr>
      <vt:lpstr>app10_client.js</vt:lpstr>
      <vt:lpstr>app10_client.js</vt:lpstr>
      <vt:lpstr>app10_client2.js</vt:lpstr>
      <vt:lpstr>app10_client2.js</vt:lpstr>
      <vt:lpstr>user.json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YIP, HANS C</dc:creator>
  <cp:lastModifiedBy>Hans Yip</cp:lastModifiedBy>
  <cp:revision>280</cp:revision>
  <dcterms:created xsi:type="dcterms:W3CDTF">2016-05-03T22:39:30Z</dcterms:created>
  <dcterms:modified xsi:type="dcterms:W3CDTF">2020-03-20T22:18:23Z</dcterms:modified>
</cp:coreProperties>
</file>