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425" r:id="rId4"/>
    <p:sldId id="449" r:id="rId5"/>
    <p:sldId id="450" r:id="rId6"/>
    <p:sldId id="453" r:id="rId7"/>
    <p:sldId id="426" r:id="rId8"/>
    <p:sldId id="440" r:id="rId9"/>
    <p:sldId id="454" r:id="rId10"/>
    <p:sldId id="451" r:id="rId11"/>
    <p:sldId id="455" r:id="rId12"/>
    <p:sldId id="456" r:id="rId13"/>
    <p:sldId id="452" r:id="rId14"/>
    <p:sldId id="467" r:id="rId15"/>
    <p:sldId id="471" r:id="rId16"/>
    <p:sldId id="468" r:id="rId17"/>
    <p:sldId id="469" r:id="rId18"/>
    <p:sldId id="470" r:id="rId19"/>
    <p:sldId id="457" r:id="rId20"/>
    <p:sldId id="459" r:id="rId21"/>
    <p:sldId id="458" r:id="rId22"/>
    <p:sldId id="462" r:id="rId23"/>
    <p:sldId id="463" r:id="rId24"/>
    <p:sldId id="464" r:id="rId25"/>
    <p:sldId id="441" r:id="rId26"/>
    <p:sldId id="442" r:id="rId27"/>
    <p:sldId id="465" r:id="rId28"/>
    <p:sldId id="460" r:id="rId29"/>
    <p:sldId id="466" r:id="rId30"/>
    <p:sldId id="443" r:id="rId31"/>
    <p:sldId id="444" r:id="rId32"/>
    <p:sldId id="445" r:id="rId33"/>
    <p:sldId id="446" r:id="rId34"/>
    <p:sldId id="447" r:id="rId35"/>
    <p:sldId id="448" r:id="rId36"/>
    <p:sldId id="43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</p14:sldIdLst>
        </p14:section>
        <p14:section name="Blockchain System Architecture" id="{7A290C06-8534-448A-88A7-9F297C959AD6}">
          <p14:sldIdLst>
            <p14:sldId id="449"/>
            <p14:sldId id="450"/>
            <p14:sldId id="453"/>
          </p14:sldIdLst>
        </p14:section>
        <p14:section name="Building the Blockchain Node" id="{BC4A3995-4CED-4320-A673-95328C9C809D}">
          <p14:sldIdLst>
            <p14:sldId id="426"/>
            <p14:sldId id="440"/>
            <p14:sldId id="454"/>
            <p14:sldId id="451"/>
            <p14:sldId id="455"/>
            <p14:sldId id="456"/>
            <p14:sldId id="452"/>
            <p14:sldId id="467"/>
            <p14:sldId id="471"/>
            <p14:sldId id="468"/>
            <p14:sldId id="469"/>
            <p14:sldId id="470"/>
            <p14:sldId id="457"/>
            <p14:sldId id="459"/>
            <p14:sldId id="458"/>
            <p14:sldId id="462"/>
            <p14:sldId id="463"/>
            <p14:sldId id="464"/>
          </p14:sldIdLst>
        </p14:section>
        <p14:section name="Mining Software" id="{5EF4C57E-60A8-4A9F-9735-7279215E96CC}">
          <p14:sldIdLst>
            <p14:sldId id="441"/>
            <p14:sldId id="442"/>
            <p14:sldId id="465"/>
            <p14:sldId id="460"/>
            <p14:sldId id="466"/>
          </p14:sldIdLst>
        </p14:section>
        <p14:section name="Faucet App" id="{F1328B8B-5DA1-482C-A126-82B7DB993689}">
          <p14:sldIdLst>
            <p14:sldId id="443"/>
            <p14:sldId id="444"/>
          </p14:sldIdLst>
        </p14:section>
        <p14:section name="Wallet App" id="{35035AFC-5BFB-4709-A39A-1B3BA0C4D3A9}">
          <p14:sldIdLst>
            <p14:sldId id="445"/>
            <p14:sldId id="446"/>
          </p14:sldIdLst>
        </p14:section>
        <p14:section name="Block Explorer" id="{3E38591B-E052-4155-AA1F-44293B93FA8A}">
          <p14:sldIdLst>
            <p14:sldId id="447"/>
            <p14:sldId id="448"/>
          </p14:sldIdLst>
        </p14:section>
        <p14:section name="Conclusion" id="{10E03AB1-9AA8-4E86-9A64-D741901E50A2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B68A0E"/>
    <a:srgbClr val="F29B60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3" d="100"/>
          <a:sy n="83" d="100"/>
        </p:scale>
        <p:origin x="36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_86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97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417944"/>
            <a:ext cx="11110699" cy="143940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Building a Blockchain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828800"/>
            <a:ext cx="11110699" cy="1311301"/>
          </a:xfrm>
        </p:spPr>
        <p:txBody>
          <a:bodyPr>
            <a:normAutofit/>
          </a:bodyPr>
          <a:lstStyle/>
          <a:p>
            <a:r>
              <a:rPr lang="en-US" dirty="0"/>
              <a:t>Building a Node (Peers + Blocks + Transactions), Wallet App, Miners, Faucet, Block Explorer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630916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5133324"/>
            <a:ext cx="3187613" cy="429276"/>
          </a:xfrm>
        </p:spPr>
        <p:txBody>
          <a:bodyPr/>
          <a:lstStyle/>
          <a:p>
            <a:r>
              <a:rPr lang="en-US" dirty="0"/>
              <a:t>Blockchain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Blocks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d279fa6a31ae4fb07cfd9cf7f35cc01f…3cf20a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2018-02-01T23:23:56.337Z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00000abf2f3d86d5c000c0aa7a425a6a4a65…cf4c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}, {…}, {…}, …]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DBD22-D67B-47E6-8FCE-EDE2BD53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Block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e69cb1368aa174c9e5548f4e5adb0d3b4c6c…ef25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2018-02-01T22:58:23.129Z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d2c6ee29ff14b49e31c409af985824ea12afccc8…e4cd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A85A6-FB34-4595-9062-51803727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39279"/>
            <a:ext cx="399098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9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Transactions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197224" y="1145312"/>
            <a:ext cx="5794376" cy="5305802"/>
            <a:chOff x="684212" y="1524001"/>
            <a:chExt cx="4465441" cy="53058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1"/>
              <a:ext cx="4465441" cy="530580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Transaction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6" y="2267528"/>
              <a:ext cx="4131198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86405"/>
              <a:ext cx="4232681" cy="4393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From: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address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To: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address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Value: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integer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DateCreated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timestamp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SenderPubKey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SenderSignature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hex_number[2]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TransactionHash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MinedInBlockIndex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number / null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TransferSuccessful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bool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08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E88F9-64F4-4FCC-B9D8-72ABC2929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5F7-6192-4909-823A-4DA7DB7B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dirty="0"/>
              <a:t>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3000" dirty="0"/>
              <a:t> a transaction you need: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Sender public key </a:t>
            </a:r>
            <a:r>
              <a:rPr lang="en-US" sz="2800" dirty="0"/>
              <a:t>(compressed) – 65 hex digits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Recipient address </a:t>
            </a:r>
            <a:r>
              <a:rPr lang="en-US" sz="2800" dirty="0"/>
              <a:t>(to)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40 hex digits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Transfer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dirty="0"/>
              <a:t> – positive integer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Date &amp; time</a:t>
            </a:r>
            <a:r>
              <a:rPr lang="en-US" sz="2800" dirty="0"/>
              <a:t> (to avoid replay attacks)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ISO8601</a:t>
            </a:r>
            <a:r>
              <a:rPr lang="en-US" sz="2800" dirty="0"/>
              <a:t> UTC datetime string</a:t>
            </a:r>
          </a:p>
          <a:p>
            <a:pPr>
              <a:lnSpc>
                <a:spcPct val="95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sender's address</a:t>
            </a:r>
            <a:r>
              <a:rPr lang="en-US" sz="3000" dirty="0"/>
              <a:t> (from) is extracted from the public key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AC72-D9D0-4CF3-9709-B029ACD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DE11-9564-4387-A79C-C6590563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05036"/>
            <a:ext cx="10896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7e4670ae70c98d24f3662c172dc510a085578…0a34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6DFCB3C-733E-4FD8-A348-33C812C6BBE5}"/>
              </a:ext>
            </a:extLst>
          </p:cNvPr>
          <p:cNvSpPr/>
          <p:nvPr/>
        </p:nvSpPr>
        <p:spPr>
          <a:xfrm rot="16200000">
            <a:off x="9568712" y="4788172"/>
            <a:ext cx="1066800" cy="671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3142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E88F9-64F4-4FCC-B9D8-72ABC2929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5F7-6192-4909-823A-4DA7DB7B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3200" dirty="0"/>
              <a:t> a transaction,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sz="3200" dirty="0"/>
              <a:t>are required</a:t>
            </a:r>
          </a:p>
          <a:p>
            <a:r>
              <a:rPr lang="en-US" sz="3200" dirty="0"/>
              <a:t>First, put the transaction data in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JSON object</a:t>
            </a:r>
            <a:r>
              <a:rPr lang="en-US" sz="3200" dirty="0"/>
              <a:t> (without signature)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from address </a:t>
            </a:r>
            <a:r>
              <a:rPr lang="en-US" sz="3200" dirty="0"/>
              <a:t>should always match the sender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</a:t>
            </a:r>
          </a:p>
          <a:p>
            <a:r>
              <a:rPr lang="en-US" sz="3200" dirty="0"/>
              <a:t>Remove any whitespace, calculate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3200" dirty="0"/>
              <a:t> it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AC72-D9D0-4CF3-9709-B029ACD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DE11-9564-4387-A79C-C6590563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610076"/>
            <a:ext cx="10896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7e4670ae70c98d24f3662c172dc510a085578…0a34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51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03744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Sender's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 key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r>
              <a:rPr lang="en-US" sz="3200" dirty="0"/>
              <a:t>Corresponding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sz="3200" dirty="0"/>
              <a:t>(compressed):</a:t>
            </a:r>
          </a:p>
          <a:p>
            <a:endParaRPr lang="en-US" sz="3200" dirty="0"/>
          </a:p>
          <a:p>
            <a:r>
              <a:rPr lang="en-US" sz="3200" dirty="0"/>
              <a:t>Sender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3200" dirty="0"/>
              <a:t>:</a:t>
            </a:r>
          </a:p>
          <a:p>
            <a:r>
              <a:rPr lang="en-US" sz="3200" dirty="0"/>
              <a:t>Sample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</a:t>
            </a:r>
            <a:r>
              <a:rPr lang="en-US" sz="3200" dirty="0"/>
              <a:t>(still not signed):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134223"/>
            <a:ext cx="11125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"="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48406-C248-4C0B-8D07-17FC474D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37724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7e4670ae70c98d24f3662c172dc510a085578b9ccc717e6c2f4e547edd960a34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8FE1F-8C01-49FE-BC37-072D2CD9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153023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6BBDC-EB38-487A-BA0E-F26FF9E2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3840165"/>
            <a:ext cx="81534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</a:p>
        </p:txBody>
      </p:sp>
    </p:spTree>
    <p:extLst>
      <p:ext uri="{BB962C8B-B14F-4D97-AF65-F5344CB8AC3E}">
        <p14:creationId xmlns:p14="http://schemas.microsoft.com/office/powerpoint/2010/main" val="156924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en-US" sz="3200" dirty="0"/>
              <a:t>JSON-serialized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</a:t>
            </a:r>
            <a:r>
              <a:rPr lang="en-US" sz="3200" dirty="0"/>
              <a:t>for signing (whitespace removed):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3200" dirty="0"/>
              <a:t>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</a:t>
            </a:r>
            <a:r>
              <a:rPr lang="en-US" sz="3200" dirty="0"/>
              <a:t> for signing (SHA-256):</a:t>
            </a:r>
          </a:p>
          <a:p>
            <a:endParaRPr lang="en-US" sz="3200" dirty="0"/>
          </a:p>
          <a:p>
            <a:pPr>
              <a:spcBef>
                <a:spcPts val="0"/>
              </a:spcBef>
            </a:pPr>
            <a:r>
              <a:rPr lang="en-US" sz="3200" dirty="0"/>
              <a:t>ECDSA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  <a:r>
              <a:rPr lang="en-US" sz="3200" dirty="0"/>
              <a:t> of the above hash (signed signature bytes):</a:t>
            </a:r>
          </a:p>
          <a:p>
            <a:endParaRPr lang="en-US" sz="3200" dirty="0"/>
          </a:p>
          <a:p>
            <a:pPr>
              <a:spcBef>
                <a:spcPts val="2400"/>
              </a:spcBef>
            </a:pPr>
            <a:r>
              <a:rPr lang="en-US" sz="3200" dirty="0"/>
              <a:t>The ECDSA signature consists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 * 64 hex digits </a:t>
            </a:r>
            <a:r>
              <a:rPr lang="en-US" sz="3200" dirty="0"/>
              <a:t>(2 * 256 bits)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694872"/>
            <a:ext cx="11125200" cy="1561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{"from":"c3293572dbe6ebc60de4a20ed0e21446cae66b17","to":"f51362b7351ef62253a227a77751ad9b2302f911","value":25,"dateCreated":"2018-02-10T17:53:48.972Z","senderPubKey":"c74a8458cd7a7e48f4b7ae6f4ae9f56c5c88c0f03e7c59cb4132b9d9d1600bba1"}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41EF6-7D67-4631-8DC8-281299E1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927209"/>
            <a:ext cx="11125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611ed2c54436dfededf0fa0ab3faf804760025040b295f21493eefcf810343eb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7000-D5DD-420E-9241-AA4FAD7E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105400"/>
            <a:ext cx="11125200" cy="835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cbf6bff3059dfb0b7522ba0a3c93e49f085468e4d3d459b9d297f421a3322dfb</a:t>
            </a:r>
          </a:p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fee1081d0e5fd810e318f8a37dc06a0e7d6fe832eb5ee31f23017e967d8d7741</a:t>
            </a:r>
          </a:p>
        </p:txBody>
      </p:sp>
    </p:spTree>
    <p:extLst>
      <p:ext uri="{BB962C8B-B14F-4D97-AF65-F5344CB8AC3E}">
        <p14:creationId xmlns:p14="http://schemas.microsoft.com/office/powerpoint/2010/main" val="114460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710095"/>
          </a:xfrm>
        </p:spPr>
        <p:txBody>
          <a:bodyPr>
            <a:noAutofit/>
          </a:bodyPr>
          <a:lstStyle/>
          <a:p>
            <a:pPr>
              <a:lnSpc>
                <a:spcPct val="103000"/>
              </a:lnSpc>
            </a:pPr>
            <a:r>
              <a:rPr lang="en-US" sz="3200" dirty="0"/>
              <a:t>Signed transaction (the signature is added in the JSON):</a:t>
            </a:r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deterministic ECDSA signature</a:t>
            </a:r>
            <a:r>
              <a:rPr lang="en-US" sz="3200" dirty="0"/>
              <a:t>, based on the curve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dirty="0">
                <a:hlinkClick r:id="rId2"/>
              </a:rPr>
              <a:t>RFC-6979</a:t>
            </a:r>
            <a:r>
              <a:rPr lang="en-US" sz="3200" dirty="0"/>
              <a:t>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HMAC-SHA256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697184"/>
            <a:ext cx="11125200" cy="3824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"="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</a:p>
          <a:p>
            <a:pPr>
              <a:lnSpc>
                <a:spcPct val="105000"/>
              </a:lnSpc>
            </a:pPr>
            <a:r>
              <a:rPr lang="bg-BG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cbf6bff3059dfb0b7522ba0a3c93e49f085468e4d3d459b9d297f421a3322dfb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fee1081d0e5fd810e318f8a37dc06a0e7d6fe832eb5ee31f23017e967d8d7741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lang="bg-BG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]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8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971B2-BD85-4473-B64E-480B2DB5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100678"/>
            <a:ext cx="10896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cd8d9a345bb208c6f9b8acd6b8eefe6…20c8a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59485-AD76-471E-8005-2CF74A11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659583"/>
            <a:ext cx="11804822" cy="1006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 hash </a:t>
            </a:r>
            <a:r>
              <a:rPr lang="en-US" sz="3200" dirty="0"/>
              <a:t>is calculated when received, over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fields </a:t>
            </a:r>
            <a:r>
              <a:rPr lang="en-US" sz="3200" dirty="0"/>
              <a:t>received from the sender JSON object (including the signature)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Send Transaction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078455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078455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/transactions/new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558586"/>
            <a:ext cx="108966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e20c…a3c29d30f79f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cf92…0acd032ffe56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4559167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45467-B13E-49A7-AE54-019CC0D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4620547"/>
            <a:ext cx="510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 Created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9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Transaction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/transactions/44fe…2a75/info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25.00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e20c…a3c29d3370f79f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cf92…0acd0c132ffe56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paid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dateReceived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2018-02-01T07:47:51.982Z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659466"/>
            <a:ext cx="41347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404 Not Found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0"/>
            <a:ext cx="11804822" cy="5570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  <a:p>
            <a:pPr lvl="1"/>
            <a:r>
              <a:rPr lang="en-US" dirty="0"/>
              <a:t>Peers, Blocks, Transactions, Addresses, Balances</a:t>
            </a:r>
          </a:p>
          <a:p>
            <a:pPr lvl="1"/>
            <a:r>
              <a:rPr lang="en-US" dirty="0"/>
              <a:t>Designing the REST API</a:t>
            </a:r>
          </a:p>
          <a:p>
            <a:pPr>
              <a:spcBef>
                <a:spcPts val="1200"/>
              </a:spcBef>
            </a:pPr>
            <a:r>
              <a:rPr lang="en-US" dirty="0"/>
              <a:t>Blockchain System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Mining Software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Faucet</a:t>
            </a:r>
            <a:r>
              <a:rPr lang="en-US" dirty="0"/>
              <a:t> 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</a:t>
            </a:r>
            <a:r>
              <a:rPr lang="en-US" dirty="0"/>
              <a:t>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Explorer</a:t>
            </a:r>
            <a:r>
              <a:rPr lang="en-US" dirty="0"/>
              <a:t>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812" y="4267200"/>
            <a:ext cx="1713455" cy="1713455"/>
          </a:xfrm>
          <a:prstGeom prst="rect">
            <a:avLst/>
          </a:prstGeom>
        </p:spPr>
      </p:pic>
      <p:pic>
        <p:nvPicPr>
          <p:cNvPr id="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7CDF8CDE-B720-495C-A3D8-7331114D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56" y="2806786"/>
            <a:ext cx="3402095" cy="3402095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6AE33A-F4AB-4143-AAD7-CBF37891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953000"/>
            <a:ext cx="11804822" cy="176847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The balance is calculated by iterating over all transactions</a:t>
            </a:r>
          </a:p>
          <a:p>
            <a:pPr lvl="1"/>
            <a:r>
              <a:rPr lang="en-US" sz="3000" dirty="0"/>
              <a:t>For each block and for each successful transaction for the specified address, sum the values received and spent, matching the confirmations count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Get Balance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/balance/44fe…2a75/confirmations/6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46078"/>
            <a:ext cx="108966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44fe0696beb6e24541cc0e8728276c9ec3af2a75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120.00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lastMinedBalance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115.00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170.20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8700-6FC5-4557-B93F-481C5B41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46078"/>
            <a:ext cx="399098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2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Notify About New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1AB79-01C4-4307-9025-966BBA6B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33541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0E8BB-E7A6-43C5-B8AD-7121E903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3AC75-CF6A-4DEB-AB25-3832840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/blocks/notify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6E876-DEAE-4011-9B6F-85B9A127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51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BD3DBA9-10E9-4897-AABD-4B50A7C799C0}"/>
              </a:ext>
            </a:extLst>
          </p:cNvPr>
          <p:cNvSpPr/>
          <p:nvPr/>
        </p:nvSpPr>
        <p:spPr>
          <a:xfrm>
            <a:off x="5918296" y="3002009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C2F69-367A-4431-BA22-8749610B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2" y="3533540"/>
            <a:ext cx="15270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403512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List All Peers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209801"/>
            <a:ext cx="108966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http://af6c7a.ngrok.org:5555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17526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209800"/>
            <a:ext cx="38130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409 Conflict</a:t>
            </a:r>
          </a:p>
        </p:txBody>
      </p:sp>
    </p:spTree>
    <p:extLst>
      <p:ext uri="{BB962C8B-B14F-4D97-AF65-F5344CB8AC3E}">
        <p14:creationId xmlns:p14="http://schemas.microsoft.com/office/powerpoint/2010/main" val="252200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Connect 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33541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 peer 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FED071-6C33-4A3B-9AE5-A0264101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3002009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3533540"/>
            <a:ext cx="38130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409 Conflict</a:t>
            </a:r>
          </a:p>
        </p:txBody>
      </p:sp>
    </p:spTree>
    <p:extLst>
      <p:ext uri="{BB962C8B-B14F-4D97-AF65-F5344CB8AC3E}">
        <p14:creationId xmlns:p14="http://schemas.microsoft.com/office/powerpoint/2010/main" val="246635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Mining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Proof-of-Work Mining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08BDD6D-404D-491B-BD05-2E895099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61" y="1249543"/>
            <a:ext cx="4834100" cy="3246257"/>
          </a:xfrm>
          <a:prstGeom prst="roundRect">
            <a:avLst>
              <a:gd name="adj" fmla="val 1587"/>
            </a:avLst>
          </a:prstGeom>
          <a:ln>
            <a:solidFill>
              <a:srgbClr val="F0A22E"/>
            </a:solidFill>
          </a:ln>
        </p:spPr>
      </p:pic>
    </p:spTree>
    <p:extLst>
      <p:ext uri="{BB962C8B-B14F-4D97-AF65-F5344CB8AC3E}">
        <p14:creationId xmlns:p14="http://schemas.microsoft.com/office/powerpoint/2010/main" val="238510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Get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/mining/get-block/f582d577…fa95b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transactionsIncluded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expectedReward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62.25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90B9F-C428-41D1-87EB-E2F39364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146078"/>
            <a:ext cx="4439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69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B745A-A728-494F-A970-35CA74725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77B3-44C9-49BC-AC19-F9A583D0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object</a:t>
            </a:r>
            <a:r>
              <a:rPr lang="en-US" dirty="0"/>
              <a:t>, alphabetical keys, no whitespace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Dates</a:t>
            </a:r>
            <a:r>
              <a:rPr lang="en-US" dirty="0"/>
              <a:t> are in ISO-8601 format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 numbers </a:t>
            </a:r>
            <a:r>
              <a:rPr lang="en-US" dirty="0"/>
              <a:t>are always written in lowercase</a:t>
            </a:r>
          </a:p>
          <a:p>
            <a:pPr lvl="1"/>
            <a:r>
              <a:rPr lang="en-US" dirty="0"/>
              <a:t>E.g. c6af, not C6AF</a:t>
            </a:r>
          </a:p>
          <a:p>
            <a:r>
              <a:rPr lang="en-US" dirty="0"/>
              <a:t>byte[] data = </a:t>
            </a:r>
            <a:r>
              <a:rPr lang="en-US" dirty="0" err="1"/>
              <a:t>StringToHex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, "UTF8")</a:t>
            </a:r>
          </a:p>
          <a:p>
            <a:r>
              <a:rPr lang="en-US" dirty="0" err="1"/>
              <a:t>BlockHash</a:t>
            </a:r>
            <a:r>
              <a:rPr lang="en-US" dirty="0"/>
              <a:t> = SHA256(byte[])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1106EB-D8D4-43F0-A7A0-F963F0A3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a Block Hash?</a:t>
            </a:r>
          </a:p>
        </p:txBody>
      </p:sp>
    </p:spTree>
    <p:extLst>
      <p:ext uri="{BB962C8B-B14F-4D97-AF65-F5344CB8AC3E}">
        <p14:creationId xmlns:p14="http://schemas.microsoft.com/office/powerpoint/2010/main" val="340443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Submit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/mining/submit-block/f582d577…fa95b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4185829"/>
            <a:ext cx="10896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status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accepted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 accepted, expected reward: 63.58 coins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374586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F44A6-0576-493C-B7CE-DF19033A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614002"/>
            <a:ext cx="1089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426436537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2018-02-01T07:47:51.982Z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00000abf2f3d86d5c000c0aa7a425a6a4a65…cf4c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751BD-7567-4C9E-8F24-0840D1C3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20" y="4185829"/>
            <a:ext cx="4439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9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E20F9-9B08-4CC8-9962-4019D1B10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E741-3C80-4F52-B0E5-ECA1B4F5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blockHash</a:t>
            </a:r>
            <a:r>
              <a:rPr lang="en-US" dirty="0"/>
              <a:t> = SHA256(</a:t>
            </a:r>
          </a:p>
          <a:p>
            <a:pPr marL="682634" lvl="2" indent="0">
              <a:buNone/>
            </a:pPr>
            <a:r>
              <a:rPr lang="en-US" sz="3200" noProof="1"/>
              <a:t>BlockIndex|TransactionsHash|PrevBlockHash|TimeStamp|Nonce</a:t>
            </a:r>
          </a:p>
          <a:p>
            <a:pPr marL="304746" lvl="1" indent="0">
              <a:buNone/>
            </a:pPr>
            <a:r>
              <a:rPr lang="en-US" sz="3400" dirty="0"/>
              <a:t>)</a:t>
            </a:r>
          </a:p>
          <a:p>
            <a:pPr marL="415979" indent="-342900"/>
            <a:r>
              <a:rPr lang="en-US" dirty="0"/>
              <a:t>Proof-of-work == </a:t>
            </a:r>
            <a:r>
              <a:rPr lang="en-US" dirty="0" err="1"/>
              <a:t>blockHash</a:t>
            </a:r>
            <a:r>
              <a:rPr lang="en-US" dirty="0"/>
              <a:t> has difficulty leading zeroes</a:t>
            </a:r>
          </a:p>
          <a:p>
            <a:pPr marL="415979" indent="-34290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Hashes</a:t>
            </a:r>
            <a:r>
              <a:rPr lang="en-US" dirty="0"/>
              <a:t> are hex numbers, lowercase</a:t>
            </a:r>
          </a:p>
          <a:p>
            <a:pPr marL="415979" indent="-34290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Timestamp</a:t>
            </a:r>
            <a:r>
              <a:rPr lang="en-US" dirty="0"/>
              <a:t> is text in ISO-8601 date-time format</a:t>
            </a:r>
          </a:p>
          <a:p>
            <a:pPr marL="415979" indent="-342900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nonce</a:t>
            </a:r>
            <a:r>
              <a:rPr lang="en-US" dirty="0"/>
              <a:t> is integer number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D3919-B017-47A6-B7B9-D2C668A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Miners Hash</a:t>
            </a:r>
          </a:p>
        </p:txBody>
      </p:sp>
    </p:spTree>
    <p:extLst>
      <p:ext uri="{BB962C8B-B14F-4D97-AF65-F5344CB8AC3E}">
        <p14:creationId xmlns:p14="http://schemas.microsoft.com/office/powerpoint/2010/main" val="378183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5998"/>
            <a:ext cx="10363200" cy="820600"/>
          </a:xfrm>
        </p:spPr>
        <p:txBody>
          <a:bodyPr/>
          <a:lstStyle/>
          <a:p>
            <a:r>
              <a:rPr lang="en-US" dirty="0"/>
              <a:t>Faucet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Creating a Faucet Web App</a:t>
            </a:r>
          </a:p>
        </p:txBody>
      </p:sp>
      <p:pic>
        <p:nvPicPr>
          <p:cNvPr id="2050" name="Picture 2" descr="Резултат с изображение за фауцет ицон">
            <a:extLst>
              <a:ext uri="{FF2B5EF4-FFF2-40B4-BE49-F238E27FC236}">
                <a16:creationId xmlns:a16="http://schemas.microsoft.com/office/drawing/2014/main" id="{69CDCD3D-B322-4D26-B396-26E01A94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745" y="917398"/>
            <a:ext cx="3803333" cy="38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3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Nodes, Miners, Faucet</a:t>
            </a:r>
            <a:r>
              <a:rPr lang="en-US"/>
              <a:t>, Wallets, Explorer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EEFF59-A7ED-46C2-96CC-C99E7035EB7F}"/>
              </a:ext>
            </a:extLst>
          </p:cNvPr>
          <p:cNvGrpSpPr/>
          <p:nvPr/>
        </p:nvGrpSpPr>
        <p:grpSpPr>
          <a:xfrm>
            <a:off x="2425554" y="1043426"/>
            <a:ext cx="7337716" cy="3452374"/>
            <a:chOff x="2204168" y="967226"/>
            <a:chExt cx="7337716" cy="34523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1487ED-0F79-452E-B008-914850BD8021}"/>
                </a:ext>
              </a:extLst>
            </p:cNvPr>
            <p:cNvSpPr/>
            <p:nvPr/>
          </p:nvSpPr>
          <p:spPr>
            <a:xfrm>
              <a:off x="5049836" y="2339877"/>
              <a:ext cx="1577976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442065-D1A3-4608-B05E-C390BFF22BBA}"/>
                </a:ext>
              </a:extLst>
            </p:cNvPr>
            <p:cNvSpPr/>
            <p:nvPr/>
          </p:nvSpPr>
          <p:spPr>
            <a:xfrm>
              <a:off x="7779180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Wallet</a:t>
              </a:r>
              <a:endParaRPr lang="en-US" sz="2800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D5AF61-CDEE-4201-BB5C-834EFA24153C}"/>
                </a:ext>
              </a:extLst>
            </p:cNvPr>
            <p:cNvSpPr/>
            <p:nvPr/>
          </p:nvSpPr>
          <p:spPr>
            <a:xfrm>
              <a:off x="2669163" y="3700566"/>
              <a:ext cx="2873378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Block Explorer</a:t>
              </a:r>
              <a:endParaRPr lang="en-US" sz="2800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62B61E-8BD1-4A66-A40D-C618DF7BBC55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>
              <a:off x="6627812" y="2705458"/>
              <a:ext cx="1151368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117CE5D-C9E4-48B6-A6DC-93EB06AB90E5}"/>
                </a:ext>
              </a:extLst>
            </p:cNvPr>
            <p:cNvSpPr/>
            <p:nvPr/>
          </p:nvSpPr>
          <p:spPr>
            <a:xfrm>
              <a:off x="2204168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Miner</a:t>
              </a:r>
              <a:endParaRPr lang="en-US" sz="2800" b="1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09C2860-F1F9-43CA-AE4B-B19E669B20F3}"/>
                </a:ext>
              </a:extLst>
            </p:cNvPr>
            <p:cNvCxnSpPr>
              <a:cxnSpLocks/>
              <a:stCxn id="42" idx="3"/>
              <a:endCxn id="8" idx="1"/>
            </p:cNvCxnSpPr>
            <p:nvPr/>
          </p:nvCxnSpPr>
          <p:spPr>
            <a:xfrm>
              <a:off x="3966872" y="2705458"/>
              <a:ext cx="1082964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1682FDF-D769-4637-A606-AAEA71170EAD}"/>
                </a:ext>
              </a:extLst>
            </p:cNvPr>
            <p:cNvSpPr/>
            <p:nvPr/>
          </p:nvSpPr>
          <p:spPr>
            <a:xfrm rot="20624996">
              <a:off x="4253650" y="967226"/>
              <a:ext cx="1328658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0F36D54-9B06-4C27-A773-A2D0FF8B08D0}"/>
                </a:ext>
              </a:extLst>
            </p:cNvPr>
            <p:cNvSpPr/>
            <p:nvPr/>
          </p:nvSpPr>
          <p:spPr>
            <a:xfrm rot="916479">
              <a:off x="6039508" y="967226"/>
              <a:ext cx="1350304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715B853-3881-4E9B-99E6-7FA8F0C7D171}"/>
                </a:ext>
              </a:extLst>
            </p:cNvPr>
            <p:cNvSpPr/>
            <p:nvPr/>
          </p:nvSpPr>
          <p:spPr>
            <a:xfrm>
              <a:off x="6174363" y="3700566"/>
              <a:ext cx="2873377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Faucet</a:t>
              </a:r>
              <a:endParaRPr lang="en-US" sz="2800" b="1" dirty="0"/>
            </a:p>
          </p:txBody>
        </p:sp>
        <p:cxnSp>
          <p:nvCxnSpPr>
            <p:cNvPr id="76" name="Straight Arrow Connector 26">
              <a:extLst>
                <a:ext uri="{FF2B5EF4-FFF2-40B4-BE49-F238E27FC236}">
                  <a16:creationId xmlns:a16="http://schemas.microsoft.com/office/drawing/2014/main" id="{D12D2AAE-82B5-4D2B-9383-76908F3775EC}"/>
                </a:ext>
              </a:extLst>
            </p:cNvPr>
            <p:cNvCxnSpPr>
              <a:cxnSpLocks/>
              <a:stCxn id="60" idx="1"/>
              <a:endCxn id="59" idx="3"/>
            </p:cNvCxnSpPr>
            <p:nvPr/>
          </p:nvCxnSpPr>
          <p:spPr>
            <a:xfrm flipH="1" flipV="1">
              <a:off x="5555768" y="1153087"/>
              <a:ext cx="507590" cy="803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26">
              <a:extLst>
                <a:ext uri="{FF2B5EF4-FFF2-40B4-BE49-F238E27FC236}">
                  <a16:creationId xmlns:a16="http://schemas.microsoft.com/office/drawing/2014/main" id="{279C664C-B64A-451E-80DD-92817E23CF32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H="1" flipV="1">
              <a:off x="5022009" y="1695894"/>
              <a:ext cx="211983" cy="6319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6">
              <a:extLst>
                <a:ext uri="{FF2B5EF4-FFF2-40B4-BE49-F238E27FC236}">
                  <a16:creationId xmlns:a16="http://schemas.microsoft.com/office/drawing/2014/main" id="{C8D5B013-3DF8-4625-BB9D-48524B889B99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6473962" y="1697613"/>
              <a:ext cx="142759" cy="630251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6">
              <a:extLst>
                <a:ext uri="{FF2B5EF4-FFF2-40B4-BE49-F238E27FC236}">
                  <a16:creationId xmlns:a16="http://schemas.microsoft.com/office/drawing/2014/main" id="{3278DD77-F6A4-4CEE-9409-0DC650E10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92" y="3104368"/>
              <a:ext cx="170292" cy="56633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26">
              <a:extLst>
                <a:ext uri="{FF2B5EF4-FFF2-40B4-BE49-F238E27FC236}">
                  <a16:creationId xmlns:a16="http://schemas.microsoft.com/office/drawing/2014/main" id="{474775BC-9FD2-43C5-983A-687924356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6812" y="3114340"/>
              <a:ext cx="319932" cy="563584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90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Faucet App</a:t>
            </a:r>
          </a:p>
        </p:txBody>
      </p:sp>
    </p:spTree>
    <p:extLst>
      <p:ext uri="{BB962C8B-B14F-4D97-AF65-F5344CB8AC3E}">
        <p14:creationId xmlns:p14="http://schemas.microsoft.com/office/powerpoint/2010/main" val="2393570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43400"/>
            <a:ext cx="10363200" cy="820600"/>
          </a:xfrm>
        </p:spPr>
        <p:txBody>
          <a:bodyPr/>
          <a:lstStyle/>
          <a:p>
            <a:r>
              <a:rPr lang="en-US" dirty="0"/>
              <a:t>Wallet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221568"/>
            <a:ext cx="10363200" cy="1365365"/>
          </a:xfrm>
        </p:spPr>
        <p:txBody>
          <a:bodyPr/>
          <a:lstStyle/>
          <a:p>
            <a:r>
              <a:rPr lang="en-US" dirty="0"/>
              <a:t>Generating &amp; Storing Keys, Check Account Balances, Signing &amp; Sending Transactions</a:t>
            </a:r>
          </a:p>
        </p:txBody>
      </p:sp>
      <p:pic>
        <p:nvPicPr>
          <p:cNvPr id="5124" name="Picture 4" descr="Свързано изображение">
            <a:extLst>
              <a:ext uri="{FF2B5EF4-FFF2-40B4-BE49-F238E27FC236}">
                <a16:creationId xmlns:a16="http://schemas.microsoft.com/office/drawing/2014/main" id="{E1E7995A-5BB7-42CD-A403-EC0813C1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44" y="747963"/>
            <a:ext cx="4358642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96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App</a:t>
            </a:r>
          </a:p>
        </p:txBody>
      </p:sp>
    </p:spTree>
    <p:extLst>
      <p:ext uri="{BB962C8B-B14F-4D97-AF65-F5344CB8AC3E}">
        <p14:creationId xmlns:p14="http://schemas.microsoft.com/office/powerpoint/2010/main" val="2011140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90159"/>
            <a:ext cx="10363200" cy="820600"/>
          </a:xfrm>
        </p:spPr>
        <p:txBody>
          <a:bodyPr/>
          <a:lstStyle/>
          <a:p>
            <a:r>
              <a:rPr lang="en-US" dirty="0"/>
              <a:t>Block Explorer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268327"/>
            <a:ext cx="10363200" cy="1365365"/>
          </a:xfrm>
        </p:spPr>
        <p:txBody>
          <a:bodyPr/>
          <a:lstStyle/>
          <a:p>
            <a:r>
              <a:rPr lang="en-US" dirty="0"/>
              <a:t>Web App to Explore Blocks,</a:t>
            </a:r>
            <a:br>
              <a:rPr lang="en-US" dirty="0"/>
            </a:br>
            <a:r>
              <a:rPr lang="en-US" dirty="0"/>
              <a:t>Transactions, Accounts, Balances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64CD1-A33D-4FBB-86AE-0127B8CB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94" y="1196705"/>
            <a:ext cx="7974235" cy="29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3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Explorer</a:t>
            </a:r>
          </a:p>
        </p:txBody>
      </p:sp>
    </p:spTree>
    <p:extLst>
      <p:ext uri="{BB962C8B-B14F-4D97-AF65-F5344CB8AC3E}">
        <p14:creationId xmlns:p14="http://schemas.microsoft.com/office/powerpoint/2010/main" val="2896816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Blockchain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09426-7922-402A-BA18-C075F991A115}"/>
              </a:ext>
            </a:extLst>
          </p:cNvPr>
          <p:cNvGrpSpPr/>
          <p:nvPr/>
        </p:nvGrpSpPr>
        <p:grpSpPr>
          <a:xfrm>
            <a:off x="608011" y="1095703"/>
            <a:ext cx="3047999" cy="3344678"/>
            <a:chOff x="684212" y="1524001"/>
            <a:chExt cx="3200400" cy="33446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15C43C-3BAB-4455-8A3A-41EA156292F2}"/>
                </a:ext>
              </a:extLst>
            </p:cNvPr>
            <p:cNvSpPr/>
            <p:nvPr/>
          </p:nvSpPr>
          <p:spPr>
            <a:xfrm>
              <a:off x="684212" y="1524001"/>
              <a:ext cx="3200400" cy="334467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DC5CD4-31F4-421F-BF30-87B62302E1FE}"/>
                </a:ext>
              </a:extLst>
            </p:cNvPr>
            <p:cNvCxnSpPr/>
            <p:nvPr/>
          </p:nvCxnSpPr>
          <p:spPr>
            <a:xfrm>
              <a:off x="873556" y="2267528"/>
              <a:ext cx="2819400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778624-3AC5-4EA6-B372-EBE720A2E112}"/>
                </a:ext>
              </a:extLst>
            </p:cNvPr>
            <p:cNvSpPr/>
            <p:nvPr/>
          </p:nvSpPr>
          <p:spPr>
            <a:xfrm>
              <a:off x="867350" y="2386405"/>
              <a:ext cx="2864862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Mining jobs</a:t>
              </a:r>
              <a:endParaRPr lang="en-US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6522C-CE24-4F6D-B7CE-F793A0788452}"/>
              </a:ext>
            </a:extLst>
          </p:cNvPr>
          <p:cNvGrpSpPr/>
          <p:nvPr/>
        </p:nvGrpSpPr>
        <p:grpSpPr>
          <a:xfrm>
            <a:off x="4189412" y="1095702"/>
            <a:ext cx="3352800" cy="2386405"/>
            <a:chOff x="684212" y="1524000"/>
            <a:chExt cx="3352800" cy="238640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0E5EED-28DF-481E-9169-E4A2085E07CC}"/>
                </a:ext>
              </a:extLst>
            </p:cNvPr>
            <p:cNvSpPr/>
            <p:nvPr/>
          </p:nvSpPr>
          <p:spPr>
            <a:xfrm>
              <a:off x="684212" y="1524000"/>
              <a:ext cx="3352800" cy="2386405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Wallet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863009-75C4-4481-A552-42667302620E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DC38A6-5C15-42D7-8A26-38D34751627A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Keep private keys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Check 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Send transactions</a:t>
              </a:r>
              <a:endParaRPr lang="en-US" sz="1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417B16-73A0-4E74-B0DF-E4B38D5888CC}"/>
              </a:ext>
            </a:extLst>
          </p:cNvPr>
          <p:cNvGrpSpPr/>
          <p:nvPr/>
        </p:nvGrpSpPr>
        <p:grpSpPr>
          <a:xfrm>
            <a:off x="4189412" y="4014394"/>
            <a:ext cx="3352800" cy="2386406"/>
            <a:chOff x="684212" y="1524001"/>
            <a:chExt cx="3352800" cy="23864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BF67B5E-E98C-4A67-9051-3158B6D8AF53}"/>
                </a:ext>
              </a:extLst>
            </p:cNvPr>
            <p:cNvSpPr/>
            <p:nvPr/>
          </p:nvSpPr>
          <p:spPr>
            <a:xfrm>
              <a:off x="684212" y="1524001"/>
              <a:ext cx="3352800" cy="2386406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Miner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F8549-2B13-463F-9FF3-ACAA3280E6B3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C0D5D7-411E-4728-8781-76D3B1F50673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Get mining block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Mine (</a:t>
              </a:r>
              <a:r>
                <a:rPr lang="en-US" sz="2800" noProof="1">
                  <a:solidFill>
                    <a:prstClr val="white"/>
                  </a:solidFill>
                </a:rPr>
                <a:t>PoW</a:t>
              </a:r>
              <a:r>
                <a:rPr lang="en-US" sz="2800" dirty="0">
                  <a:solidFill>
                    <a:prstClr val="white"/>
                  </a:solidFill>
                </a:rPr>
                <a:t>)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Submit result</a:t>
              </a:r>
              <a:endParaRPr lang="en-US" sz="1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F3CF5E-9069-4596-9B2F-81953568782B}"/>
              </a:ext>
            </a:extLst>
          </p:cNvPr>
          <p:cNvGrpSpPr/>
          <p:nvPr/>
        </p:nvGrpSpPr>
        <p:grpSpPr>
          <a:xfrm>
            <a:off x="8075612" y="1338716"/>
            <a:ext cx="3352800" cy="4833484"/>
            <a:chOff x="684212" y="1524000"/>
            <a:chExt cx="3352800" cy="483348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A456C3B-C422-418C-AA60-8E89E64E807F}"/>
                </a:ext>
              </a:extLst>
            </p:cNvPr>
            <p:cNvSpPr/>
            <p:nvPr/>
          </p:nvSpPr>
          <p:spPr>
            <a:xfrm>
              <a:off x="684212" y="1524000"/>
              <a:ext cx="3352800" cy="483348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 Explorer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BAB4DC-2463-45C8-9FBE-2B22B8B1698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7EC1E1-CA34-454B-8B93-8E664886656A}"/>
                </a:ext>
              </a:extLst>
            </p:cNvPr>
            <p:cNvSpPr/>
            <p:nvPr/>
          </p:nvSpPr>
          <p:spPr>
            <a:xfrm>
              <a:off x="836612" y="2406160"/>
              <a:ext cx="3093462" cy="384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blocks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confirmed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pending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accounts and balances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peers map</a:t>
              </a:r>
              <a:endParaRPr lang="en-US" sz="1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78ADC7-85AF-454C-8282-CE6ADC140A24}"/>
              </a:ext>
            </a:extLst>
          </p:cNvPr>
          <p:cNvGrpSpPr/>
          <p:nvPr/>
        </p:nvGrpSpPr>
        <p:grpSpPr>
          <a:xfrm>
            <a:off x="608012" y="4933332"/>
            <a:ext cx="3048000" cy="1467468"/>
            <a:chOff x="684212" y="1524001"/>
            <a:chExt cx="3352800" cy="146746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CC9942B-38CA-448B-A860-534A62F691F3}"/>
                </a:ext>
              </a:extLst>
            </p:cNvPr>
            <p:cNvSpPr/>
            <p:nvPr/>
          </p:nvSpPr>
          <p:spPr>
            <a:xfrm>
              <a:off x="684212" y="1524001"/>
              <a:ext cx="3352800" cy="146746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Faucet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E74DA3-5A7F-4CE9-9F08-FDB46ECE12D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3C5D72-E108-4F28-8B01-E95C8D62BE1F}"/>
                </a:ext>
              </a:extLst>
            </p:cNvPr>
            <p:cNvSpPr/>
            <p:nvPr/>
          </p:nvSpPr>
          <p:spPr>
            <a:xfrm>
              <a:off x="836612" y="2378452"/>
              <a:ext cx="30934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Request 5 coins</a:t>
              </a:r>
              <a:endParaRPr lang="en-US" sz="18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50C911-FCBB-403C-9788-688A8A442047}"/>
              </a:ext>
            </a:extLst>
          </p:cNvPr>
          <p:cNvCxnSpPr>
            <a:stCxn id="28" idx="0"/>
            <a:endCxn id="5" idx="2"/>
          </p:cNvCxnSpPr>
          <p:nvPr/>
        </p:nvCxnSpPr>
        <p:spPr>
          <a:xfrm flipH="1" flipV="1">
            <a:off x="2132011" y="4440381"/>
            <a:ext cx="1" cy="492951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1FF96E-0E02-4119-9332-90E3459A9E9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56010" y="2768042"/>
            <a:ext cx="533400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A7AF7B-9A8E-4839-A41F-828B0431541A}"/>
              </a:ext>
            </a:extLst>
          </p:cNvPr>
          <p:cNvCxnSpPr>
            <a:cxnSpLocks/>
          </p:cNvCxnSpPr>
          <p:nvPr/>
        </p:nvCxnSpPr>
        <p:spPr>
          <a:xfrm flipH="1">
            <a:off x="3656012" y="4191000"/>
            <a:ext cx="53339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E9B8BE-C5EF-4BF6-B024-3EBFE3EAFCF4}"/>
              </a:ext>
            </a:extLst>
          </p:cNvPr>
          <p:cNvCxnSpPr>
            <a:cxnSpLocks/>
          </p:cNvCxnSpPr>
          <p:nvPr/>
        </p:nvCxnSpPr>
        <p:spPr>
          <a:xfrm flipH="1">
            <a:off x="3653754" y="3755458"/>
            <a:ext cx="442185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C5E4B-50FC-40AA-AD0F-A312ED01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5BD826-2695-469C-A16D-711BC3A6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Elliptic curve cryptography </a:t>
            </a:r>
            <a:r>
              <a:rPr lang="en-US" dirty="0"/>
              <a:t>(ECC),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r>
              <a:rPr lang="en-US" dirty="0"/>
              <a:t> curve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9CAC9B-73DC-4819-AE3E-64598DE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Addresses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8B02A9-1776-4CCF-878C-C88EA0A4ED8C}"/>
              </a:ext>
            </a:extLst>
          </p:cNvPr>
          <p:cNvGrpSpPr/>
          <p:nvPr/>
        </p:nvGrpSpPr>
        <p:grpSpPr>
          <a:xfrm>
            <a:off x="702686" y="1865744"/>
            <a:ext cx="10690543" cy="1186980"/>
            <a:chOff x="2000884" y="1345211"/>
            <a:chExt cx="7740849" cy="1110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A53227-0492-491C-8DF3-1A89E9FA4FF1}"/>
                </a:ext>
              </a:extLst>
            </p:cNvPr>
            <p:cNvSpPr/>
            <p:nvPr/>
          </p:nvSpPr>
          <p:spPr>
            <a:xfrm>
              <a:off x="2000884" y="1345211"/>
              <a:ext cx="1897247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private key</a:t>
              </a:r>
            </a:p>
            <a:p>
              <a:pPr algn="ctr">
                <a:spcBef>
                  <a:spcPts val="600"/>
                </a:spcBef>
              </a:pP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privKey</a:t>
              </a:r>
              <a:endPara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6F59B2-5B9D-434F-B388-2460BA27D50F}"/>
                </a:ext>
              </a:extLst>
            </p:cNvPr>
            <p:cNvSpPr/>
            <p:nvPr/>
          </p:nvSpPr>
          <p:spPr>
            <a:xfrm>
              <a:off x="4686332" y="1345211"/>
              <a:ext cx="2133600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public key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= </a:t>
              </a: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privKey</a:t>
              </a:r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 * G</a:t>
              </a:r>
              <a:endPara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281FEA-A7CC-4A5D-9E91-F87E2BEC1219}"/>
                </a:ext>
              </a:extLst>
            </p:cNvPr>
            <p:cNvSpPr/>
            <p:nvPr/>
          </p:nvSpPr>
          <p:spPr>
            <a:xfrm>
              <a:off x="4037156" y="1747231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176C88-E12B-4596-BFC1-604D100E7519}"/>
                </a:ext>
              </a:extLst>
            </p:cNvPr>
            <p:cNvSpPr/>
            <p:nvPr/>
          </p:nvSpPr>
          <p:spPr>
            <a:xfrm>
              <a:off x="7608133" y="1345211"/>
              <a:ext cx="2133600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address</a:t>
              </a:r>
            </a:p>
            <a:p>
              <a:pPr algn="ctr">
                <a:spcBef>
                  <a:spcPts val="600"/>
                </a:spcBef>
              </a:pP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= ripemd(pubKey)</a:t>
              </a:r>
              <a:endParaRPr lang="en-US" sz="2800" noProof="1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0527AFC-7C6B-4ECE-A6C1-31D59D7BCC90}"/>
                </a:ext>
              </a:extLst>
            </p:cNvPr>
            <p:cNvSpPr/>
            <p:nvPr/>
          </p:nvSpPr>
          <p:spPr>
            <a:xfrm>
              <a:off x="6958957" y="1747231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0DEAA2-67E4-466F-9D47-F300FB5CB5D8}"/>
              </a:ext>
            </a:extLst>
          </p:cNvPr>
          <p:cNvSpPr txBox="1"/>
          <p:nvPr/>
        </p:nvSpPr>
        <p:spPr>
          <a:xfrm>
            <a:off x="702685" y="3237344"/>
            <a:ext cx="262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256-bit number</a:t>
            </a:r>
          </a:p>
          <a:p>
            <a:pPr algn="ctr"/>
            <a:r>
              <a:rPr lang="en-US" sz="2800" dirty="0"/>
              <a:t>64 hex digits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B3E92-EC60-4244-83A2-C62AB42327C1}"/>
              </a:ext>
            </a:extLst>
          </p:cNvPr>
          <p:cNvSpPr txBox="1"/>
          <p:nvPr/>
        </p:nvSpPr>
        <p:spPr>
          <a:xfrm>
            <a:off x="4056414" y="3237344"/>
            <a:ext cx="36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{x, y} - 256-bit numbers</a:t>
            </a:r>
          </a:p>
          <a:p>
            <a:pPr algn="ctr"/>
            <a:r>
              <a:rPr lang="en-US" sz="2800" dirty="0"/>
              <a:t>compressed: {x, 0/1}</a:t>
            </a:r>
          </a:p>
          <a:p>
            <a:pPr algn="ctr"/>
            <a:r>
              <a:rPr lang="en-US" sz="2800" dirty="0"/>
              <a:t>65 hex digits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13F90-697A-44DF-A264-162928616434}"/>
              </a:ext>
            </a:extLst>
          </p:cNvPr>
          <p:cNvSpPr txBox="1"/>
          <p:nvPr/>
        </p:nvSpPr>
        <p:spPr>
          <a:xfrm>
            <a:off x="8054732" y="3237344"/>
            <a:ext cx="3730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RIPEMD-160 of the compressed public key)</a:t>
            </a:r>
          </a:p>
          <a:p>
            <a:pPr algn="ctr"/>
            <a:r>
              <a:rPr lang="en-US" sz="2800" dirty="0"/>
              <a:t>40 hex digits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0C726-F69D-47E9-B27A-648FE792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4778642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7e4670ae70c98d24f3662c172dc510a085578b9ccc717e6c2f4e547edd960a34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BBB12-D41B-49A9-AFA5-5E7A6519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410200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A4D91-78CF-499A-88D3-7218C5AC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6036125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</a:p>
        </p:txBody>
      </p:sp>
    </p:spTree>
    <p:extLst>
      <p:ext uri="{BB962C8B-B14F-4D97-AF65-F5344CB8AC3E}">
        <p14:creationId xmlns:p14="http://schemas.microsoft.com/office/powerpoint/2010/main" val="11408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012" y="1505529"/>
            <a:ext cx="6091151" cy="1665728"/>
          </a:xfrm>
        </p:spPr>
        <p:txBody>
          <a:bodyPr/>
          <a:lstStyle/>
          <a:p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561012" y="3298093"/>
            <a:ext cx="6091151" cy="2721707"/>
          </a:xfrm>
        </p:spPr>
        <p:txBody>
          <a:bodyPr/>
          <a:lstStyle/>
          <a:p>
            <a:r>
              <a:rPr lang="en-US" dirty="0"/>
              <a:t>Peers, Blocks, Transactions, Addresses, Balances, Designing the REST API</a:t>
            </a:r>
          </a:p>
        </p:txBody>
      </p:sp>
      <p:pic>
        <p:nvPicPr>
          <p:cNvPr id="102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E78B47AD-4818-48E3-AE86-FEF10494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7" y="1600201"/>
            <a:ext cx="4253346" cy="4253344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60C87-035A-4B94-BF5D-CB8AE22F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837438"/>
            <a:ext cx="11804822" cy="17919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Consensus algorithm: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proof of work </a:t>
            </a:r>
            <a:r>
              <a:rPr lang="en-US" sz="3200" dirty="0"/>
              <a:t>(SHA256 hashing)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chain with most work </a:t>
            </a:r>
            <a:r>
              <a:rPr lang="en-US" sz="3200" dirty="0"/>
              <a:t>(~ the longest) is the main chain </a:t>
            </a:r>
          </a:p>
          <a:p>
            <a:r>
              <a:rPr lang="en-US" sz="3200" dirty="0"/>
              <a:t>Communication in the network: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REST API </a:t>
            </a:r>
            <a:r>
              <a:rPr lang="en-US" sz="3200" dirty="0"/>
              <a:t>(for simplicity)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Blockchain Node: Node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F947A-CC5E-4B5C-A326-9C941BB492A4}"/>
              </a:ext>
            </a:extLst>
          </p:cNvPr>
          <p:cNvGrpSpPr/>
          <p:nvPr/>
        </p:nvGrpSpPr>
        <p:grpSpPr>
          <a:xfrm>
            <a:off x="3122612" y="1219200"/>
            <a:ext cx="5943600" cy="3352800"/>
            <a:chOff x="684212" y="1524001"/>
            <a:chExt cx="3155325" cy="33528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2EAB33-00C7-4F76-B15A-33BAEA43A231}"/>
                </a:ext>
              </a:extLst>
            </p:cNvPr>
            <p:cNvSpPr/>
            <p:nvPr/>
          </p:nvSpPr>
          <p:spPr>
            <a:xfrm>
              <a:off x="684212" y="1524001"/>
              <a:ext cx="3123282" cy="335280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74FAB8-3DC6-4948-8068-187D18CC6914}"/>
                </a:ext>
              </a:extLst>
            </p:cNvPr>
            <p:cNvCxnSpPr>
              <a:cxnSpLocks/>
            </p:cNvCxnSpPr>
            <p:nvPr/>
          </p:nvCxnSpPr>
          <p:spPr>
            <a:xfrm>
              <a:off x="771145" y="2267528"/>
              <a:ext cx="2955702" cy="16056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A7F181-3C03-46A9-8201-1192667C2496}"/>
                </a:ext>
              </a:extLst>
            </p:cNvPr>
            <p:cNvSpPr/>
            <p:nvPr/>
          </p:nvSpPr>
          <p:spPr>
            <a:xfrm>
              <a:off x="760026" y="2386405"/>
              <a:ext cx="3079511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URL[]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Block[]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PendingTransactions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Difficulty: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number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MiningJobs: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map(address =&gt;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Block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987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968405-C49D-417A-A3BF-3FB288DE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562600"/>
            <a:ext cx="11804822" cy="1158876"/>
          </a:xfrm>
        </p:spPr>
        <p:txBody>
          <a:bodyPr>
            <a:normAutofit/>
          </a:bodyPr>
          <a:lstStyle/>
          <a:p>
            <a:r>
              <a:rPr lang="en-US" sz="3200" dirty="0"/>
              <a:t>Additional node data may be provided as well, at additional REST endpoint, e.g. total number of addresses, total coins issued,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Info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about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SoftUniChain/0.9-csharp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nodeName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Sofia-01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D5432-C404-4502-A341-A7A43ABF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Blocks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576636" y="1143000"/>
            <a:ext cx="5032376" cy="5305802"/>
            <a:chOff x="684212" y="1524001"/>
            <a:chExt cx="4465441" cy="53058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1"/>
              <a:ext cx="4465441" cy="530580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6" y="2267528"/>
              <a:ext cx="4131198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86405"/>
              <a:ext cx="4232681" cy="4393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Index: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  <a:r>
                <a:rPr lang="bg-BG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Difficulty: </a:t>
              </a:r>
              <a:r>
                <a:rPr lang="en-US" sz="2800" noProof="1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PrevBlockHash: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MinedBy: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address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BlockDataHash: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address</a:t>
              </a: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Nonce: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number</a:t>
              </a:r>
              <a:endParaRPr lang="en-US" sz="2800" noProof="1">
                <a:solidFill>
                  <a:prstClr val="white"/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DateCreated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timestamp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48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3566</TotalTime>
  <Words>1837</Words>
  <Application>Microsoft Office PowerPoint</Application>
  <PresentationFormat>Custom</PresentationFormat>
  <Paragraphs>374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Building a Blockchain</vt:lpstr>
      <vt:lpstr>Table of Contents</vt:lpstr>
      <vt:lpstr>Blockchain System Architecture</vt:lpstr>
      <vt:lpstr>Blockchain System Architecture</vt:lpstr>
      <vt:lpstr>Keys and Addresses</vt:lpstr>
      <vt:lpstr>Building the Blockchain Node</vt:lpstr>
      <vt:lpstr>Building the Blockchain Node: Node</vt:lpstr>
      <vt:lpstr>REST Endpoints: Info</vt:lpstr>
      <vt:lpstr>Building the Blockchain Node: Blocks</vt:lpstr>
      <vt:lpstr>REST Endpoints: Blocks</vt:lpstr>
      <vt:lpstr>REST Endpoints: Block Number</vt:lpstr>
      <vt:lpstr>Building the Blockchain Node: Transactions</vt:lpstr>
      <vt:lpstr>Creating a Transaction</vt:lpstr>
      <vt:lpstr>Signing a Transaction</vt:lpstr>
      <vt:lpstr>Signing a Transaction – Example</vt:lpstr>
      <vt:lpstr>Signing a Transaction – Example (2)</vt:lpstr>
      <vt:lpstr>Signing a Transaction – Example (3)</vt:lpstr>
      <vt:lpstr>REST Endpoints: Send Transaction</vt:lpstr>
      <vt:lpstr>REST Endpoints: Get Transaction Info</vt:lpstr>
      <vt:lpstr>REST Endpoints: Get Balance</vt:lpstr>
      <vt:lpstr>REST Endpoints: Notify About New Block</vt:lpstr>
      <vt:lpstr>REST Endpoints: List All Peers</vt:lpstr>
      <vt:lpstr>REST Endpoints: Connect Peer</vt:lpstr>
      <vt:lpstr>Mining Software</vt:lpstr>
      <vt:lpstr>Building the Mining Software: Get Block</vt:lpstr>
      <vt:lpstr>How to Calculate a Block Hash?</vt:lpstr>
      <vt:lpstr>Building the Mining Software: Submit Block</vt:lpstr>
      <vt:lpstr>Building the Miners Hash</vt:lpstr>
      <vt:lpstr>Faucet App</vt:lpstr>
      <vt:lpstr>Faucet App</vt:lpstr>
      <vt:lpstr>Wallet App</vt:lpstr>
      <vt:lpstr>Wallet App</vt:lpstr>
      <vt:lpstr>Block Explorer</vt:lpstr>
      <vt:lpstr>Block Explorer</vt:lpstr>
      <vt:lpstr>Building a Blockchain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Blockchain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347</cp:revision>
  <dcterms:created xsi:type="dcterms:W3CDTF">2014-01-02T17:00:34Z</dcterms:created>
  <dcterms:modified xsi:type="dcterms:W3CDTF">2018-02-10T17:59:52Z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