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bg-BG"/>
              <a:t>Редакт. стил загл. образец</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bg-BG"/>
              <a:t>Щракнете, за да редактирате стила на подзаглавието в образеца</a:t>
            </a:r>
            <a:endParaRPr lang="en-US" dirty="0"/>
          </a:p>
        </p:txBody>
      </p:sp>
      <p:sp>
        <p:nvSpPr>
          <p:cNvPr id="4" name="Date Placeholder 3"/>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39870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bg-BG"/>
              <a:t>Редакт. стил загл. образец</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a:t>Щракнете върху иконата, за да добавите картина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3418E98A-65F7-45D3-8622-D9251958C3D3}"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33518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лавие и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bg-BG"/>
              <a:t>Редакт. стил загл. образец</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121503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bg-BG"/>
              <a:t>Редакт. стил загл. образец</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bg-BG"/>
              <a:t>Щракнете, за да редактирате стиловете на текста в образеца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C5B8-8A7D-4E4A-84B0-FA91FDED2C7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1334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ичка с име">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bg-BG"/>
              <a:t>Редакт. стил загл. образец</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2262832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bg-BG"/>
              <a:t>Редакт. стил загл. образец</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18E98A-65F7-45D3-8622-D9251958C3D3}" type="datetimeFigureOut">
              <a:rPr lang="en-US" smtClean="0"/>
              <a:t>12/11/2023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524873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и с картин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bg-BG"/>
              <a:t>Редакт. стил загл. образец</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a:t>Щракнете върху иконата, за да добавите картина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a:t>Щракнете върху иконата, за да добавите картина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a:t>Щракнете върху иконата, за да добавите картина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18E98A-65F7-45D3-8622-D9251958C3D3}" type="datetimeFigureOut">
              <a:rPr lang="en-US" smtClean="0"/>
              <a:t>12/11/2023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683440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Vertical Text Placeholder 2"/>
          <p:cNvSpPr>
            <a:spLocks noGrp="1"/>
          </p:cNvSpPr>
          <p:nvPr>
            <p:ph type="body" orient="vert" idx="1"/>
          </p:nvPr>
        </p:nvSpPr>
        <p:spPr/>
        <p:txBody>
          <a:bodyPr vert="eaVert" anchor="t" anchorCtr="0"/>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371666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bg-BG"/>
              <a:t>Редакт. стил загл. образец</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155419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Content Placeholder 2"/>
          <p:cNvSpPr>
            <a:spLocks noGrp="1"/>
          </p:cNvSpPr>
          <p:nvPr>
            <p:ph idx="1"/>
          </p:nvPr>
        </p:nvSpPr>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7" name="Date Placeholder 3"/>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211157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bg-BG"/>
              <a:t>Редакт. стил загл. образец</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52732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Date Placeholder 4"/>
          <p:cNvSpPr>
            <a:spLocks noGrp="1"/>
          </p:cNvSpPr>
          <p:nvPr>
            <p:ph type="dt" sz="half" idx="10"/>
          </p:nvPr>
        </p:nvSpPr>
        <p:spPr/>
        <p:txBody>
          <a:bodyPr/>
          <a:lstStyle/>
          <a:p>
            <a:fld id="{3418E98A-65F7-45D3-8622-D9251958C3D3}"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100209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bg-BG"/>
              <a:t>Редакт. стил загл. образец</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7" name="Date Placeholder 6"/>
          <p:cNvSpPr>
            <a:spLocks noGrp="1"/>
          </p:cNvSpPr>
          <p:nvPr>
            <p:ph type="dt" sz="half" idx="10"/>
          </p:nvPr>
        </p:nvSpPr>
        <p:spPr/>
        <p:txBody>
          <a:bodyPr/>
          <a:lstStyle/>
          <a:p>
            <a:fld id="{3418E98A-65F7-45D3-8622-D9251958C3D3}"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209654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7" name="Date Placeholder 2"/>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157855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233244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bg-BG"/>
              <a:t>Редакт. стил загл. образец</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7" name="Date Placeholder 4"/>
          <p:cNvSpPr>
            <a:spLocks noGrp="1"/>
          </p:cNvSpPr>
          <p:nvPr>
            <p:ph type="dt" sz="half" idx="10"/>
          </p:nvPr>
        </p:nvSpPr>
        <p:spPr/>
        <p:txBody>
          <a:bodyPr/>
          <a:lstStyle/>
          <a:p>
            <a:fld id="{3418E98A-65F7-45D3-8622-D9251958C3D3}" type="datetimeFigureOut">
              <a:rPr lang="en-US" smtClean="0"/>
              <a:t>12/11/2023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160999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bg-BG"/>
              <a:t>Редакт. стил загл. образец</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a:t>Щракнете върху иконата, за да добавите картина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3418E98A-65F7-45D3-8622-D9251958C3D3}"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EC5B8-8A7D-4E4A-84B0-FA91FDED2C7F}" type="slidenum">
              <a:rPr lang="en-US" smtClean="0"/>
              <a:t>‹#›</a:t>
            </a:fld>
            <a:endParaRPr lang="en-US"/>
          </a:p>
        </p:txBody>
      </p:sp>
    </p:spTree>
    <p:extLst>
      <p:ext uri="{BB962C8B-B14F-4D97-AF65-F5344CB8AC3E}">
        <p14:creationId xmlns:p14="http://schemas.microsoft.com/office/powerpoint/2010/main" val="44795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bg-BG"/>
              <a:t>Редакт. стил загл. образец</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18E98A-65F7-45D3-8622-D9251958C3D3}" type="datetimeFigureOut">
              <a:rPr lang="en-US" smtClean="0"/>
              <a:t>12/11/2023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4EC5B8-8A7D-4E4A-84B0-FA91FDED2C7F}" type="slidenum">
              <a:rPr lang="en-US" smtClean="0"/>
              <a:t>‹#›</a:t>
            </a:fld>
            <a:endParaRPr lang="en-US"/>
          </a:p>
        </p:txBody>
      </p:sp>
    </p:spTree>
    <p:extLst>
      <p:ext uri="{BB962C8B-B14F-4D97-AF65-F5344CB8AC3E}">
        <p14:creationId xmlns:p14="http://schemas.microsoft.com/office/powerpoint/2010/main" val="25686391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10F7E56-ABF6-BFF4-5EDA-7889EED80665}"/>
              </a:ext>
            </a:extLst>
          </p:cNvPr>
          <p:cNvSpPr>
            <a:spLocks noGrp="1"/>
          </p:cNvSpPr>
          <p:nvPr>
            <p:ph type="ctrTitle"/>
          </p:nvPr>
        </p:nvSpPr>
        <p:spPr>
          <a:xfrm>
            <a:off x="1683171" y="415829"/>
            <a:ext cx="8825658" cy="3329581"/>
          </a:xfrm>
        </p:spPr>
        <p:txBody>
          <a:bodyPr/>
          <a:lstStyle/>
          <a:p>
            <a:pPr algn="ctr"/>
            <a:r>
              <a:rPr lang="en-US" dirty="0" err="1"/>
              <a:t>FilterFPS</a:t>
            </a:r>
            <a:endParaRPr lang="en-US" dirty="0"/>
          </a:p>
        </p:txBody>
      </p:sp>
      <p:sp>
        <p:nvSpPr>
          <p:cNvPr id="3" name="Подзаглавие 2">
            <a:extLst>
              <a:ext uri="{FF2B5EF4-FFF2-40B4-BE49-F238E27FC236}">
                <a16:creationId xmlns:a16="http://schemas.microsoft.com/office/drawing/2014/main" id="{26ED901F-EB1E-B576-F1F6-C2CAE25C1EEF}"/>
              </a:ext>
            </a:extLst>
          </p:cNvPr>
          <p:cNvSpPr>
            <a:spLocks noGrp="1"/>
          </p:cNvSpPr>
          <p:nvPr>
            <p:ph type="subTitle" idx="1"/>
          </p:nvPr>
        </p:nvSpPr>
        <p:spPr>
          <a:xfrm>
            <a:off x="1683171" y="3854102"/>
            <a:ext cx="8825658" cy="861420"/>
          </a:xfrm>
        </p:spPr>
        <p:txBody>
          <a:bodyPr/>
          <a:lstStyle/>
          <a:p>
            <a:pPr algn="ctr"/>
            <a:r>
              <a:rPr lang="en-US" dirty="0"/>
              <a:t>By </a:t>
            </a:r>
            <a:r>
              <a:rPr lang="en-US" dirty="0" err="1"/>
              <a:t>Iskren</a:t>
            </a:r>
            <a:r>
              <a:rPr lang="en-US" dirty="0"/>
              <a:t> </a:t>
            </a:r>
            <a:r>
              <a:rPr lang="en-US" dirty="0" err="1"/>
              <a:t>vanev</a:t>
            </a:r>
            <a:r>
              <a:rPr lang="en-US" dirty="0"/>
              <a:t> f104231</a:t>
            </a:r>
          </a:p>
        </p:txBody>
      </p:sp>
    </p:spTree>
    <p:extLst>
      <p:ext uri="{BB962C8B-B14F-4D97-AF65-F5344CB8AC3E}">
        <p14:creationId xmlns:p14="http://schemas.microsoft.com/office/powerpoint/2010/main" val="3701761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868C966-7A60-561E-5D98-CC86D7503403}"/>
              </a:ext>
            </a:extLst>
          </p:cNvPr>
          <p:cNvSpPr>
            <a:spLocks noGrp="1"/>
          </p:cNvSpPr>
          <p:nvPr>
            <p:ph type="title"/>
          </p:nvPr>
        </p:nvSpPr>
        <p:spPr>
          <a:xfrm>
            <a:off x="2189747" y="2728735"/>
            <a:ext cx="7812506" cy="1400530"/>
          </a:xfrm>
        </p:spPr>
        <p:txBody>
          <a:bodyPr/>
          <a:lstStyle/>
          <a:p>
            <a:pPr algn="ctr"/>
            <a:r>
              <a:rPr lang="en-US" dirty="0"/>
              <a:t>Thanks for the attention!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6747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A1CFB9B-6950-99C6-15AE-41E069C68A57}"/>
              </a:ext>
            </a:extLst>
          </p:cNvPr>
          <p:cNvSpPr>
            <a:spLocks noGrp="1"/>
          </p:cNvSpPr>
          <p:nvPr>
            <p:ph type="title"/>
          </p:nvPr>
        </p:nvSpPr>
        <p:spPr>
          <a:xfrm>
            <a:off x="1393638" y="70978"/>
            <a:ext cx="9404723" cy="1400530"/>
          </a:xfrm>
        </p:spPr>
        <p:txBody>
          <a:bodyPr/>
          <a:lstStyle/>
          <a:p>
            <a:pPr algn="ctr"/>
            <a:r>
              <a:rPr lang="en-US" dirty="0"/>
              <a:t>Introduction</a:t>
            </a:r>
          </a:p>
        </p:txBody>
      </p:sp>
      <p:sp>
        <p:nvSpPr>
          <p:cNvPr id="3" name="Контейнер за съдържание 2">
            <a:extLst>
              <a:ext uri="{FF2B5EF4-FFF2-40B4-BE49-F238E27FC236}">
                <a16:creationId xmlns:a16="http://schemas.microsoft.com/office/drawing/2014/main" id="{B1A877A4-7DFA-F086-18EE-078F3A99FCC7}"/>
              </a:ext>
            </a:extLst>
          </p:cNvPr>
          <p:cNvSpPr>
            <a:spLocks noGrp="1"/>
          </p:cNvSpPr>
          <p:nvPr>
            <p:ph idx="1"/>
          </p:nvPr>
        </p:nvSpPr>
        <p:spPr>
          <a:xfrm>
            <a:off x="796028" y="3610992"/>
            <a:ext cx="10599939" cy="3176030"/>
          </a:xfrm>
        </p:spPr>
        <p:txBody>
          <a:bodyPr>
            <a:normAutofit/>
          </a:bodyPr>
          <a:lstStyle/>
          <a:p>
            <a:pPr algn="ctr">
              <a:buFont typeface="Wingdings" panose="05000000000000000000" pitchFamily="2" charset="2"/>
              <a:buChar char="Ø"/>
            </a:pP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FilterFPS</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Shell script provides a simple menu-driven interface to perform various tasks related to file operations and process management. Users can choose to display file properties, search for processes by keyword, list processes based on different criteria, or exit the script.</a:t>
            </a:r>
          </a:p>
          <a:p>
            <a:endParaRPr lang="en-US" dirty="0"/>
          </a:p>
        </p:txBody>
      </p:sp>
      <p:pic>
        <p:nvPicPr>
          <p:cNvPr id="5" name="Картина 4">
            <a:extLst>
              <a:ext uri="{FF2B5EF4-FFF2-40B4-BE49-F238E27FC236}">
                <a16:creationId xmlns:a16="http://schemas.microsoft.com/office/drawing/2014/main" id="{BB4BF851-C434-857C-CF63-83FA88D6CAEF}"/>
              </a:ext>
            </a:extLst>
          </p:cNvPr>
          <p:cNvPicPr>
            <a:picLocks noChangeAspect="1"/>
          </p:cNvPicPr>
          <p:nvPr/>
        </p:nvPicPr>
        <p:blipFill>
          <a:blip r:embed="rId2"/>
          <a:stretch>
            <a:fillRect/>
          </a:stretch>
        </p:blipFill>
        <p:spPr>
          <a:xfrm>
            <a:off x="2603371" y="1471508"/>
            <a:ext cx="6985254" cy="1863536"/>
          </a:xfrm>
          <a:prstGeom prst="rect">
            <a:avLst/>
          </a:prstGeom>
        </p:spPr>
      </p:pic>
    </p:spTree>
    <p:extLst>
      <p:ext uri="{BB962C8B-B14F-4D97-AF65-F5344CB8AC3E}">
        <p14:creationId xmlns:p14="http://schemas.microsoft.com/office/powerpoint/2010/main" val="28512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6C3BAF1-2F27-957C-C1BA-BDC33F63DEC6}"/>
              </a:ext>
            </a:extLst>
          </p:cNvPr>
          <p:cNvSpPr>
            <a:spLocks noGrp="1"/>
          </p:cNvSpPr>
          <p:nvPr>
            <p:ph type="title"/>
          </p:nvPr>
        </p:nvSpPr>
        <p:spPr>
          <a:xfrm>
            <a:off x="1393638" y="150877"/>
            <a:ext cx="9404723" cy="1400530"/>
          </a:xfrm>
        </p:spPr>
        <p:txBody>
          <a:bodyPr/>
          <a:lstStyle/>
          <a:p>
            <a:pPr algn="ctr"/>
            <a:r>
              <a:rPr lang="en-US" dirty="0"/>
              <a:t>File properties</a:t>
            </a:r>
          </a:p>
        </p:txBody>
      </p:sp>
      <p:sp>
        <p:nvSpPr>
          <p:cNvPr id="3" name="Контейнер за съдържание 2">
            <a:extLst>
              <a:ext uri="{FF2B5EF4-FFF2-40B4-BE49-F238E27FC236}">
                <a16:creationId xmlns:a16="http://schemas.microsoft.com/office/drawing/2014/main" id="{127ED309-25D4-B3AB-D433-0B6D08A9EA84}"/>
              </a:ext>
            </a:extLst>
          </p:cNvPr>
          <p:cNvSpPr>
            <a:spLocks noGrp="1"/>
          </p:cNvSpPr>
          <p:nvPr>
            <p:ph idx="1"/>
          </p:nvPr>
        </p:nvSpPr>
        <p:spPr>
          <a:xfrm>
            <a:off x="462257" y="5455327"/>
            <a:ext cx="11267483" cy="1125245"/>
          </a:xfrm>
        </p:spPr>
        <p:txBody>
          <a:bodyPr>
            <a:noAutofit/>
          </a:bodyPr>
          <a:lstStyle/>
          <a:p>
            <a:pPr lvl="0" algn="ctr">
              <a:lnSpc>
                <a:spcPct val="107000"/>
              </a:lnSpc>
              <a:spcAft>
                <a:spcPts val="800"/>
              </a:spcAft>
              <a:buFont typeface="Wingdings" panose="05000000000000000000" pitchFamily="2" charset="2"/>
              <a:buChar char="Ø"/>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Prompts the user for a file name and displays its properties, saving the output to file_properties.txt.</a:t>
            </a:r>
          </a:p>
        </p:txBody>
      </p:sp>
      <p:pic>
        <p:nvPicPr>
          <p:cNvPr id="4" name="Картина 3">
            <a:extLst>
              <a:ext uri="{FF2B5EF4-FFF2-40B4-BE49-F238E27FC236}">
                <a16:creationId xmlns:a16="http://schemas.microsoft.com/office/drawing/2014/main" id="{9090F9CE-3490-FD86-9A66-DAEC31A58ACE}"/>
              </a:ext>
            </a:extLst>
          </p:cNvPr>
          <p:cNvPicPr>
            <a:picLocks noChangeAspect="1"/>
          </p:cNvPicPr>
          <p:nvPr/>
        </p:nvPicPr>
        <p:blipFill>
          <a:blip r:embed="rId2"/>
          <a:stretch>
            <a:fillRect/>
          </a:stretch>
        </p:blipFill>
        <p:spPr>
          <a:xfrm>
            <a:off x="1133304" y="1404892"/>
            <a:ext cx="9925391" cy="4048216"/>
          </a:xfrm>
          <a:prstGeom prst="rect">
            <a:avLst/>
          </a:prstGeom>
        </p:spPr>
      </p:pic>
    </p:spTree>
    <p:extLst>
      <p:ext uri="{BB962C8B-B14F-4D97-AF65-F5344CB8AC3E}">
        <p14:creationId xmlns:p14="http://schemas.microsoft.com/office/powerpoint/2010/main" val="222869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65C1AD9-8DA1-9391-0620-C510BCE039CE}"/>
              </a:ext>
            </a:extLst>
          </p:cNvPr>
          <p:cNvSpPr>
            <a:spLocks noGrp="1"/>
          </p:cNvSpPr>
          <p:nvPr>
            <p:ph type="title"/>
          </p:nvPr>
        </p:nvSpPr>
        <p:spPr>
          <a:xfrm>
            <a:off x="1393638" y="115367"/>
            <a:ext cx="9404723" cy="1400530"/>
          </a:xfrm>
        </p:spPr>
        <p:txBody>
          <a:bodyPr/>
          <a:lstStyle/>
          <a:p>
            <a:pPr algn="ctr"/>
            <a:r>
              <a:rPr lang="en-US" dirty="0"/>
              <a:t>Process keyword</a:t>
            </a:r>
          </a:p>
        </p:txBody>
      </p:sp>
      <p:sp>
        <p:nvSpPr>
          <p:cNvPr id="3" name="Контейнер за съдържание 2">
            <a:extLst>
              <a:ext uri="{FF2B5EF4-FFF2-40B4-BE49-F238E27FC236}">
                <a16:creationId xmlns:a16="http://schemas.microsoft.com/office/drawing/2014/main" id="{0C11A46F-FF15-9B1E-1B9D-5BDC60D596C1}"/>
              </a:ext>
            </a:extLst>
          </p:cNvPr>
          <p:cNvSpPr>
            <a:spLocks noGrp="1"/>
          </p:cNvSpPr>
          <p:nvPr>
            <p:ph idx="1"/>
          </p:nvPr>
        </p:nvSpPr>
        <p:spPr>
          <a:xfrm>
            <a:off x="1622728" y="5151225"/>
            <a:ext cx="8946541" cy="4195481"/>
          </a:xfrm>
        </p:spPr>
        <p:txBody>
          <a:bodyPr/>
          <a:lstStyle/>
          <a:p>
            <a:pPr algn="ctr">
              <a:buFont typeface="Wingdings" panose="05000000000000000000" pitchFamily="2" charset="2"/>
              <a:buChar char="Ø"/>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Prompts the user for a keyword, searches for processes containing the keyword, and saves the output to process_search.txt.</a:t>
            </a:r>
          </a:p>
          <a:p>
            <a:endParaRPr lang="en-US" dirty="0"/>
          </a:p>
        </p:txBody>
      </p:sp>
      <p:pic>
        <p:nvPicPr>
          <p:cNvPr id="5" name="Картина 4">
            <a:extLst>
              <a:ext uri="{FF2B5EF4-FFF2-40B4-BE49-F238E27FC236}">
                <a16:creationId xmlns:a16="http://schemas.microsoft.com/office/drawing/2014/main" id="{7F1F8904-0178-1D1F-879B-153F0287414C}"/>
              </a:ext>
            </a:extLst>
          </p:cNvPr>
          <p:cNvPicPr>
            <a:picLocks noChangeAspect="1"/>
          </p:cNvPicPr>
          <p:nvPr/>
        </p:nvPicPr>
        <p:blipFill>
          <a:blip r:embed="rId2"/>
          <a:stretch>
            <a:fillRect/>
          </a:stretch>
        </p:blipFill>
        <p:spPr>
          <a:xfrm>
            <a:off x="3046176" y="815632"/>
            <a:ext cx="6099643" cy="4339559"/>
          </a:xfrm>
          <a:prstGeom prst="rect">
            <a:avLst/>
          </a:prstGeom>
        </p:spPr>
      </p:pic>
    </p:spTree>
    <p:extLst>
      <p:ext uri="{BB962C8B-B14F-4D97-AF65-F5344CB8AC3E}">
        <p14:creationId xmlns:p14="http://schemas.microsoft.com/office/powerpoint/2010/main" val="395818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CF37D57-781D-B9A7-4DD3-C08D6216F255}"/>
              </a:ext>
            </a:extLst>
          </p:cNvPr>
          <p:cNvSpPr>
            <a:spLocks noGrp="1"/>
          </p:cNvSpPr>
          <p:nvPr>
            <p:ph type="title"/>
          </p:nvPr>
        </p:nvSpPr>
        <p:spPr>
          <a:xfrm>
            <a:off x="1393638" y="159754"/>
            <a:ext cx="9404723" cy="1400530"/>
          </a:xfrm>
        </p:spPr>
        <p:txBody>
          <a:bodyPr/>
          <a:lstStyle/>
          <a:p>
            <a:pPr algn="ctr"/>
            <a:r>
              <a:rPr lang="en-US" dirty="0"/>
              <a:t>Process List</a:t>
            </a:r>
          </a:p>
        </p:txBody>
      </p:sp>
      <p:sp>
        <p:nvSpPr>
          <p:cNvPr id="3" name="Контейнер за съдържание 2">
            <a:extLst>
              <a:ext uri="{FF2B5EF4-FFF2-40B4-BE49-F238E27FC236}">
                <a16:creationId xmlns:a16="http://schemas.microsoft.com/office/drawing/2014/main" id="{F4D4384C-DE27-82E4-16BD-E27DF1D076F4}"/>
              </a:ext>
            </a:extLst>
          </p:cNvPr>
          <p:cNvSpPr>
            <a:spLocks noGrp="1"/>
          </p:cNvSpPr>
          <p:nvPr>
            <p:ph idx="1"/>
          </p:nvPr>
        </p:nvSpPr>
        <p:spPr>
          <a:xfrm>
            <a:off x="1622728" y="1560284"/>
            <a:ext cx="8946541" cy="4195481"/>
          </a:xfrm>
        </p:spPr>
        <p:txBody>
          <a:bodyPr>
            <a:normAutofit/>
          </a:bodyPr>
          <a:lstStyle/>
          <a:p>
            <a:pPr algn="ctr">
              <a:buFont typeface="Wingdings" panose="05000000000000000000" pitchFamily="2" charset="2"/>
              <a:buChar char="Ø"/>
            </a:pPr>
            <a:r>
              <a:rPr lang="en-US" sz="2800" dirty="0"/>
              <a:t>Provides sub-options to list processes by:</a:t>
            </a:r>
          </a:p>
          <a:p>
            <a:pPr algn="ctr">
              <a:buFont typeface="Wingdings" panose="05000000000000000000" pitchFamily="2" charset="2"/>
              <a:buChar char="Ø"/>
            </a:pPr>
            <a:r>
              <a:rPr lang="en-US" sz="2800" dirty="0"/>
              <a:t>a) Process ID</a:t>
            </a:r>
          </a:p>
          <a:p>
            <a:pPr algn="ctr">
              <a:buFont typeface="Wingdings" panose="05000000000000000000" pitchFamily="2" charset="2"/>
              <a:buChar char="Ø"/>
            </a:pPr>
            <a:r>
              <a:rPr lang="en-US" sz="2800" dirty="0"/>
              <a:t>b) Process name</a:t>
            </a:r>
          </a:p>
          <a:p>
            <a:pPr algn="ctr">
              <a:buFont typeface="Wingdings" panose="05000000000000000000" pitchFamily="2" charset="2"/>
              <a:buChar char="Ø"/>
            </a:pPr>
            <a:r>
              <a:rPr lang="en-US" sz="2800" dirty="0"/>
              <a:t>c) Parent process name</a:t>
            </a:r>
          </a:p>
          <a:p>
            <a:pPr algn="ctr">
              <a:buFont typeface="Wingdings" panose="05000000000000000000" pitchFamily="2" charset="2"/>
              <a:buChar char="Ø"/>
            </a:pPr>
            <a:r>
              <a:rPr lang="en-US" sz="2800" dirty="0"/>
              <a:t>d) Execution time</a:t>
            </a:r>
          </a:p>
          <a:p>
            <a:pPr algn="ctr">
              <a:buFont typeface="Wingdings" panose="05000000000000000000" pitchFamily="2" charset="2"/>
              <a:buChar char="Ø"/>
            </a:pPr>
            <a:endParaRPr lang="en-US" sz="2800" dirty="0"/>
          </a:p>
        </p:txBody>
      </p:sp>
    </p:spTree>
    <p:extLst>
      <p:ext uri="{BB962C8B-B14F-4D97-AF65-F5344CB8AC3E}">
        <p14:creationId xmlns:p14="http://schemas.microsoft.com/office/powerpoint/2010/main" val="7127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артина 3">
            <a:extLst>
              <a:ext uri="{FF2B5EF4-FFF2-40B4-BE49-F238E27FC236}">
                <a16:creationId xmlns:a16="http://schemas.microsoft.com/office/drawing/2014/main" id="{B66AAEF5-F8B0-66D9-9E7B-323C7A66FB84}"/>
              </a:ext>
            </a:extLst>
          </p:cNvPr>
          <p:cNvPicPr>
            <a:picLocks noChangeAspect="1"/>
          </p:cNvPicPr>
          <p:nvPr/>
        </p:nvPicPr>
        <p:blipFill>
          <a:blip r:embed="rId2"/>
          <a:stretch>
            <a:fillRect/>
          </a:stretch>
        </p:blipFill>
        <p:spPr>
          <a:xfrm>
            <a:off x="0" y="1154097"/>
            <a:ext cx="12192000" cy="5703903"/>
          </a:xfrm>
          <a:prstGeom prst="rect">
            <a:avLst/>
          </a:prstGeom>
        </p:spPr>
      </p:pic>
      <p:sp>
        <p:nvSpPr>
          <p:cNvPr id="5" name="Текстово поле 4">
            <a:extLst>
              <a:ext uri="{FF2B5EF4-FFF2-40B4-BE49-F238E27FC236}">
                <a16:creationId xmlns:a16="http://schemas.microsoft.com/office/drawing/2014/main" id="{E0181692-5A6C-731A-F85F-012FA4FC71C7}"/>
              </a:ext>
            </a:extLst>
          </p:cNvPr>
          <p:cNvSpPr txBox="1"/>
          <p:nvPr/>
        </p:nvSpPr>
        <p:spPr>
          <a:xfrm>
            <a:off x="3077592" y="150920"/>
            <a:ext cx="6036815" cy="738664"/>
          </a:xfrm>
          <a:prstGeom prst="rect">
            <a:avLst/>
          </a:prstGeom>
          <a:noFill/>
        </p:spPr>
        <p:txBody>
          <a:bodyPr wrap="square" rtlCol="0">
            <a:spAutoFit/>
          </a:bodyPr>
          <a:lstStyle/>
          <a:p>
            <a:pPr algn="ctr"/>
            <a:r>
              <a:rPr lang="en-US" sz="4200" dirty="0">
                <a:latin typeface="+mj-lt"/>
              </a:rPr>
              <a:t>Filtering by process ID</a:t>
            </a:r>
          </a:p>
        </p:txBody>
      </p:sp>
    </p:spTree>
    <p:extLst>
      <p:ext uri="{BB962C8B-B14F-4D97-AF65-F5344CB8AC3E}">
        <p14:creationId xmlns:p14="http://schemas.microsoft.com/office/powerpoint/2010/main" val="179894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5F4A08A-8E29-919F-1554-1321D6CDB78A}"/>
              </a:ext>
            </a:extLst>
          </p:cNvPr>
          <p:cNvSpPr>
            <a:spLocks noGrp="1"/>
          </p:cNvSpPr>
          <p:nvPr>
            <p:ph type="title"/>
          </p:nvPr>
        </p:nvSpPr>
        <p:spPr>
          <a:xfrm>
            <a:off x="1393638" y="106489"/>
            <a:ext cx="9404723" cy="1400530"/>
          </a:xfrm>
        </p:spPr>
        <p:txBody>
          <a:bodyPr/>
          <a:lstStyle/>
          <a:p>
            <a:pPr algn="ctr"/>
            <a:r>
              <a:rPr lang="en-US" kern="100" dirty="0">
                <a:solidFill>
                  <a:schemeClr val="tx1"/>
                </a:solidFill>
                <a:effectLst/>
                <a:ea typeface="Calibri" panose="020F0502020204030204" pitchFamily="34" charset="0"/>
                <a:cs typeface="Times New Roman" panose="02020603050405020304" pitchFamily="18" charset="0"/>
              </a:rPr>
              <a:t>Filtering by process name</a:t>
            </a:r>
            <a:br>
              <a:rPr lang="en-US" kern="100" dirty="0">
                <a:solidFill>
                  <a:schemeClr val="tx1"/>
                </a:solidFill>
                <a:effectLst/>
                <a:ea typeface="Calibri" panose="020F0502020204030204" pitchFamily="34" charset="0"/>
                <a:cs typeface="Times New Roman" panose="02020603050405020304" pitchFamily="18" charset="0"/>
              </a:rPr>
            </a:br>
            <a:endParaRPr lang="en-US" dirty="0">
              <a:solidFill>
                <a:schemeClr val="tx1"/>
              </a:solidFill>
            </a:endParaRPr>
          </a:p>
        </p:txBody>
      </p:sp>
      <p:pic>
        <p:nvPicPr>
          <p:cNvPr id="4" name="Картина 3">
            <a:extLst>
              <a:ext uri="{FF2B5EF4-FFF2-40B4-BE49-F238E27FC236}">
                <a16:creationId xmlns:a16="http://schemas.microsoft.com/office/drawing/2014/main" id="{3ED2150C-9C5B-4361-3438-780456FA2CBA}"/>
              </a:ext>
            </a:extLst>
          </p:cNvPr>
          <p:cNvPicPr>
            <a:picLocks noChangeAspect="1"/>
          </p:cNvPicPr>
          <p:nvPr/>
        </p:nvPicPr>
        <p:blipFill>
          <a:blip r:embed="rId2"/>
          <a:stretch>
            <a:fillRect/>
          </a:stretch>
        </p:blipFill>
        <p:spPr>
          <a:xfrm>
            <a:off x="0" y="1146599"/>
            <a:ext cx="12192001" cy="5713341"/>
          </a:xfrm>
          <a:prstGeom prst="rect">
            <a:avLst/>
          </a:prstGeom>
        </p:spPr>
      </p:pic>
    </p:spTree>
    <p:extLst>
      <p:ext uri="{BB962C8B-B14F-4D97-AF65-F5344CB8AC3E}">
        <p14:creationId xmlns:p14="http://schemas.microsoft.com/office/powerpoint/2010/main" val="139527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B2739CE-A817-9035-383B-657A748C3FF9}"/>
              </a:ext>
            </a:extLst>
          </p:cNvPr>
          <p:cNvSpPr>
            <a:spLocks noGrp="1"/>
          </p:cNvSpPr>
          <p:nvPr>
            <p:ph type="title"/>
          </p:nvPr>
        </p:nvSpPr>
        <p:spPr>
          <a:xfrm>
            <a:off x="1393638" y="124244"/>
            <a:ext cx="9404723" cy="1400530"/>
          </a:xfrm>
        </p:spPr>
        <p:txBody>
          <a:bodyPr/>
          <a:lstStyle/>
          <a:p>
            <a:pPr algn="ctr"/>
            <a:r>
              <a:rPr lang="en-US" kern="100" dirty="0">
                <a:solidFill>
                  <a:schemeClr val="tx1"/>
                </a:solidFill>
                <a:effectLst/>
                <a:ea typeface="Calibri" panose="020F0502020204030204" pitchFamily="34" charset="0"/>
                <a:cs typeface="Times New Roman" panose="02020603050405020304" pitchFamily="18" charset="0"/>
              </a:rPr>
              <a:t>Filtering by parent process name</a:t>
            </a:r>
            <a:br>
              <a:rPr lang="en-US" kern="100" dirty="0">
                <a:solidFill>
                  <a:schemeClr val="tx1"/>
                </a:solidFill>
                <a:effectLst/>
                <a:ea typeface="Calibri" panose="020F0502020204030204" pitchFamily="34" charset="0"/>
                <a:cs typeface="Times New Roman" panose="02020603050405020304" pitchFamily="18" charset="0"/>
              </a:rPr>
            </a:br>
            <a:endParaRPr lang="en-US" dirty="0">
              <a:solidFill>
                <a:schemeClr val="tx1"/>
              </a:solidFill>
            </a:endParaRPr>
          </a:p>
        </p:txBody>
      </p:sp>
      <p:pic>
        <p:nvPicPr>
          <p:cNvPr id="4" name="Картина 3">
            <a:extLst>
              <a:ext uri="{FF2B5EF4-FFF2-40B4-BE49-F238E27FC236}">
                <a16:creationId xmlns:a16="http://schemas.microsoft.com/office/drawing/2014/main" id="{7C3B622A-1A3F-9F92-F692-416F42DD4384}"/>
              </a:ext>
            </a:extLst>
          </p:cNvPr>
          <p:cNvPicPr>
            <a:picLocks noChangeAspect="1"/>
          </p:cNvPicPr>
          <p:nvPr/>
        </p:nvPicPr>
        <p:blipFill>
          <a:blip r:embed="rId2"/>
          <a:stretch>
            <a:fillRect/>
          </a:stretch>
        </p:blipFill>
        <p:spPr>
          <a:xfrm>
            <a:off x="0" y="1136343"/>
            <a:ext cx="12192001" cy="5721658"/>
          </a:xfrm>
          <a:prstGeom prst="rect">
            <a:avLst/>
          </a:prstGeom>
        </p:spPr>
      </p:pic>
    </p:spTree>
    <p:extLst>
      <p:ext uri="{BB962C8B-B14F-4D97-AF65-F5344CB8AC3E}">
        <p14:creationId xmlns:p14="http://schemas.microsoft.com/office/powerpoint/2010/main" val="18416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CD9CAC3-D491-4791-D7AB-CC8A81D6BE24}"/>
              </a:ext>
            </a:extLst>
          </p:cNvPr>
          <p:cNvSpPr>
            <a:spLocks noGrp="1"/>
          </p:cNvSpPr>
          <p:nvPr>
            <p:ph type="title"/>
          </p:nvPr>
        </p:nvSpPr>
        <p:spPr>
          <a:xfrm>
            <a:off x="1393638" y="133122"/>
            <a:ext cx="9404723" cy="1400530"/>
          </a:xfrm>
        </p:spPr>
        <p:txBody>
          <a:bodyPr/>
          <a:lstStyle/>
          <a:p>
            <a:pPr algn="ctr"/>
            <a:r>
              <a:rPr lang="en-US" kern="100" dirty="0">
                <a:solidFill>
                  <a:schemeClr val="tx1"/>
                </a:solidFill>
                <a:effectLst/>
                <a:ea typeface="Calibri" panose="020F0502020204030204" pitchFamily="34" charset="0"/>
                <a:cs typeface="Times New Roman" panose="02020603050405020304" pitchFamily="18" charset="0"/>
              </a:rPr>
              <a:t>Filtering by execution time</a:t>
            </a:r>
            <a:br>
              <a:rPr lang="en-US" kern="100" dirty="0">
                <a:solidFill>
                  <a:schemeClr val="tx1"/>
                </a:solidFill>
                <a:effectLst/>
                <a:ea typeface="Calibri" panose="020F0502020204030204" pitchFamily="34" charset="0"/>
                <a:cs typeface="Times New Roman" panose="02020603050405020304" pitchFamily="18" charset="0"/>
              </a:rPr>
            </a:br>
            <a:endParaRPr lang="en-US" dirty="0">
              <a:solidFill>
                <a:schemeClr val="tx1"/>
              </a:solidFill>
            </a:endParaRPr>
          </a:p>
        </p:txBody>
      </p:sp>
      <p:pic>
        <p:nvPicPr>
          <p:cNvPr id="4" name="Картина 3">
            <a:extLst>
              <a:ext uri="{FF2B5EF4-FFF2-40B4-BE49-F238E27FC236}">
                <a16:creationId xmlns:a16="http://schemas.microsoft.com/office/drawing/2014/main" id="{452E5845-C73E-81FC-8638-4470B7A1A0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27578"/>
            <a:ext cx="12192000" cy="5730422"/>
          </a:xfrm>
          <a:prstGeom prst="rect">
            <a:avLst/>
          </a:prstGeom>
        </p:spPr>
      </p:pic>
    </p:spTree>
    <p:extLst>
      <p:ext uri="{BB962C8B-B14F-4D97-AF65-F5344CB8AC3E}">
        <p14:creationId xmlns:p14="http://schemas.microsoft.com/office/powerpoint/2010/main" val="1787399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Йон">
  <a:themeElements>
    <a:clrScheme name="Й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Й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Й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TotalTime>
  <Words>155</Words>
  <Application>Microsoft Office PowerPoint</Application>
  <PresentationFormat>Широк екран</PresentationFormat>
  <Paragraphs>19</Paragraphs>
  <Slides>10</Slides>
  <Notes>0</Notes>
  <HiddenSlides>0</HiddenSlides>
  <MMClips>0</MMClips>
  <ScaleCrop>false</ScaleCrop>
  <HeadingPairs>
    <vt:vector size="6" baseType="variant">
      <vt:variant>
        <vt:lpstr>Използвани шрифтове</vt:lpstr>
      </vt:variant>
      <vt:variant>
        <vt:i4>5</vt:i4>
      </vt:variant>
      <vt:variant>
        <vt:lpstr>Тема</vt:lpstr>
      </vt:variant>
      <vt:variant>
        <vt:i4>1</vt:i4>
      </vt:variant>
      <vt:variant>
        <vt:lpstr>Заглавия на слайдовете</vt:lpstr>
      </vt:variant>
      <vt:variant>
        <vt:i4>10</vt:i4>
      </vt:variant>
    </vt:vector>
  </HeadingPairs>
  <TitlesOfParts>
    <vt:vector size="16" baseType="lpstr">
      <vt:lpstr>Arial</vt:lpstr>
      <vt:lpstr>Calibri</vt:lpstr>
      <vt:lpstr>Century Gothic</vt:lpstr>
      <vt:lpstr>Wingdings</vt:lpstr>
      <vt:lpstr>Wingdings 3</vt:lpstr>
      <vt:lpstr>Йон</vt:lpstr>
      <vt:lpstr>FilterFPS</vt:lpstr>
      <vt:lpstr>Introduction</vt:lpstr>
      <vt:lpstr>File properties</vt:lpstr>
      <vt:lpstr>Process keyword</vt:lpstr>
      <vt:lpstr>Process List</vt:lpstr>
      <vt:lpstr>Презентация на PowerPoint</vt:lpstr>
      <vt:lpstr>Filtering by process name </vt:lpstr>
      <vt:lpstr>Filtering by parent process name </vt:lpstr>
      <vt:lpstr>Filtering by execution time </vt:lpstr>
      <vt:lpstr>Thanks for the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FilterFPS</dc:title>
  <dc:creator>Pencho Penchev</dc:creator>
  <cp:lastModifiedBy>Pencho Penchev</cp:lastModifiedBy>
  <cp:revision>6</cp:revision>
  <dcterms:created xsi:type="dcterms:W3CDTF">2023-12-11T11:12:57Z</dcterms:created>
  <dcterms:modified xsi:type="dcterms:W3CDTF">2023-12-11T11:32:15Z</dcterms:modified>
</cp:coreProperties>
</file>