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Domine" panose="02010600030101010101" charset="0"/>
      <p:regular r:id="rId4"/>
    </p:embeddedFont>
    <p:embeddedFont>
      <p:font typeface="Montserrat Extra Bold" panose="02010600030101010101" charset="0"/>
      <p:bold r:id="rId5"/>
    </p:embeddedFont>
  </p:embeddedFontLst>
  <p:custDataLst>
    <p:tags r:id="rId6"/>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p:scale>
          <a:sx n="40" d="100"/>
          <a:sy n="40" d="100"/>
        </p:scale>
        <p:origin x="1008" y="24"/>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4/23/2024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p>
        </p:txBody>
      </p:sp>
      <p:sp>
        <p:nvSpPr>
          <p:cNvPr id="51" name="Title 11">
            <a:extLst>
              <a:ext uri="{FF2B5EF4-FFF2-40B4-BE49-F238E27FC236}">
                <a16:creationId xmlns:a16="http://schemas.microsoft.com/office/drawing/2014/main" id="{EE7A5C51-35F0-4B71-992D-43D344D16C04}"/>
              </a:ext>
            </a:extLst>
          </p:cNvPr>
          <p:cNvSpPr txBox="1"/>
          <p:nvPr/>
        </p:nvSpPr>
        <p:spPr>
          <a:xfrm>
            <a:off x="5170838" y="449176"/>
            <a:ext cx="231267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600" b="1" dirty="0">
                <a:solidFill>
                  <a:schemeClr val="bg1"/>
                </a:solidFill>
                <a:latin typeface="Montserrat Extra Bold" panose="00000900000000000000" pitchFamily="50" charset="0"/>
              </a:rPr>
              <a:t>Comparative Analysis of Models for Predicting Coastal Water Levels in California</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51562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Domine" panose="02040503040403060204" pitchFamily="18" charset="0"/>
              </a:rPr>
              <a:t>Hongxin Wu</a:t>
            </a:r>
          </a:p>
          <a:p>
            <a:pPr algn="ctr"/>
            <a:r>
              <a:rPr lang="en-US" sz="3700" dirty="0">
                <a:solidFill>
                  <a:schemeClr val="bg1"/>
                </a:solidFill>
                <a:latin typeface="Domine" panose="02040503040403060204" pitchFamily="18" charset="0"/>
              </a:rPr>
              <a:t>Georgetown University</a:t>
            </a:r>
          </a:p>
        </p:txBody>
      </p:sp>
      <p:sp>
        <p:nvSpPr>
          <p:cNvPr id="71" name="Rectangle: Rounded Corners 70"/>
          <p:cNvSpPr/>
          <p:nvPr/>
        </p:nvSpPr>
        <p:spPr>
          <a:xfrm>
            <a:off x="24860924" y="18978021"/>
            <a:ext cx="7562175" cy="243419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338554"/>
          </a:xfrm>
          <a:prstGeom prst="rect">
            <a:avLst/>
          </a:prstGeom>
          <a:noFill/>
        </p:spPr>
        <p:txBody>
          <a:bodyPr wrap="square" rtlCol="0">
            <a:spAutoFit/>
          </a:bodyPr>
          <a:lstStyle>
            <a:defPPr>
              <a:defRPr kern="1200"/>
            </a:defPPr>
          </a:lstStyle>
          <a:p>
            <a:r>
              <a:rPr lang="en-US" sz="160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References</a:t>
            </a:r>
          </a:p>
        </p:txBody>
      </p:sp>
      <p:sp>
        <p:nvSpPr>
          <p:cNvPr id="42" name="Rectangle: Rounded Corners 41"/>
          <p:cNvSpPr/>
          <p:nvPr/>
        </p:nvSpPr>
        <p:spPr>
          <a:xfrm>
            <a:off x="24860924" y="11392371"/>
            <a:ext cx="7562175" cy="7206311"/>
          </a:xfrm>
          <a:prstGeom prst="roundRect">
            <a:avLst>
              <a:gd name="adj" fmla="val 1477"/>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12139134"/>
            <a:ext cx="6874704" cy="338554"/>
          </a:xfrm>
          <a:prstGeom prst="rect">
            <a:avLst/>
          </a:prstGeom>
          <a:noFill/>
        </p:spPr>
        <p:txBody>
          <a:bodyPr wrap="square" rtlCol="0">
            <a:spAutoFit/>
          </a:bodyPr>
          <a:lstStyle>
            <a:defPPr>
              <a:defRPr kern="1200"/>
            </a:defPPr>
          </a:lstStyle>
          <a:p>
            <a:r>
              <a:rPr lang="en-US" sz="160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11693860"/>
            <a:ext cx="6874704" cy="461665"/>
          </a:xfrm>
          <a:prstGeom prst="rect">
            <a:avLst/>
          </a:prstGeom>
          <a:noFill/>
        </p:spPr>
        <p:txBody>
          <a:bodyPr wrap="square" rtlCol="0">
            <a:spAutoFit/>
          </a:bodyPr>
          <a:lstStyle>
            <a:defPPr>
              <a:defRPr kern="1200"/>
            </a:defPPr>
          </a:lstStyle>
          <a:p>
            <a:r>
              <a:rPr lang="en-US" sz="2400" b="1">
                <a:solidFill>
                  <a:schemeClr val="tx1">
                    <a:lumMod val="75000"/>
                    <a:lumOff val="25000"/>
                  </a:schemeClr>
                </a:solidFill>
                <a:latin typeface="Montserrat Extra Bold" panose="00000900000000000000" pitchFamily="50" charset="0"/>
              </a:rPr>
              <a:t>Conclusion</a:t>
            </a:r>
          </a:p>
        </p:txBody>
      </p:sp>
      <p:sp>
        <p:nvSpPr>
          <p:cNvPr id="39" name="Rectangle: Rounded Corners 38"/>
          <p:cNvSpPr/>
          <p:nvPr/>
        </p:nvSpPr>
        <p:spPr>
          <a:xfrm>
            <a:off x="495300" y="4686766"/>
            <a:ext cx="7562175" cy="5544965"/>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46" name="TextBox 45"/>
          <p:cNvSpPr txBox="1"/>
          <p:nvPr/>
        </p:nvSpPr>
        <p:spPr>
          <a:xfrm>
            <a:off x="839035" y="5433531"/>
            <a:ext cx="6874704" cy="4524315"/>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project undertakes the development and comparative analysis of multiple predictive models to forecast coastal water levels along California's coastline with a focus on enhancing accuracy and reliability. Employing time series analysis (ARIMA, SARIMA), machine learning techniques (Random Forest, Gradient Boosting Machines), and deep learning methodologies (LSTM), the study delivers forecasts on two scales: short-term (hourly for the next 24 hours) and long-term (looking ahead to 2050, 2100, and 2200). Data sourced from tide gauges and advanced climate models form the basis of our refined input. Our results underscore the benefits of integrating various modeling approaches, highlighting superior performance in both temporal scales. Additionally, the project champions sustainable scientific practices by rigorously documenting its carbon footprint via </a:t>
            </a:r>
            <a:r>
              <a:rPr lang="en-US" sz="16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CodeCarbon</a:t>
            </a:r>
            <a:r>
              <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setting a benchmark for responsible AI usage in environmental research. The findings are expected to significantly influence future coastal resilience strategies, aiding policymakers and community leaders in proactive decision-making.</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495300" y="10567552"/>
            <a:ext cx="7562175" cy="10844663"/>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1397773"/>
            <a:ext cx="6874704" cy="4770537"/>
          </a:xfrm>
          <a:prstGeom prst="rect">
            <a:avLst/>
          </a:prstGeom>
          <a:noFill/>
        </p:spPr>
        <p:txBody>
          <a:bodyPr wrap="square" rtlCol="0">
            <a:spAutoFit/>
          </a:bodyPr>
          <a:lstStyle>
            <a:defPPr>
              <a:defRPr kern="1200"/>
            </a:defPPr>
          </a:lstStyle>
          <a:p>
            <a:r>
              <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Globally, coastal communities are increasingly vulnerable to the adverse effects of climate change, with rising sea levels threatening both human and ecological systems. In California, where vast populations reside along the coast, the stakes are particularly high, necessitating precise and actionable forecasts of water levels. This project aims to address these urgent needs by synthesizing traditional and contemporary predictive methodologies to create a robust framework for water level forecasting. Our approach combines time series analysis, machine learning, and deep learning to harness the strengths of each, thus optimizing accuracy and reliability across different time frames. By providing detailed hourly forecasts up to 24 hours and strategic long-term projections for the years 2050, 2100, and 2200, the project facilitates immediate emergency responses and aids in the planning and execution of long-term adaptation strategies. This initiative not only advances our understanding of coastal dynamics under changing climatic conditions but also contributes to the broader field of environmental science by implementing ethical AI practices and promoting the sustainable use of technological resources.</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0952499"/>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Introduction</a:t>
            </a:r>
          </a:p>
        </p:txBody>
      </p:sp>
      <p:sp>
        <p:nvSpPr>
          <p:cNvPr id="44" name="Rectangle: Rounded Corners 43"/>
          <p:cNvSpPr/>
          <p:nvPr/>
        </p:nvSpPr>
        <p:spPr>
          <a:xfrm>
            <a:off x="8592866" y="4708443"/>
            <a:ext cx="7562175" cy="4200655"/>
          </a:xfrm>
          <a:prstGeom prst="roundRect">
            <a:avLst>
              <a:gd name="adj" fmla="val 270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8" name="TextBox 87">
            <a:extLst>
              <a:ext uri="{FF2B5EF4-FFF2-40B4-BE49-F238E27FC236}">
                <a16:creationId xmlns:a16="http://schemas.microsoft.com/office/drawing/2014/main" id="{42B0A569-B3B2-4D39-9EF7-F3CC8A0EDD42}"/>
              </a:ext>
            </a:extLst>
          </p:cNvPr>
          <p:cNvSpPr txBox="1"/>
          <p:nvPr/>
        </p:nvSpPr>
        <p:spPr>
          <a:xfrm>
            <a:off x="8936601" y="5433534"/>
            <a:ext cx="6874704" cy="3046988"/>
          </a:xfrm>
          <a:prstGeom prst="rect">
            <a:avLst/>
          </a:prstGeom>
          <a:noFill/>
        </p:spPr>
        <p:txBody>
          <a:bodyPr wrap="square" rtlCol="0">
            <a:spAutoFit/>
          </a:bodyPr>
          <a:lstStyle>
            <a:defPPr>
              <a:defRPr kern="1200"/>
            </a:defPPr>
          </a:lstStyle>
          <a:p>
            <a:r>
              <a:rPr lang="en-US" sz="16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Data Sources</a:t>
            </a:r>
            <a:endPar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Tide Gauge Data </a:t>
            </a:r>
            <a:r>
              <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Use historical and current sea level records from NOAA’s National Water Level Observation Network. These records provide ground-truth measurements that are essential for validating satellite data and for training and testing the predictive models.</a:t>
            </a:r>
          </a:p>
          <a:p>
            <a:pPr marL="285750" indent="-285750">
              <a:buFont typeface="Arial" panose="020B0604020202020204" pitchFamily="34" charset="0"/>
              <a:buChar char="•"/>
            </a:pPr>
            <a:r>
              <a:rPr lang="en-US" sz="16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Meteorological Data </a:t>
            </a:r>
            <a:r>
              <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Include wind speed, atmospheric pressure, and precipitation data, which are significant drivers of sea level changes and are used to enhance the predictive accuracy of the models.</a:t>
            </a:r>
          </a:p>
          <a:p>
            <a:endPar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89" name="TextBox 88">
            <a:extLst>
              <a:ext uri="{FF2B5EF4-FFF2-40B4-BE49-F238E27FC236}">
                <a16:creationId xmlns:a16="http://schemas.microsoft.com/office/drawing/2014/main" id="{CA3FBD3B-628E-43FF-A33F-32B15438C990}"/>
              </a:ext>
            </a:extLst>
          </p:cNvPr>
          <p:cNvSpPr txBox="1"/>
          <p:nvPr/>
        </p:nvSpPr>
        <p:spPr>
          <a:xfrm>
            <a:off x="8936601"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Materials</a:t>
            </a:r>
          </a:p>
        </p:txBody>
      </p:sp>
      <p:sp>
        <p:nvSpPr>
          <p:cNvPr id="40" name="Rectangle: Rounded Corners 39"/>
          <p:cNvSpPr/>
          <p:nvPr/>
        </p:nvSpPr>
        <p:spPr>
          <a:xfrm>
            <a:off x="8592866" y="9252205"/>
            <a:ext cx="7562175" cy="12160011"/>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0" name="TextBox 89">
            <a:extLst>
              <a:ext uri="{FF2B5EF4-FFF2-40B4-BE49-F238E27FC236}">
                <a16:creationId xmlns:a16="http://schemas.microsoft.com/office/drawing/2014/main" id="{29FDCEBF-DA7D-4AE0-A6BD-06A1FEAE41E1}"/>
              </a:ext>
            </a:extLst>
          </p:cNvPr>
          <p:cNvSpPr txBox="1"/>
          <p:nvPr/>
        </p:nvSpPr>
        <p:spPr>
          <a:xfrm>
            <a:off x="8936601" y="10231731"/>
            <a:ext cx="6874704" cy="338554"/>
          </a:xfrm>
          <a:prstGeom prst="rect">
            <a:avLst/>
          </a:prstGeom>
          <a:noFill/>
        </p:spPr>
        <p:txBody>
          <a:bodyPr wrap="square" rtlCol="0">
            <a:spAutoFit/>
          </a:bodyPr>
          <a:lstStyle>
            <a:defPPr>
              <a:defRPr kern="1200"/>
            </a:defPPr>
          </a:lstStyle>
          <a:p>
            <a:r>
              <a:rPr lang="en-US" sz="160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960357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75000"/>
                    <a:lumOff val="25000"/>
                  </a:schemeClr>
                </a:solidFill>
                <a:latin typeface="Montserrat Extra Bold" panose="00000900000000000000" pitchFamily="50" charset="0"/>
              </a:rPr>
              <a:t>Results</a:t>
            </a:r>
          </a:p>
        </p:txBody>
      </p:sp>
      <p:pic>
        <p:nvPicPr>
          <p:cNvPr id="3" name="图片 2" descr="地图&#10;&#10;描述已自动生成">
            <a:extLst>
              <a:ext uri="{FF2B5EF4-FFF2-40B4-BE49-F238E27FC236}">
                <a16:creationId xmlns:a16="http://schemas.microsoft.com/office/drawing/2014/main" id="{B12E32AD-48E6-89C6-4237-0199D600D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34" y="16244510"/>
            <a:ext cx="6874703" cy="4886079"/>
          </a:xfrm>
          <a:prstGeom prst="rect">
            <a:avLst/>
          </a:prstGeom>
        </p:spPr>
      </p:pic>
      <p:pic>
        <p:nvPicPr>
          <p:cNvPr id="6" name="图片 5" descr="图片包含 日程表&#10;&#10;描述已自动生成">
            <a:extLst>
              <a:ext uri="{FF2B5EF4-FFF2-40B4-BE49-F238E27FC236}">
                <a16:creationId xmlns:a16="http://schemas.microsoft.com/office/drawing/2014/main" id="{E64A31DD-5945-7FBE-1785-D44ABB75C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4626" y="10099651"/>
            <a:ext cx="7378654" cy="3981519"/>
          </a:xfrm>
          <a:prstGeom prst="rect">
            <a:avLst/>
          </a:prstGeom>
        </p:spPr>
      </p:pic>
      <p:sp>
        <p:nvSpPr>
          <p:cNvPr id="7" name="流程图: 可选过程 6">
            <a:extLst>
              <a:ext uri="{FF2B5EF4-FFF2-40B4-BE49-F238E27FC236}">
                <a16:creationId xmlns:a16="http://schemas.microsoft.com/office/drawing/2014/main" id="{9AB6F85A-0BF2-C6F2-172A-F77675DC12AD}"/>
              </a:ext>
            </a:extLst>
          </p:cNvPr>
          <p:cNvSpPr/>
          <p:nvPr/>
        </p:nvSpPr>
        <p:spPr>
          <a:xfrm>
            <a:off x="9293013" y="8019300"/>
            <a:ext cx="1798320" cy="724215"/>
          </a:xfrm>
          <a:prstGeom prst="flowChartAlternateProcess">
            <a:avLst/>
          </a:prstGeom>
          <a:solidFill>
            <a:schemeClr val="accent2">
              <a:lumMod val="40000"/>
              <a:lumOff val="60000"/>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dirty="0">
                <a:solidFill>
                  <a:schemeClr val="accent2">
                    <a:lumMod val="60000"/>
                    <a:lumOff val="40000"/>
                  </a:schemeClr>
                </a:solidFill>
              </a:rPr>
              <a:t>137088</a:t>
            </a:r>
          </a:p>
          <a:p>
            <a:pPr algn="ctr"/>
            <a:r>
              <a:rPr lang="en-US" altLang="zh-CN" sz="2000" b="1" dirty="0">
                <a:solidFill>
                  <a:schemeClr val="bg1"/>
                </a:solidFill>
              </a:rPr>
              <a:t>Data Points</a:t>
            </a:r>
            <a:endParaRPr lang="zh-CN" altLang="en-US" sz="2000" b="1" dirty="0">
              <a:solidFill>
                <a:schemeClr val="bg1"/>
              </a:solidFill>
            </a:endParaRPr>
          </a:p>
        </p:txBody>
      </p:sp>
      <p:sp>
        <p:nvSpPr>
          <p:cNvPr id="9" name="流程图: 可选过程 8">
            <a:extLst>
              <a:ext uri="{FF2B5EF4-FFF2-40B4-BE49-F238E27FC236}">
                <a16:creationId xmlns:a16="http://schemas.microsoft.com/office/drawing/2014/main" id="{C6A861BB-8D4B-9E36-DDE4-A280E6A3E037}"/>
              </a:ext>
            </a:extLst>
          </p:cNvPr>
          <p:cNvSpPr/>
          <p:nvPr/>
        </p:nvSpPr>
        <p:spPr>
          <a:xfrm>
            <a:off x="11435068" y="8019299"/>
            <a:ext cx="1798320" cy="724215"/>
          </a:xfrm>
          <a:prstGeom prst="flowChartAlternateProcess">
            <a:avLst/>
          </a:prstGeom>
          <a:solidFill>
            <a:schemeClr val="accent2">
              <a:lumMod val="40000"/>
              <a:lumOff val="60000"/>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dirty="0">
                <a:solidFill>
                  <a:schemeClr val="accent2">
                    <a:lumMod val="60000"/>
                    <a:lumOff val="40000"/>
                  </a:schemeClr>
                </a:solidFill>
              </a:rPr>
              <a:t>12</a:t>
            </a:r>
          </a:p>
          <a:p>
            <a:pPr algn="ctr"/>
            <a:r>
              <a:rPr lang="en-US" altLang="zh-CN" sz="2000" b="1" dirty="0">
                <a:solidFill>
                  <a:schemeClr val="bg1"/>
                </a:solidFill>
              </a:rPr>
              <a:t>Stations</a:t>
            </a:r>
            <a:endParaRPr lang="zh-CN" altLang="en-US" sz="2000" b="1" dirty="0">
              <a:solidFill>
                <a:schemeClr val="bg1"/>
              </a:solidFill>
            </a:endParaRPr>
          </a:p>
        </p:txBody>
      </p:sp>
      <p:sp>
        <p:nvSpPr>
          <p:cNvPr id="10" name="流程图: 可选过程 9">
            <a:extLst>
              <a:ext uri="{FF2B5EF4-FFF2-40B4-BE49-F238E27FC236}">
                <a16:creationId xmlns:a16="http://schemas.microsoft.com/office/drawing/2014/main" id="{75B4A52F-D926-7A02-42CB-8E1F446D0E51}"/>
              </a:ext>
            </a:extLst>
          </p:cNvPr>
          <p:cNvSpPr/>
          <p:nvPr/>
        </p:nvSpPr>
        <p:spPr>
          <a:xfrm>
            <a:off x="13577123" y="8019298"/>
            <a:ext cx="1798320" cy="724215"/>
          </a:xfrm>
          <a:prstGeom prst="flowChartAlternateProcess">
            <a:avLst/>
          </a:prstGeom>
          <a:solidFill>
            <a:schemeClr val="accent2">
              <a:lumMod val="40000"/>
              <a:lumOff val="60000"/>
              <a:alpha val="50000"/>
            </a:schemeClr>
          </a:solidFill>
          <a:ln w="3810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dirty="0">
                <a:solidFill>
                  <a:schemeClr val="accent2">
                    <a:lumMod val="60000"/>
                    <a:lumOff val="40000"/>
                  </a:schemeClr>
                </a:solidFill>
              </a:rPr>
              <a:t>456</a:t>
            </a:r>
          </a:p>
          <a:p>
            <a:pPr algn="ctr"/>
            <a:r>
              <a:rPr lang="en-US" altLang="zh-CN" sz="2000" b="1" dirty="0">
                <a:solidFill>
                  <a:schemeClr val="bg1"/>
                </a:solidFill>
              </a:rPr>
              <a:t>Days</a:t>
            </a:r>
            <a:endParaRPr lang="zh-CN" altLang="en-US" sz="2000" b="1" dirty="0">
              <a:solidFill>
                <a:schemeClr val="bg1"/>
              </a:solidFill>
            </a:endParaRPr>
          </a:p>
        </p:txBody>
      </p:sp>
      <p:pic>
        <p:nvPicPr>
          <p:cNvPr id="1026" name="Picture 2">
            <a:extLst>
              <a:ext uri="{FF2B5EF4-FFF2-40B4-BE49-F238E27FC236}">
                <a16:creationId xmlns:a16="http://schemas.microsoft.com/office/drawing/2014/main" id="{5EEB64CE-824A-5992-D6B7-E66E6303F2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4625" y="18755310"/>
            <a:ext cx="3689327" cy="2529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F554955-8ED8-14DC-B6BB-47A9F79295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4626" y="14119817"/>
            <a:ext cx="3689327" cy="45968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60BB4DE-1350-3AF6-D489-9DB1AD71E9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403795" y="18755309"/>
            <a:ext cx="3659486" cy="252988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70">
            <a:extLst>
              <a:ext uri="{FF2B5EF4-FFF2-40B4-BE49-F238E27FC236}">
                <a16:creationId xmlns:a16="http://schemas.microsoft.com/office/drawing/2014/main" id="{3695FB20-5A2F-FC25-BDA3-BFB239D4C48D}"/>
              </a:ext>
            </a:extLst>
          </p:cNvPr>
          <p:cNvSpPr/>
          <p:nvPr/>
        </p:nvSpPr>
        <p:spPr>
          <a:xfrm>
            <a:off x="24831754" y="4708441"/>
            <a:ext cx="7562175" cy="6304591"/>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pic>
        <p:nvPicPr>
          <p:cNvPr id="13" name="图片 12" descr="文本&#10;&#10;中度可信度描述已自动生成">
            <a:extLst>
              <a:ext uri="{FF2B5EF4-FFF2-40B4-BE49-F238E27FC236}">
                <a16:creationId xmlns:a16="http://schemas.microsoft.com/office/drawing/2014/main" id="{F2E8A96B-CA91-71FA-6C32-2C021140DF3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403794" y="14124407"/>
            <a:ext cx="3659486" cy="4587666"/>
          </a:xfrm>
          <a:prstGeom prst="rect">
            <a:avLst/>
          </a:prstGeom>
        </p:spPr>
      </p:pic>
      <p:pic>
        <p:nvPicPr>
          <p:cNvPr id="15" name="图片 14" descr="文本&#10;&#10;低可信度描述已自动生成">
            <a:extLst>
              <a:ext uri="{FF2B5EF4-FFF2-40B4-BE49-F238E27FC236}">
                <a16:creationId xmlns:a16="http://schemas.microsoft.com/office/drawing/2014/main" id="{D10E5752-7595-9539-1610-44D6D0891559}"/>
              </a:ext>
            </a:extLst>
          </p:cNvPr>
          <p:cNvPicPr>
            <a:picLocks noChangeAspect="1"/>
          </p:cNvPicPr>
          <p:nvPr/>
        </p:nvPicPr>
        <p:blipFill rotWithShape="1">
          <a:blip r:embed="rId8">
            <a:extLst>
              <a:ext uri="{28A0092B-C50C-407E-A947-70E740481C1C}">
                <a14:useLocalDpi xmlns:a14="http://schemas.microsoft.com/office/drawing/2010/main" val="0"/>
              </a:ext>
            </a:extLst>
          </a:blip>
          <a:srcRect r="65362"/>
          <a:stretch/>
        </p:blipFill>
        <p:spPr>
          <a:xfrm>
            <a:off x="2177571" y="-2431"/>
            <a:ext cx="2574974" cy="3890481"/>
          </a:xfrm>
          <a:prstGeom prst="rect">
            <a:avLst/>
          </a:prstGeom>
        </p:spPr>
      </p:pic>
      <p:pic>
        <p:nvPicPr>
          <p:cNvPr id="19" name="图片 18" descr="文本&#10;&#10;低可信度描述已自动生成">
            <a:extLst>
              <a:ext uri="{FF2B5EF4-FFF2-40B4-BE49-F238E27FC236}">
                <a16:creationId xmlns:a16="http://schemas.microsoft.com/office/drawing/2014/main" id="{28B5448F-889B-D6A6-F7F2-3608D7F59184}"/>
              </a:ext>
            </a:extLst>
          </p:cNvPr>
          <p:cNvPicPr>
            <a:picLocks noChangeAspect="1"/>
          </p:cNvPicPr>
          <p:nvPr/>
        </p:nvPicPr>
        <p:blipFill rotWithShape="1">
          <a:blip r:embed="rId8">
            <a:extLst>
              <a:ext uri="{28A0092B-C50C-407E-A947-70E740481C1C}">
                <a14:useLocalDpi xmlns:a14="http://schemas.microsoft.com/office/drawing/2010/main" val="0"/>
              </a:ext>
            </a:extLst>
          </a:blip>
          <a:srcRect l="33839"/>
          <a:stretch/>
        </p:blipFill>
        <p:spPr>
          <a:xfrm>
            <a:off x="1659432" y="1983496"/>
            <a:ext cx="3937046" cy="3114214"/>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4314</TotalTime>
  <Words>506</Words>
  <Application>Microsoft Office PowerPoint</Application>
  <PresentationFormat>自定义</PresentationFormat>
  <Paragraphs>25</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Domine</vt:lpstr>
      <vt:lpstr>Montserrat Extra Bold</vt:lpstr>
      <vt:lpstr>Arial</vt:lpstr>
      <vt:lpstr>Calibri</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Hongxin Wu</cp:lastModifiedBy>
  <cp:revision>24</cp:revision>
  <dcterms:modified xsi:type="dcterms:W3CDTF">2024-04-24T04:01:09Z</dcterms:modified>
  <cp:category>science research poster</cp:category>
</cp:coreProperties>
</file>