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78" r:id="rId4"/>
    <p:sldId id="279" r:id="rId5"/>
    <p:sldId id="272" r:id="rId6"/>
    <p:sldId id="280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  <p:sldId id="296" r:id="rId17"/>
    <p:sldId id="292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6496"/>
            <a:ext cx="8226490" cy="3083767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Genre Classification using Convolutional Neural Networks &amp; Machine Learning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490" y="4798291"/>
            <a:ext cx="8229600" cy="1371600"/>
          </a:xfrm>
        </p:spPr>
        <p:txBody>
          <a:bodyPr/>
          <a:lstStyle/>
          <a:p>
            <a:r>
              <a:rPr lang="en-US" dirty="0"/>
              <a:t>Islam Anwar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E70-5A97-1086-4681-13243505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D68-5073-79D9-01F7-0B2004F7F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Conv2D layers </a:t>
            </a:r>
          </a:p>
          <a:p>
            <a:pPr lvl="1"/>
            <a:r>
              <a:rPr lang="en-US" dirty="0"/>
              <a:t>MaxPooling2D layers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Dense layers </a:t>
            </a:r>
          </a:p>
          <a:p>
            <a:pPr lvl="1"/>
            <a:endParaRPr lang="en-GB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C0E1A19-8323-341A-79D6-A9394CE1B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18" y="1828800"/>
            <a:ext cx="3855755" cy="2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E70-5A97-1086-4681-13243505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D68-5073-79D9-01F7-0B2004F7F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XGB</a:t>
            </a:r>
          </a:p>
          <a:p>
            <a:pPr lvl="1"/>
            <a:r>
              <a:rPr lang="en-US" dirty="0"/>
              <a:t>XGB</a:t>
            </a:r>
            <a:r>
              <a:rPr lang="en-GB" dirty="0"/>
              <a:t> + Random Forest + SVM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Hyperparameters for XGB:</a:t>
            </a:r>
          </a:p>
          <a:p>
            <a:pPr lvl="2"/>
            <a:r>
              <a:rPr lang="en-GB" dirty="0"/>
              <a:t>1000 Estimators</a:t>
            </a:r>
          </a:p>
          <a:p>
            <a:pPr lvl="2"/>
            <a:r>
              <a:rPr lang="en-GB" dirty="0"/>
              <a:t>Learning rate at 0.05</a:t>
            </a:r>
            <a:endParaRPr lang="en-US" dirty="0"/>
          </a:p>
        </p:txBody>
      </p:sp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1928B80-778C-EB6E-70C7-D25C6419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576513"/>
            <a:ext cx="4572000" cy="1676400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B2FF6F9-4B0C-4BA8-87FE-F678524E0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605088"/>
            <a:ext cx="457199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8D80-C776-FAE4-9C49-7E752DB3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GTZAN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D468-483B-F61E-FB89-315F277B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1000 Observations</a:t>
            </a:r>
          </a:p>
          <a:p>
            <a:r>
              <a:rPr lang="en-GB" dirty="0"/>
              <a:t>10 Genres with 100 observations per genre</a:t>
            </a:r>
          </a:p>
          <a:p>
            <a:r>
              <a:rPr lang="en-GB" dirty="0"/>
              <a:t>Consists of .wav files and .csv files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6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82D5-B994-261C-71A6-5338501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6E0FBBD4-3682-D9BA-57CB-A637F6F6C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40" y="1806462"/>
            <a:ext cx="5529520" cy="43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049-57A3-862C-26F0-40749C6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  <a:endParaRPr lang="en-GB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4CDFF34-8EE3-020B-A6A7-7C47575E8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680950"/>
            <a:ext cx="8021086" cy="3814747"/>
          </a:xfrm>
        </p:spPr>
      </p:pic>
    </p:spTree>
    <p:extLst>
      <p:ext uri="{BB962C8B-B14F-4D97-AF65-F5344CB8AC3E}">
        <p14:creationId xmlns:p14="http://schemas.microsoft.com/office/powerpoint/2010/main" val="40925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049-57A3-862C-26F0-40749C6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networks</a:t>
            </a:r>
            <a:endParaRPr lang="en-GB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686CDEF-B462-575A-341A-BC4FBCFF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2553701"/>
            <a:ext cx="610637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AF64-0B06-4E39-4C30-495634E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56AF-A3C8-F27B-E36B-5603E4EE1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6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049-57A3-862C-26F0-40749C6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3D7E-6380-76C1-361F-1CA78C75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25053"/>
            <a:ext cx="4572000" cy="4348163"/>
          </a:xfrm>
        </p:spPr>
        <p:txBody>
          <a:bodyPr>
            <a:noAutofit/>
          </a:bodyPr>
          <a:lstStyle/>
          <a:p>
            <a:r>
              <a:rPr lang="en-GB" sz="1400" dirty="0">
                <a:effectLst/>
                <a:latin typeface="+mj-lt"/>
              </a:rPr>
              <a:t>1] M. Chaudhury, A. </a:t>
            </a:r>
            <a:r>
              <a:rPr lang="en-GB" sz="1400" dirty="0" err="1">
                <a:effectLst/>
                <a:latin typeface="+mj-lt"/>
              </a:rPr>
              <a:t>Karami</a:t>
            </a:r>
            <a:r>
              <a:rPr lang="en-GB" sz="1400" dirty="0">
                <a:effectLst/>
                <a:latin typeface="+mj-lt"/>
              </a:rPr>
              <a:t>, and M. A. Ghazanfar, “Large-scale music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genre analysis and classification using machine learning with </a:t>
            </a:r>
            <a:r>
              <a:rPr lang="en-GB" sz="1400" dirty="0" err="1">
                <a:effectLst/>
                <a:latin typeface="+mj-lt"/>
              </a:rPr>
              <a:t>apache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spark,” Electronics, vol. 11, no. 16, p. 2567, 2022.</a:t>
            </a:r>
          </a:p>
          <a:p>
            <a:r>
              <a:rPr lang="en-GB" sz="1400" dirty="0">
                <a:effectLst/>
                <a:latin typeface="+mj-lt"/>
              </a:rPr>
              <a:t>[2] D. S. Lau and R. </a:t>
            </a:r>
            <a:r>
              <a:rPr lang="en-GB" sz="1400" dirty="0" err="1">
                <a:effectLst/>
                <a:latin typeface="+mj-lt"/>
              </a:rPr>
              <a:t>Ajoodha</a:t>
            </a:r>
            <a:r>
              <a:rPr lang="en-GB" sz="1400" dirty="0">
                <a:effectLst/>
                <a:latin typeface="+mj-lt"/>
              </a:rPr>
              <a:t>, “Music genre classification: A </a:t>
            </a:r>
            <a:r>
              <a:rPr lang="en-GB" sz="1400" dirty="0" err="1">
                <a:effectLst/>
                <a:latin typeface="+mj-lt"/>
              </a:rPr>
              <a:t>compar</a:t>
            </a:r>
            <a:r>
              <a:rPr lang="en-GB" sz="1400" dirty="0">
                <a:effectLst/>
                <a:latin typeface="+mj-lt"/>
              </a:rPr>
              <a:t>-</a:t>
            </a:r>
            <a:br>
              <a:rPr lang="en-GB" sz="1400" dirty="0">
                <a:latin typeface="+mj-lt"/>
              </a:rPr>
            </a:br>
            <a:r>
              <a:rPr lang="en-GB" sz="1400" dirty="0" err="1">
                <a:effectLst/>
                <a:latin typeface="+mj-lt"/>
              </a:rPr>
              <a:t>ative</a:t>
            </a:r>
            <a:r>
              <a:rPr lang="en-GB" sz="1400" dirty="0">
                <a:effectLst/>
                <a:latin typeface="+mj-lt"/>
              </a:rPr>
              <a:t> study between deep learning and traditional machine learning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approaches,” in Proceedings of Sixth International Congress on Infor-</a:t>
            </a:r>
            <a:br>
              <a:rPr lang="en-GB" sz="1400" dirty="0">
                <a:latin typeface="+mj-lt"/>
              </a:rPr>
            </a:br>
            <a:r>
              <a:rPr lang="en-GB" sz="1400" dirty="0" err="1">
                <a:effectLst/>
                <a:latin typeface="+mj-lt"/>
              </a:rPr>
              <a:t>mation</a:t>
            </a:r>
            <a:r>
              <a:rPr lang="en-GB" sz="1400" dirty="0">
                <a:effectLst/>
                <a:latin typeface="+mj-lt"/>
              </a:rPr>
              <a:t> and Communication Technology, pp. 239–247, Springer, 2022.</a:t>
            </a:r>
          </a:p>
          <a:p>
            <a:r>
              <a:rPr lang="en-GB" sz="1400" dirty="0">
                <a:effectLst/>
                <a:latin typeface="+mj-lt"/>
              </a:rPr>
              <a:t>[3] A. </a:t>
            </a:r>
            <a:r>
              <a:rPr lang="en-GB" sz="1400" dirty="0" err="1">
                <a:effectLst/>
                <a:latin typeface="+mj-lt"/>
              </a:rPr>
              <a:t>Elbir</a:t>
            </a:r>
            <a:r>
              <a:rPr lang="en-GB" sz="1400" dirty="0">
                <a:effectLst/>
                <a:latin typeface="+mj-lt"/>
              </a:rPr>
              <a:t>, H. O. ̇Ilhan, G. </a:t>
            </a:r>
            <a:r>
              <a:rPr lang="en-GB" sz="1400" dirty="0" err="1">
                <a:effectLst/>
                <a:latin typeface="+mj-lt"/>
              </a:rPr>
              <a:t>Serbes</a:t>
            </a:r>
            <a:r>
              <a:rPr lang="en-GB" sz="1400" dirty="0">
                <a:effectLst/>
                <a:latin typeface="+mj-lt"/>
              </a:rPr>
              <a:t>, and N. </a:t>
            </a:r>
            <a:r>
              <a:rPr lang="en-GB" sz="1400" dirty="0" err="1">
                <a:effectLst/>
                <a:latin typeface="+mj-lt"/>
              </a:rPr>
              <a:t>Aydın</a:t>
            </a:r>
            <a:r>
              <a:rPr lang="en-GB" sz="1400" dirty="0">
                <a:effectLst/>
                <a:latin typeface="+mj-lt"/>
              </a:rPr>
              <a:t>, “Short time </a:t>
            </a:r>
            <a:r>
              <a:rPr lang="en-GB" sz="1400" dirty="0" err="1">
                <a:effectLst/>
                <a:latin typeface="+mj-lt"/>
              </a:rPr>
              <a:t>fourier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transform based music genre classification,” in 2018 Electric Electronics,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Computer Science, Biomedical </a:t>
            </a:r>
            <a:r>
              <a:rPr lang="en-GB" sz="1400" dirty="0" err="1">
                <a:effectLst/>
                <a:latin typeface="+mj-lt"/>
              </a:rPr>
              <a:t>Engineerings</a:t>
            </a:r>
            <a:r>
              <a:rPr lang="en-GB" sz="1400" dirty="0">
                <a:effectLst/>
                <a:latin typeface="+mj-lt"/>
              </a:rPr>
              <a:t>’ Meeting (EBBT), pp. 1–4,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IEEE, 2018.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405E8-52B6-33EC-AF63-02A5BB1BD849}"/>
              </a:ext>
            </a:extLst>
          </p:cNvPr>
          <p:cNvSpPr txBox="1"/>
          <p:nvPr/>
        </p:nvSpPr>
        <p:spPr>
          <a:xfrm>
            <a:off x="5867400" y="1925053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+mj-lt"/>
              </a:rPr>
              <a:t>[4] J. Ram ́</a:t>
            </a:r>
            <a:r>
              <a:rPr lang="en-GB" sz="1400" dirty="0" err="1">
                <a:effectLst/>
                <a:latin typeface="+mj-lt"/>
              </a:rPr>
              <a:t>ırez</a:t>
            </a:r>
            <a:r>
              <a:rPr lang="en-GB" sz="1400" dirty="0">
                <a:effectLst/>
                <a:latin typeface="+mj-lt"/>
              </a:rPr>
              <a:t> and M. J. Flores, “Machine learning for music genre: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multifaceted review and experimentation with </a:t>
            </a:r>
            <a:r>
              <a:rPr lang="en-GB" sz="1400" dirty="0" err="1">
                <a:effectLst/>
                <a:latin typeface="+mj-lt"/>
              </a:rPr>
              <a:t>audioset</a:t>
            </a:r>
            <a:r>
              <a:rPr lang="en-GB" sz="1400" dirty="0">
                <a:effectLst/>
                <a:latin typeface="+mj-lt"/>
              </a:rPr>
              <a:t>,” Journal of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Intelligent Information Systems, vol. 55, no. 3, pp. 469–499, 2020.</a:t>
            </a:r>
          </a:p>
          <a:p>
            <a:r>
              <a:rPr lang="en-GB" sz="1400" dirty="0">
                <a:effectLst/>
                <a:latin typeface="+mj-lt"/>
              </a:rPr>
              <a:t>[5] Y. Xu and W. Zhou, “A deep music genres classification model based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on </a:t>
            </a:r>
            <a:r>
              <a:rPr lang="en-GB" sz="1400" dirty="0" err="1">
                <a:effectLst/>
                <a:latin typeface="+mj-lt"/>
              </a:rPr>
              <a:t>cnn</a:t>
            </a:r>
            <a:r>
              <a:rPr lang="en-GB" sz="1400" dirty="0">
                <a:effectLst/>
                <a:latin typeface="+mj-lt"/>
              </a:rPr>
              <a:t> with squeeze &amp; excitation block,” in 2020 Asia-Pacific Signal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and Information Processing Association Annual Summit and Conference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(APSIPA ASC), pp. 332–338, IEEE, 2020.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6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049-57A3-862C-26F0-40749C6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3D7E-6380-76C1-361F-1CA78C75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25053"/>
            <a:ext cx="4572000" cy="4348163"/>
          </a:xfrm>
        </p:spPr>
        <p:txBody>
          <a:bodyPr>
            <a:noAutofit/>
          </a:bodyPr>
          <a:lstStyle/>
          <a:p>
            <a:r>
              <a:rPr lang="en-GB" sz="1400" dirty="0">
                <a:effectLst/>
                <a:latin typeface="+mj-lt"/>
              </a:rPr>
              <a:t>[6] S. </a:t>
            </a:r>
            <a:r>
              <a:rPr lang="en-GB" sz="1400" dirty="0" err="1">
                <a:effectLst/>
                <a:latin typeface="+mj-lt"/>
              </a:rPr>
              <a:t>Chillara</a:t>
            </a:r>
            <a:r>
              <a:rPr lang="en-GB" sz="1400" dirty="0">
                <a:effectLst/>
                <a:latin typeface="+mj-lt"/>
              </a:rPr>
              <a:t>, A. Kavitha, S. A. </a:t>
            </a:r>
            <a:r>
              <a:rPr lang="en-GB" sz="1400" dirty="0" err="1">
                <a:effectLst/>
                <a:latin typeface="+mj-lt"/>
              </a:rPr>
              <a:t>Neginhal</a:t>
            </a:r>
            <a:r>
              <a:rPr lang="en-GB" sz="1400" dirty="0">
                <a:effectLst/>
                <a:latin typeface="+mj-lt"/>
              </a:rPr>
              <a:t>, S. Haldia, and K. </a:t>
            </a:r>
            <a:r>
              <a:rPr lang="en-GB" sz="1400" dirty="0" err="1">
                <a:effectLst/>
                <a:latin typeface="+mj-lt"/>
              </a:rPr>
              <a:t>Vidyullatha</a:t>
            </a:r>
            <a:r>
              <a:rPr lang="en-GB" sz="1400" dirty="0">
                <a:effectLst/>
                <a:latin typeface="+mj-lt"/>
              </a:rPr>
              <a:t>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“Music genre classification using machine learning algorithms: a com-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parison,” Int Res J </a:t>
            </a:r>
            <a:r>
              <a:rPr lang="en-GB" sz="1400" dirty="0" err="1">
                <a:effectLst/>
                <a:latin typeface="+mj-lt"/>
              </a:rPr>
              <a:t>Eng</a:t>
            </a:r>
            <a:r>
              <a:rPr lang="en-GB" sz="1400" dirty="0">
                <a:effectLst/>
                <a:latin typeface="+mj-lt"/>
              </a:rPr>
              <a:t> </a:t>
            </a:r>
            <a:r>
              <a:rPr lang="en-GB" sz="1400" dirty="0" err="1">
                <a:effectLst/>
                <a:latin typeface="+mj-lt"/>
              </a:rPr>
              <a:t>Technol</a:t>
            </a:r>
            <a:r>
              <a:rPr lang="en-GB" sz="1400" dirty="0">
                <a:effectLst/>
                <a:latin typeface="+mj-lt"/>
              </a:rPr>
              <a:t>, vol. 6, no. 5, pp. 851–858, 2019.</a:t>
            </a:r>
          </a:p>
          <a:p>
            <a:r>
              <a:rPr lang="en-GB" sz="1400" dirty="0">
                <a:effectLst/>
                <a:latin typeface="+mj-lt"/>
              </a:rPr>
              <a:t>[7] R. Singhal, S. </a:t>
            </a:r>
            <a:r>
              <a:rPr lang="en-GB" sz="1400" dirty="0" err="1">
                <a:effectLst/>
                <a:latin typeface="+mj-lt"/>
              </a:rPr>
              <a:t>Srivatsan</a:t>
            </a:r>
            <a:r>
              <a:rPr lang="en-GB" sz="1400" dirty="0">
                <a:effectLst/>
                <a:latin typeface="+mj-lt"/>
              </a:rPr>
              <a:t>, and P. Panda, “Classification of music genres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using feature selection and hyperparameter tuning,” Journal of Artificial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Intelligence and Capsule Networks, vol. 4, no. 3, pp. 167–178, 2022.</a:t>
            </a:r>
          </a:p>
          <a:p>
            <a:r>
              <a:rPr lang="en-GB" sz="1400" dirty="0">
                <a:effectLst/>
                <a:latin typeface="+mj-lt"/>
              </a:rPr>
              <a:t>[8] N. Ndou, R. </a:t>
            </a:r>
            <a:r>
              <a:rPr lang="en-GB" sz="1400" dirty="0" err="1">
                <a:effectLst/>
                <a:latin typeface="+mj-lt"/>
              </a:rPr>
              <a:t>Ajoodha</a:t>
            </a:r>
            <a:r>
              <a:rPr lang="en-GB" sz="1400" dirty="0">
                <a:effectLst/>
                <a:latin typeface="+mj-lt"/>
              </a:rPr>
              <a:t>, and A. Jadhav, “Music genre classification: A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review of deep-learning and traditional machine-learning approaches,” in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2021 IEEE International IOT, Electronics and Mechatronics Conference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(IEMTRONICS), pp. 1–6, IEEE, 2021.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405E8-52B6-33EC-AF63-02A5BB1BD849}"/>
              </a:ext>
            </a:extLst>
          </p:cNvPr>
          <p:cNvSpPr txBox="1"/>
          <p:nvPr/>
        </p:nvSpPr>
        <p:spPr>
          <a:xfrm>
            <a:off x="5867400" y="192505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+mj-lt"/>
              </a:rPr>
              <a:t>[9] A. </a:t>
            </a:r>
            <a:r>
              <a:rPr lang="en-GB" sz="1400" dirty="0" err="1">
                <a:effectLst/>
                <a:latin typeface="+mj-lt"/>
              </a:rPr>
              <a:t>Elbir</a:t>
            </a:r>
            <a:r>
              <a:rPr lang="en-GB" sz="1400" dirty="0">
                <a:effectLst/>
                <a:latin typeface="+mj-lt"/>
              </a:rPr>
              <a:t>, H. B. C ̧ am, M. E. </a:t>
            </a:r>
            <a:r>
              <a:rPr lang="en-GB" sz="1400" dirty="0" err="1">
                <a:effectLst/>
                <a:latin typeface="+mj-lt"/>
              </a:rPr>
              <a:t>Iyican</a:t>
            </a:r>
            <a:r>
              <a:rPr lang="en-GB" sz="1400" dirty="0">
                <a:effectLst/>
                <a:latin typeface="+mj-lt"/>
              </a:rPr>
              <a:t>, B. ̈</a:t>
            </a:r>
            <a:r>
              <a:rPr lang="en-GB" sz="1400" dirty="0" err="1">
                <a:effectLst/>
                <a:latin typeface="+mj-lt"/>
              </a:rPr>
              <a:t>Ozt</a:t>
            </a:r>
            <a:r>
              <a:rPr lang="en-GB" sz="1400" dirty="0">
                <a:effectLst/>
                <a:latin typeface="+mj-lt"/>
              </a:rPr>
              <a:t> ̈</a:t>
            </a:r>
            <a:r>
              <a:rPr lang="en-GB" sz="1400" dirty="0" err="1">
                <a:effectLst/>
                <a:latin typeface="+mj-lt"/>
              </a:rPr>
              <a:t>urk</a:t>
            </a:r>
            <a:r>
              <a:rPr lang="en-GB" sz="1400" dirty="0">
                <a:effectLst/>
                <a:latin typeface="+mj-lt"/>
              </a:rPr>
              <a:t>, and N. Aydin, “Music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genre classification and recommendation by using machine learning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techniques,” in 2018 Innovations in Intelligent Systems and Applications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effectLst/>
                <a:latin typeface="+mj-lt"/>
              </a:rPr>
              <a:t>Conference (ASYU), pp. 1–5, IEEE, 2018.</a:t>
            </a:r>
          </a:p>
          <a:p>
            <a:r>
              <a:rPr lang="en-GB" sz="1400" dirty="0">
                <a:effectLst/>
                <a:latin typeface="+mj-lt"/>
              </a:rPr>
              <a:t>[10] H. </a:t>
            </a:r>
            <a:r>
              <a:rPr lang="en-GB" sz="1400" dirty="0" err="1">
                <a:effectLst/>
                <a:latin typeface="+mj-lt"/>
              </a:rPr>
              <a:t>Bahuleyan</a:t>
            </a:r>
            <a:r>
              <a:rPr lang="en-GB" sz="1400" dirty="0">
                <a:effectLst/>
                <a:latin typeface="+mj-lt"/>
              </a:rPr>
              <a:t>, “Music genre classification using machine learning tech-</a:t>
            </a:r>
            <a:br>
              <a:rPr lang="en-GB" sz="1400" dirty="0">
                <a:latin typeface="+mj-lt"/>
              </a:rPr>
            </a:br>
            <a:r>
              <a:rPr lang="en-GB" sz="1400" dirty="0" err="1">
                <a:effectLst/>
                <a:latin typeface="+mj-lt"/>
              </a:rPr>
              <a:t>niques</a:t>
            </a:r>
            <a:r>
              <a:rPr lang="en-GB" sz="1400" dirty="0">
                <a:effectLst/>
                <a:latin typeface="+mj-lt"/>
              </a:rPr>
              <a:t>,” </a:t>
            </a:r>
            <a:r>
              <a:rPr lang="en-GB" sz="1400" dirty="0" err="1">
                <a:effectLst/>
                <a:latin typeface="+mj-lt"/>
              </a:rPr>
              <a:t>arXiv</a:t>
            </a:r>
            <a:r>
              <a:rPr lang="en-GB" sz="1400" dirty="0">
                <a:effectLst/>
                <a:latin typeface="+mj-lt"/>
              </a:rPr>
              <a:t> preprint arXiv:1804.01149, 2018.</a:t>
            </a:r>
          </a:p>
          <a:p>
            <a:r>
              <a:rPr lang="en-GB" sz="1400" dirty="0">
                <a:effectLst/>
                <a:latin typeface="+mj-lt"/>
              </a:rPr>
              <a:t>[11] H. </a:t>
            </a:r>
            <a:r>
              <a:rPr lang="en-GB" sz="1400" dirty="0" err="1">
                <a:effectLst/>
                <a:latin typeface="+mj-lt"/>
              </a:rPr>
              <a:t>Bahuleyan</a:t>
            </a:r>
            <a:r>
              <a:rPr lang="en-GB" sz="1400" dirty="0">
                <a:effectLst/>
                <a:latin typeface="+mj-lt"/>
              </a:rPr>
              <a:t>, “Music genre classification using machine learning tech-</a:t>
            </a:r>
            <a:br>
              <a:rPr lang="en-GB" sz="1400" dirty="0">
                <a:latin typeface="+mj-lt"/>
              </a:rPr>
            </a:br>
            <a:r>
              <a:rPr lang="en-GB" sz="1400" dirty="0" err="1">
                <a:effectLst/>
                <a:latin typeface="+mj-lt"/>
              </a:rPr>
              <a:t>niques</a:t>
            </a:r>
            <a:r>
              <a:rPr lang="en-GB" sz="1400" dirty="0">
                <a:effectLst/>
                <a:latin typeface="+mj-lt"/>
              </a:rPr>
              <a:t>,” </a:t>
            </a:r>
            <a:r>
              <a:rPr lang="en-GB" sz="1400" dirty="0" err="1">
                <a:effectLst/>
                <a:latin typeface="+mj-lt"/>
              </a:rPr>
              <a:t>arXiv</a:t>
            </a:r>
            <a:r>
              <a:rPr lang="en-GB" sz="1400" dirty="0">
                <a:effectLst/>
                <a:latin typeface="+mj-lt"/>
              </a:rPr>
              <a:t> preprint arXiv:1804.01149, 2018.</a:t>
            </a:r>
            <a:br>
              <a:rPr lang="en-GB" sz="1800" dirty="0">
                <a:latin typeface="+mj-lt"/>
              </a:rPr>
            </a:b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4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4800600" cy="43481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Concept of sound and music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Proposed Methodology</a:t>
            </a:r>
          </a:p>
          <a:p>
            <a:pPr lvl="1"/>
            <a:r>
              <a:rPr lang="en-US" dirty="0"/>
              <a:t>Model Overview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Proposed Model </a:t>
            </a:r>
          </a:p>
          <a:p>
            <a:pPr lvl="1"/>
            <a:r>
              <a:rPr lang="en-US" dirty="0"/>
              <a:t>Traditional Classifiers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B450BE-34F5-6D5F-315B-05F8F425E9F1}"/>
              </a:ext>
            </a:extLst>
          </p:cNvPr>
          <p:cNvSpPr txBox="1">
            <a:spLocks/>
          </p:cNvSpPr>
          <p:nvPr/>
        </p:nvSpPr>
        <p:spPr>
          <a:xfrm>
            <a:off x="6096000" y="1828799"/>
            <a:ext cx="48006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94B4-8175-A014-617E-935FA89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049-DC33-9794-9629-0E64D8B4D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  <a:latin typeface="Georgia (Body)"/>
              </a:rPr>
              <a:t>During the recent research performed</a:t>
            </a:r>
            <a:br>
              <a:rPr lang="en-GB" dirty="0">
                <a:latin typeface="Georgia (Body)"/>
              </a:rPr>
            </a:br>
            <a:r>
              <a:rPr lang="en-GB" dirty="0">
                <a:effectLst/>
                <a:latin typeface="Georgia (Body)"/>
              </a:rPr>
              <a:t>on MIR, of the 104 papers, approximately half displayed</a:t>
            </a:r>
            <a:br>
              <a:rPr lang="en-GB" dirty="0">
                <a:latin typeface="Georgia (Body)"/>
              </a:rPr>
            </a:br>
            <a:r>
              <a:rPr lang="en-GB" dirty="0">
                <a:effectLst/>
                <a:latin typeface="Georgia (Body)"/>
              </a:rPr>
              <a:t>quantitative results and over 80% of those papers reported</a:t>
            </a:r>
            <a:br>
              <a:rPr lang="en-GB" dirty="0">
                <a:latin typeface="Georgia (Body)"/>
              </a:rPr>
            </a:br>
            <a:r>
              <a:rPr lang="en-GB" dirty="0">
                <a:effectLst/>
                <a:latin typeface="Georgia (Body)"/>
              </a:rPr>
              <a:t>mean values of performance measure.</a:t>
            </a:r>
          </a:p>
          <a:p>
            <a:r>
              <a:rPr lang="en-US" dirty="0"/>
              <a:t>Genre classification is at the forefront of research for audio streaming services and other industries</a:t>
            </a:r>
            <a:endParaRPr lang="en-GB" dirty="0"/>
          </a:p>
          <a:p>
            <a:r>
              <a:rPr lang="en-US" dirty="0"/>
              <a:t>Perform genre classification on a collection of audio samples</a:t>
            </a:r>
          </a:p>
          <a:p>
            <a:r>
              <a:rPr lang="en-GB" dirty="0"/>
              <a:t>Deploying machine learning &amp; deep learning techniques to classify audio files</a:t>
            </a:r>
          </a:p>
          <a:p>
            <a:endParaRPr lang="en-US" dirty="0">
              <a:latin typeface="Calibri (Body)"/>
            </a:endParaRPr>
          </a:p>
        </p:txBody>
      </p:sp>
      <p:pic>
        <p:nvPicPr>
          <p:cNvPr id="6" name="Content Placeholder 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1D7A395-404D-3742-AC28-382FDAD98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2390274"/>
            <a:ext cx="5733061" cy="2975534"/>
          </a:xfrm>
        </p:spPr>
      </p:pic>
    </p:spTree>
    <p:extLst>
      <p:ext uri="{BB962C8B-B14F-4D97-AF65-F5344CB8AC3E}">
        <p14:creationId xmlns:p14="http://schemas.microsoft.com/office/powerpoint/2010/main" val="37793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94B4-8175-A014-617E-935FA89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and relation to music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049-DC33-9794-9629-0E64D8B4D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Georgia (Body)"/>
            </a:endParaRPr>
          </a:p>
          <a:p>
            <a:endParaRPr lang="en-GB" dirty="0">
              <a:latin typeface="Georgia (Body)"/>
            </a:endParaRPr>
          </a:p>
          <a:p>
            <a:r>
              <a:rPr lang="en-GB" dirty="0">
                <a:latin typeface="Georgia (Body)"/>
              </a:rPr>
              <a:t>Sound is a wave sequence</a:t>
            </a:r>
            <a:endParaRPr lang="en-GB" dirty="0">
              <a:effectLst/>
              <a:latin typeface="Georgia (Body)"/>
            </a:endParaRPr>
          </a:p>
          <a:p>
            <a:r>
              <a:rPr lang="en-US" dirty="0"/>
              <a:t>Pitch, frequency, amplitude, etc.</a:t>
            </a:r>
            <a:endParaRPr lang="en-GB" dirty="0"/>
          </a:p>
          <a:p>
            <a:r>
              <a:rPr lang="en-US" dirty="0"/>
              <a:t>Analyzing audio signatures to showcase musical characteristics</a:t>
            </a:r>
          </a:p>
        </p:txBody>
      </p:sp>
      <p:pic>
        <p:nvPicPr>
          <p:cNvPr id="8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E95E02C-9B65-E788-5E38-6552C1CB5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2232910"/>
            <a:ext cx="5305926" cy="3109791"/>
          </a:xfrm>
        </p:spPr>
      </p:pic>
    </p:spTree>
    <p:extLst>
      <p:ext uri="{BB962C8B-B14F-4D97-AF65-F5344CB8AC3E}">
        <p14:creationId xmlns:p14="http://schemas.microsoft.com/office/powerpoint/2010/main" val="21983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94B4-8175-A014-617E-935FA89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049-DC33-9794-9629-0E64D8B4D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Georgia (Body)"/>
            </a:endParaRPr>
          </a:p>
          <a:p>
            <a:r>
              <a:rPr lang="en-US" dirty="0"/>
              <a:t>Short Time Fourier Transform with different window types, window sizes &amp; overlap ratios (</a:t>
            </a:r>
            <a:r>
              <a:rPr lang="en-US" dirty="0" err="1"/>
              <a:t>Elbir</a:t>
            </a:r>
            <a:r>
              <a:rPr lang="en-US" dirty="0"/>
              <a:t>, 2018).</a:t>
            </a:r>
          </a:p>
          <a:p>
            <a:r>
              <a:rPr lang="en-US" dirty="0"/>
              <a:t>Extracting different features like time and frequency domain features (</a:t>
            </a:r>
            <a:r>
              <a:rPr lang="en-US" dirty="0" err="1"/>
              <a:t>Elbir</a:t>
            </a:r>
            <a:r>
              <a:rPr lang="en-US" dirty="0"/>
              <a:t>, 2018).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ECC82E-42C8-66E8-627F-9B9ABA7ED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CNN and traditional classifiers (Ramirez, 2020)</a:t>
            </a:r>
          </a:p>
          <a:p>
            <a:r>
              <a:rPr lang="en-US" dirty="0"/>
              <a:t>(</a:t>
            </a:r>
            <a:r>
              <a:rPr lang="en-US" dirty="0" err="1"/>
              <a:t>Chillara</a:t>
            </a:r>
            <a:r>
              <a:rPr lang="en-US" dirty="0"/>
              <a:t>, 2019) contributed other models like Logistic Regression and Artificial Neural Networks</a:t>
            </a:r>
          </a:p>
          <a:p>
            <a:r>
              <a:rPr lang="en-US" dirty="0"/>
              <a:t>H. </a:t>
            </a:r>
            <a:r>
              <a:rPr lang="en-US" dirty="0" err="1"/>
              <a:t>Bahuleyan</a:t>
            </a:r>
            <a:r>
              <a:rPr lang="en-US" dirty="0"/>
              <a:t> suggested two methodologies, using spectrograms &amp; hand-crafted features to be fed to models (</a:t>
            </a:r>
            <a:r>
              <a:rPr lang="en-US" dirty="0" err="1"/>
              <a:t>Bahuleyan</a:t>
            </a:r>
            <a:r>
              <a:rPr lang="en-US" dirty="0"/>
              <a:t>, 2018).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94B4-8175-A014-617E-935FA89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Related Works</a:t>
            </a:r>
            <a:endParaRPr lang="en-GB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7873D76-BB32-A14A-405A-C634B526C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526" y="2271635"/>
            <a:ext cx="7242976" cy="2571402"/>
          </a:xfrm>
        </p:spPr>
      </p:pic>
    </p:spTree>
    <p:extLst>
      <p:ext uri="{BB962C8B-B14F-4D97-AF65-F5344CB8AC3E}">
        <p14:creationId xmlns:p14="http://schemas.microsoft.com/office/powerpoint/2010/main" val="3935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Overview</a:t>
            </a:r>
          </a:p>
        </p:txBody>
      </p:sp>
      <p:pic>
        <p:nvPicPr>
          <p:cNvPr id="2" name="Picture 1" descr="A picture containing antenna&#10;&#10;Description automatically generated">
            <a:extLst>
              <a:ext uri="{FF2B5EF4-FFF2-40B4-BE49-F238E27FC236}">
                <a16:creationId xmlns:a16="http://schemas.microsoft.com/office/drawing/2014/main" id="{5C067536-B7B9-7202-864E-3C5E4E4C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" y="3511297"/>
            <a:ext cx="11855118" cy="16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3A-D2CB-215D-890E-C90D2034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372E-CDA6-DA62-3BA6-AFCEE4932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Extracting spectrogram</a:t>
            </a:r>
          </a:p>
          <a:p>
            <a:r>
              <a:rPr lang="en-US" dirty="0"/>
              <a:t>From spectrogram, we extract Mel-Frequency Cepstral Coefficients (MFCC) and others.</a:t>
            </a:r>
          </a:p>
          <a:p>
            <a:r>
              <a:rPr lang="en-US" dirty="0"/>
              <a:t>Expected value &amp; variance of time &amp; frequency domain features (spectral bandwidth, </a:t>
            </a:r>
            <a:r>
              <a:rPr lang="en-US" dirty="0" err="1"/>
              <a:t>rolloff</a:t>
            </a:r>
            <a:r>
              <a:rPr lang="en-US" dirty="0"/>
              <a:t> etc.)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052FC-0930-F246-34F8-86E316340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78882"/>
            <a:ext cx="45720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45</TotalTime>
  <Words>888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(Body)</vt:lpstr>
      <vt:lpstr>Georgia</vt:lpstr>
      <vt:lpstr>Georgia (Body)</vt:lpstr>
      <vt:lpstr>Brushed Metal 16x9</vt:lpstr>
      <vt:lpstr>Music Genre Classification using Convolutional Neural Networks &amp; Machine Learning Classifiers</vt:lpstr>
      <vt:lpstr>Agenda</vt:lpstr>
      <vt:lpstr>Introduction</vt:lpstr>
      <vt:lpstr>Sound and relation to music</vt:lpstr>
      <vt:lpstr>Related Work</vt:lpstr>
      <vt:lpstr>Related Works</vt:lpstr>
      <vt:lpstr>Comparison of Related Works</vt:lpstr>
      <vt:lpstr>Proposed Methodology Overview</vt:lpstr>
      <vt:lpstr>Feature Extraction</vt:lpstr>
      <vt:lpstr>Proposed Model</vt:lpstr>
      <vt:lpstr>Supervised Classifiers</vt:lpstr>
      <vt:lpstr>GTZAN Dataset</vt:lpstr>
      <vt:lpstr>Evaluation Metrics</vt:lpstr>
      <vt:lpstr>Results Analysis</vt:lpstr>
      <vt:lpstr>Comparison with other networks</vt:lpstr>
      <vt:lpstr>Thank you! 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using Convolutional Neural Networks &amp; Machine Learning Classifiers</dc:title>
  <dc:creator>Islam Anwar Stu</dc:creator>
  <cp:lastModifiedBy>Islam Anwar Stu</cp:lastModifiedBy>
  <cp:revision>16</cp:revision>
  <dcterms:created xsi:type="dcterms:W3CDTF">2022-12-24T06:11:51Z</dcterms:created>
  <dcterms:modified xsi:type="dcterms:W3CDTF">2022-12-24T06:57:56Z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