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12/24/2022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&amp; Mining on Music Track 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Islam Anwar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Scaling (MDS)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Fed it distance matrix of our data previously from clustering task</a:t>
            </a:r>
          </a:p>
          <a:p>
            <a:r>
              <a:rPr lang="en-US" dirty="0"/>
              <a:t>Substandard result for computing our principal coordinates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B99614-719A-FC78-BA92-4EFB36F04DF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4960011"/>
            <a:ext cx="9386843" cy="1216952"/>
          </a:xfrm>
        </p:spPr>
      </p:pic>
    </p:spTree>
    <p:extLst>
      <p:ext uri="{BB962C8B-B14F-4D97-AF65-F5344CB8AC3E}">
        <p14:creationId xmlns:p14="http://schemas.microsoft.com/office/powerpoint/2010/main" val="3140386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Correlation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 descr="Text&#10;&#10;Description automatically generated">
            <a:extLst>
              <a:ext uri="{FF2B5EF4-FFF2-40B4-BE49-F238E27FC236}">
                <a16:creationId xmlns:a16="http://schemas.microsoft.com/office/drawing/2014/main" id="{121F71EE-5BB8-1AE8-E735-D836D72FD3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5998" y="1598980"/>
            <a:ext cx="4572000" cy="3615805"/>
          </a:xfrm>
        </p:spPr>
      </p:pic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F9A6A1E5-6EBB-8024-47CE-88BB90DD5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613935"/>
            <a:ext cx="4572000" cy="36301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1E1D764-D20C-01F6-E4D1-778A259458A6}"/>
              </a:ext>
            </a:extLst>
          </p:cNvPr>
          <p:cNvSpPr txBox="1"/>
          <p:nvPr/>
        </p:nvSpPr>
        <p:spPr>
          <a:xfrm>
            <a:off x="3581400" y="5259020"/>
            <a:ext cx="5522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Split our data in half by adjusting danceability feature to 0.36 for even split </a:t>
            </a:r>
          </a:p>
          <a:p>
            <a:r>
              <a:rPr lang="en-US" dirty="0"/>
              <a:t>PCA not feasible due to even distribution of proportions of variances between components</a:t>
            </a:r>
          </a:p>
        </p:txBody>
      </p:sp>
    </p:spTree>
    <p:extLst>
      <p:ext uri="{BB962C8B-B14F-4D97-AF65-F5344CB8AC3E}">
        <p14:creationId xmlns:p14="http://schemas.microsoft.com/office/powerpoint/2010/main" val="289532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Association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contains very few features with meaningful categorical variables to perform association</a:t>
            </a:r>
          </a:p>
          <a:p>
            <a:r>
              <a:rPr lang="en-US" dirty="0"/>
              <a:t>Tried to see if certain artists correlated with their music being explicit or not</a:t>
            </a:r>
          </a:p>
          <a:p>
            <a:r>
              <a:rPr lang="en-US" dirty="0"/>
              <a:t>Independent test</a:t>
            </a:r>
          </a:p>
        </p:txBody>
      </p:sp>
      <p:pic>
        <p:nvPicPr>
          <p:cNvPr id="8" name="Content Placeholder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B7E3451-129C-AD0D-45A2-F11CA2C7CA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3174040"/>
            <a:ext cx="4572000" cy="1657683"/>
          </a:xfrm>
        </p:spPr>
      </p:pic>
    </p:spTree>
    <p:extLst>
      <p:ext uri="{BB962C8B-B14F-4D97-AF65-F5344CB8AC3E}">
        <p14:creationId xmlns:p14="http://schemas.microsoft.com/office/powerpoint/2010/main" val="145414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1E4D8-2DA6-4531-982B-D88D8174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Detection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688C0-CBFB-BBDE-6873-D31964374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04815"/>
            <a:ext cx="3000998" cy="39721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Box plots and histograms previously performed</a:t>
            </a:r>
          </a:p>
          <a:p>
            <a:r>
              <a:rPr lang="en-US" dirty="0"/>
              <a:t>Few outliers present in tempo, liveness, loudness, and </a:t>
            </a:r>
            <a:r>
              <a:rPr lang="en-US" dirty="0" err="1"/>
              <a:t>speechiness</a:t>
            </a:r>
            <a:endParaRPr lang="en-US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ED22E7-61B8-8CDC-A0D2-FB1634B9B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5385" y="2204814"/>
            <a:ext cx="2691214" cy="397214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Mahalanobis</a:t>
            </a:r>
            <a:r>
              <a:rPr lang="en-US" dirty="0"/>
              <a:t> distance, any observation with p value less than α=0.05 is considered outlier</a:t>
            </a:r>
          </a:p>
          <a:p>
            <a:r>
              <a:rPr lang="en-US" dirty="0"/>
              <a:t>~ 650 were found as potential outliers</a:t>
            </a: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7D52D28-A9BE-3815-CF22-7EC482BD1D8E}"/>
              </a:ext>
            </a:extLst>
          </p:cNvPr>
          <p:cNvSpPr txBox="1">
            <a:spLocks/>
          </p:cNvSpPr>
          <p:nvPr/>
        </p:nvSpPr>
        <p:spPr>
          <a:xfrm>
            <a:off x="4562741" y="2204815"/>
            <a:ext cx="3376302" cy="39721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r>
              <a:rPr lang="en-US" dirty="0"/>
              <a:t>Plotted scatter matrix to find outliers</a:t>
            </a:r>
          </a:p>
          <a:p>
            <a:r>
              <a:rPr lang="en-US" dirty="0"/>
              <a:t>Not informative as some are discrete variables and checking outliers using scatter isn’t most informative</a:t>
            </a:r>
            <a:endParaRPr lang="en-GB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4B7E8334-62AE-0248-AACD-8AA12D9C0A5F}"/>
              </a:ext>
            </a:extLst>
          </p:cNvPr>
          <p:cNvSpPr txBox="1">
            <a:spLocks/>
          </p:cNvSpPr>
          <p:nvPr/>
        </p:nvSpPr>
        <p:spPr>
          <a:xfrm>
            <a:off x="1246974" y="1647916"/>
            <a:ext cx="3049425" cy="45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Univariate</a:t>
            </a:r>
            <a:endParaRPr lang="en-GB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F92F178-ED1D-532D-FFF4-AEB23A73969E}"/>
              </a:ext>
            </a:extLst>
          </p:cNvPr>
          <p:cNvSpPr txBox="1">
            <a:spLocks/>
          </p:cNvSpPr>
          <p:nvPr/>
        </p:nvSpPr>
        <p:spPr>
          <a:xfrm>
            <a:off x="4562741" y="1647916"/>
            <a:ext cx="3049425" cy="45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Bivariate</a:t>
            </a:r>
            <a:endParaRPr lang="en-GB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ACCAD38-75CF-90BF-0986-EF0D7FAAFB33}"/>
              </a:ext>
            </a:extLst>
          </p:cNvPr>
          <p:cNvSpPr txBox="1">
            <a:spLocks/>
          </p:cNvSpPr>
          <p:nvPr/>
        </p:nvSpPr>
        <p:spPr>
          <a:xfrm>
            <a:off x="8205386" y="1647916"/>
            <a:ext cx="2739640" cy="454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292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57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Multivariate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8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Remedial Actions (LDA)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LDA had very little difference in performance, MSE was almost negligible and proportion of trace was very similar</a:t>
            </a:r>
          </a:p>
          <a:p>
            <a:endParaRPr lang="en-US" dirty="0"/>
          </a:p>
        </p:txBody>
      </p:sp>
      <p:pic>
        <p:nvPicPr>
          <p:cNvPr id="7" name="Content Placeholder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362B0BB-360B-A8C9-2736-507BC8624D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007964"/>
            <a:ext cx="4572000" cy="3989835"/>
          </a:xfrm>
        </p:spPr>
      </p:pic>
    </p:spTree>
    <p:extLst>
      <p:ext uri="{BB962C8B-B14F-4D97-AF65-F5344CB8AC3E}">
        <p14:creationId xmlns:p14="http://schemas.microsoft.com/office/powerpoint/2010/main" val="133252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Remedial Actions (Clustering) </a:t>
            </a:r>
            <a:endParaRPr lang="en-GB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5612018-4214-EC87-A38A-5123179DED3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399" y="1706436"/>
            <a:ext cx="4572000" cy="2821108"/>
          </a:xfrm>
        </p:spPr>
      </p:pic>
      <p:pic>
        <p:nvPicPr>
          <p:cNvPr id="10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3F2F0961-E9C4-105E-FB37-FE243AA7FF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2" y="1706436"/>
            <a:ext cx="4572000" cy="2798274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E90BEE-DBF4-65E2-0DF7-7CA83DEF8A8B}"/>
              </a:ext>
            </a:extLst>
          </p:cNvPr>
          <p:cNvSpPr txBox="1"/>
          <p:nvPr/>
        </p:nvSpPr>
        <p:spPr>
          <a:xfrm>
            <a:off x="3047288" y="4828398"/>
            <a:ext cx="60974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had more variability, potentially 4-7 clusters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K-means new elbow method at k=6, goodness of fit was similar but still below 50%, still subpar</a:t>
            </a:r>
          </a:p>
        </p:txBody>
      </p:sp>
    </p:spTree>
    <p:extLst>
      <p:ext uri="{BB962C8B-B14F-4D97-AF65-F5344CB8AC3E}">
        <p14:creationId xmlns:p14="http://schemas.microsoft.com/office/powerpoint/2010/main" val="42302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Remedial Actions (</a:t>
            </a:r>
            <a:r>
              <a:rPr lang="en-US" dirty="0" err="1"/>
              <a:t>Hotelling</a:t>
            </a:r>
            <a:r>
              <a:rPr lang="en-US" dirty="0"/>
              <a:t>, PCA, MDS, CanCor) 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 err="1"/>
              <a:t>Hotelling</a:t>
            </a:r>
            <a:r>
              <a:rPr lang="en-US" dirty="0"/>
              <a:t> Test was unaffected by outlier removal, test is still statistically significant</a:t>
            </a:r>
          </a:p>
          <a:p>
            <a:r>
              <a:rPr lang="en-US" dirty="0"/>
              <a:t>PCA wasn’t affected but proportion of variance was still unsuitable for using PCA further</a:t>
            </a:r>
          </a:p>
          <a:p>
            <a:r>
              <a:rPr lang="en-US" dirty="0"/>
              <a:t>MDS had a GOF of approximately 48%, a marginal improvement on first experiment</a:t>
            </a:r>
          </a:p>
          <a:p>
            <a:r>
              <a:rPr lang="en-US" dirty="0"/>
              <a:t>CanCor test shows max. correlation of 0.13, too small to suggest a relationship between two sets of data.</a:t>
            </a:r>
          </a:p>
          <a:p>
            <a:endParaRPr lang="en-US" dirty="0"/>
          </a:p>
        </p:txBody>
      </p:sp>
      <p:pic>
        <p:nvPicPr>
          <p:cNvPr id="8" name="Content Placeholder 7" descr="Chart&#10;&#10;Description automatically generated">
            <a:extLst>
              <a:ext uri="{FF2B5EF4-FFF2-40B4-BE49-F238E27FC236}">
                <a16:creationId xmlns:a16="http://schemas.microsoft.com/office/drawing/2014/main" id="{6E7AEC1D-8E8E-5C26-99F7-F00BCEF59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0" y="2591000"/>
            <a:ext cx="4572000" cy="2823763"/>
          </a:xfrm>
        </p:spPr>
      </p:pic>
    </p:spTree>
    <p:extLst>
      <p:ext uri="{BB962C8B-B14F-4D97-AF65-F5344CB8AC3E}">
        <p14:creationId xmlns:p14="http://schemas.microsoft.com/office/powerpoint/2010/main" val="626999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Provided various visualization and data mining techniques including:</a:t>
            </a:r>
          </a:p>
          <a:p>
            <a:pPr lvl="1"/>
            <a:r>
              <a:rPr lang="en-US" dirty="0"/>
              <a:t>LDA, PCA, MDS</a:t>
            </a:r>
          </a:p>
          <a:p>
            <a:pPr lvl="1"/>
            <a:r>
              <a:rPr lang="en-US" dirty="0"/>
              <a:t>Outlier Detection</a:t>
            </a:r>
          </a:p>
          <a:p>
            <a:pPr lvl="1"/>
            <a:r>
              <a:rPr lang="en-US" dirty="0"/>
              <a:t>Cluster Analysis</a:t>
            </a:r>
          </a:p>
          <a:p>
            <a:pPr lvl="1"/>
            <a:r>
              <a:rPr lang="en-US" dirty="0"/>
              <a:t>Canonical Correlation</a:t>
            </a:r>
          </a:p>
          <a:p>
            <a:pPr lvl="1"/>
            <a:r>
              <a:rPr lang="en-US" dirty="0"/>
              <a:t>Association Rules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C4D1E-6ADC-AE64-2574-E89BF15025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Areas of Improvement:</a:t>
            </a:r>
          </a:p>
          <a:p>
            <a:pPr lvl="1"/>
            <a:r>
              <a:rPr lang="en-US" dirty="0"/>
              <a:t>Attempt to optimize performance of techniques</a:t>
            </a:r>
          </a:p>
          <a:p>
            <a:pPr lvl="1"/>
            <a:r>
              <a:rPr lang="en-US" dirty="0"/>
              <a:t>Improve preprocessing methods to optimize data being fed to our models such as PCA and LDA </a:t>
            </a:r>
          </a:p>
          <a:p>
            <a:pPr lvl="1"/>
            <a:r>
              <a:rPr lang="en-US" dirty="0"/>
              <a:t>Data is sampled from larger dataset, so it is skewed and might not be reliable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19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57552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Dataset</a:t>
            </a:r>
          </a:p>
          <a:p>
            <a:r>
              <a:rPr lang="en-US" dirty="0"/>
              <a:t>Data Visualization &amp; Mining Techniques</a:t>
            </a:r>
          </a:p>
          <a:p>
            <a:pPr lvl="1"/>
            <a:r>
              <a:rPr lang="en-US" dirty="0"/>
              <a:t>Univariate Visualization</a:t>
            </a:r>
          </a:p>
          <a:p>
            <a:pPr lvl="1"/>
            <a:r>
              <a:rPr lang="en-US" dirty="0"/>
              <a:t>Linear Discriminant Analysis (LDA)</a:t>
            </a:r>
          </a:p>
          <a:p>
            <a:pPr lvl="1"/>
            <a:r>
              <a:rPr lang="en-US" dirty="0"/>
              <a:t>Cluster Analysis</a:t>
            </a:r>
          </a:p>
          <a:p>
            <a:pPr lvl="2"/>
            <a:r>
              <a:rPr lang="en-US" dirty="0"/>
              <a:t>Hierarchical </a:t>
            </a:r>
          </a:p>
          <a:p>
            <a:pPr lvl="2"/>
            <a:r>
              <a:rPr lang="en-US" dirty="0"/>
              <a:t>K-Means</a:t>
            </a:r>
          </a:p>
          <a:p>
            <a:pPr lvl="1"/>
            <a:r>
              <a:rPr lang="en-US" dirty="0" err="1"/>
              <a:t>Hotelling’s</a:t>
            </a:r>
            <a:r>
              <a:rPr lang="en-US" dirty="0"/>
              <a:t> T Test</a:t>
            </a:r>
          </a:p>
          <a:p>
            <a:pPr lvl="1"/>
            <a:r>
              <a:rPr lang="en-US" dirty="0"/>
              <a:t>Principal Component Analysis (PCA)</a:t>
            </a:r>
          </a:p>
          <a:p>
            <a:pPr lvl="1"/>
            <a:r>
              <a:rPr lang="en-US" dirty="0"/>
              <a:t>Multidimensional Scaling (MDS)</a:t>
            </a:r>
          </a:p>
          <a:p>
            <a:pPr lvl="1"/>
            <a:r>
              <a:rPr lang="en-US" dirty="0"/>
              <a:t>CanCor</a:t>
            </a:r>
          </a:p>
          <a:p>
            <a:pPr lvl="1"/>
            <a:r>
              <a:rPr lang="en-US" dirty="0"/>
              <a:t>Measures of Association</a:t>
            </a:r>
          </a:p>
          <a:p>
            <a:pPr lvl="1"/>
            <a:r>
              <a:rPr lang="en-US" dirty="0"/>
              <a:t>Outlier Detection, Comparison after outlier removal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7F18-854A-EF59-2BA9-20E13B27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Spotify Dataset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FFAE1-75C1-F357-D1E7-8D91A47C5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1.2 million songs</a:t>
            </a:r>
          </a:p>
          <a:p>
            <a:r>
              <a:rPr lang="en-US" dirty="0"/>
              <a:t>For computational capabilities, only 5000 observations are used.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EE840D1E-5C12-E150-9534-E602C5FB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80848"/>
            <a:ext cx="8787284" cy="329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3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FA14-7AAD-6309-662B-AB7775BC5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Univariate Visualization</a:t>
            </a:r>
            <a:endParaRPr lang="en-GB" dirty="0"/>
          </a:p>
        </p:txBody>
      </p:sp>
      <p:pic>
        <p:nvPicPr>
          <p:cNvPr id="6" name="Content Placeholder 5" descr="Chart, box and whisker chart&#10;&#10;Description automatically generated">
            <a:extLst>
              <a:ext uri="{FF2B5EF4-FFF2-40B4-BE49-F238E27FC236}">
                <a16:creationId xmlns:a16="http://schemas.microsoft.com/office/drawing/2014/main" id="{7BB9C460-1DDB-5472-FD57-48CC625401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80858" y="2561708"/>
            <a:ext cx="4572000" cy="2516435"/>
          </a:xfrm>
        </p:spPr>
      </p:pic>
      <p:pic>
        <p:nvPicPr>
          <p:cNvPr id="8" name="Content Placeholder 7" descr="Chart, histogram&#10;&#10;Description automatically generated">
            <a:extLst>
              <a:ext uri="{FF2B5EF4-FFF2-40B4-BE49-F238E27FC236}">
                <a16:creationId xmlns:a16="http://schemas.microsoft.com/office/drawing/2014/main" id="{0BC6F4B3-9060-8CEE-F6AF-2641EAB59F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1513" y="2389371"/>
            <a:ext cx="4572000" cy="2861107"/>
          </a:xfrm>
        </p:spPr>
      </p:pic>
    </p:spTree>
    <p:extLst>
      <p:ext uri="{BB962C8B-B14F-4D97-AF65-F5344CB8AC3E}">
        <p14:creationId xmlns:p14="http://schemas.microsoft.com/office/powerpoint/2010/main" val="79419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7FA65-CF1C-5C1A-FE65-987F7332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Discriminant Analysis (LDA)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4BFA9-0FE8-45B8-D486-8B39097CB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Performed data scaling</a:t>
            </a:r>
          </a:p>
          <a:p>
            <a:r>
              <a:rPr lang="en-US" dirty="0"/>
              <a:t>Train-test split of 70-30</a:t>
            </a:r>
          </a:p>
          <a:p>
            <a:r>
              <a:rPr lang="en-US" dirty="0"/>
              <a:t>MSE of 0.15</a:t>
            </a:r>
            <a:endParaRPr lang="en-GB" dirty="0"/>
          </a:p>
        </p:txBody>
      </p:sp>
      <p:pic>
        <p:nvPicPr>
          <p:cNvPr id="6" name="Content Placeholder 5" descr="Graphical user interface&#10;&#10;Description automatically generated">
            <a:extLst>
              <a:ext uri="{FF2B5EF4-FFF2-40B4-BE49-F238E27FC236}">
                <a16:creationId xmlns:a16="http://schemas.microsoft.com/office/drawing/2014/main" id="{80F996C4-E4FF-09E1-E704-897877E1EE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91415" y="1678251"/>
            <a:ext cx="4305184" cy="4635446"/>
          </a:xfrm>
        </p:spPr>
      </p:pic>
    </p:spTree>
    <p:extLst>
      <p:ext uri="{BB962C8B-B14F-4D97-AF65-F5344CB8AC3E}">
        <p14:creationId xmlns:p14="http://schemas.microsoft.com/office/powerpoint/2010/main" val="396151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C86F-3092-CD11-8681-E6AC148FD2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Approximately 3-5 clusters due to high variability at the top of dendrogram</a:t>
            </a:r>
          </a:p>
          <a:p>
            <a:r>
              <a:rPr lang="en-GB" dirty="0"/>
              <a:t>Complete distance measure was used to provide compact clusters with small variance within clusters.</a:t>
            </a:r>
            <a:endParaRPr lang="en-US" dirty="0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F154A916-A1BB-1B7F-8833-B28C20AB3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599" y="2076628"/>
            <a:ext cx="5354759" cy="3361170"/>
          </a:xfrm>
        </p:spPr>
      </p:pic>
    </p:spTree>
    <p:extLst>
      <p:ext uri="{BB962C8B-B14F-4D97-AF65-F5344CB8AC3E}">
        <p14:creationId xmlns:p14="http://schemas.microsoft.com/office/powerpoint/2010/main" val="171286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  <a:endParaRPr lang="en-GB" dirty="0"/>
          </a:p>
        </p:txBody>
      </p:sp>
      <p:pic>
        <p:nvPicPr>
          <p:cNvPr id="6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11F03745-C118-8ECB-B05B-3E028FD7BD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95396" y="1988421"/>
            <a:ext cx="4572000" cy="2781233"/>
          </a:xfrm>
        </p:spPr>
      </p:pic>
      <p:pic>
        <p:nvPicPr>
          <p:cNvPr id="8" name="Content Placeholder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AD2EFFD9-71AC-11B2-DA84-A6F054F77A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24606" y="1988421"/>
            <a:ext cx="4572000" cy="3057110"/>
          </a:xfrm>
        </p:spPr>
      </p:pic>
    </p:spTree>
    <p:extLst>
      <p:ext uri="{BB962C8B-B14F-4D97-AF65-F5344CB8AC3E}">
        <p14:creationId xmlns:p14="http://schemas.microsoft.com/office/powerpoint/2010/main" val="1467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Hotelling’s</a:t>
            </a:r>
            <a:r>
              <a:rPr lang="en-US" dirty="0"/>
              <a:t> T Test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Normality check using Shapiro test </a:t>
            </a:r>
          </a:p>
          <a:p>
            <a:r>
              <a:rPr lang="en-US" dirty="0"/>
              <a:t>Determinant check to ensure our data is non-singular matrix</a:t>
            </a:r>
          </a:p>
          <a:p>
            <a:r>
              <a:rPr lang="en-US" dirty="0"/>
              <a:t>Ran on TRUE/FALSE variable, </a:t>
            </a:r>
            <a:r>
              <a:rPr lang="el-GR" dirty="0"/>
              <a:t>α</a:t>
            </a:r>
            <a:r>
              <a:rPr lang="en-US" dirty="0"/>
              <a:t>=0.05</a:t>
            </a:r>
            <a:endParaRPr lang="en-GB" dirty="0"/>
          </a:p>
        </p:txBody>
      </p:sp>
      <p:pic>
        <p:nvPicPr>
          <p:cNvPr id="10" name="Content Placeholder 9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196F1E8-0AD2-461F-BCBB-677B7CB237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39364" y="4173922"/>
            <a:ext cx="7656073" cy="2003041"/>
          </a:xfrm>
        </p:spPr>
      </p:pic>
    </p:spTree>
    <p:extLst>
      <p:ext uri="{BB962C8B-B14F-4D97-AF65-F5344CB8AC3E}">
        <p14:creationId xmlns:p14="http://schemas.microsoft.com/office/powerpoint/2010/main" val="136268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290C-7F53-2169-0FE6-5F83D530B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 (PCA)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82E2B-289A-4DE5-52CF-9FDACF7B88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Data normalization, then computing eigenvalues and vectors respectively</a:t>
            </a:r>
          </a:p>
          <a:p>
            <a:r>
              <a:rPr lang="en-US" dirty="0"/>
              <a:t>PCA not feasible due to even distribution of proportions of variances between components</a:t>
            </a:r>
          </a:p>
        </p:txBody>
      </p:sp>
      <p:pic>
        <p:nvPicPr>
          <p:cNvPr id="7" name="Content Placeholder 6" descr="Chart, line chart&#10;&#10;Description automatically generated">
            <a:extLst>
              <a:ext uri="{FF2B5EF4-FFF2-40B4-BE49-F238E27FC236}">
                <a16:creationId xmlns:a16="http://schemas.microsoft.com/office/drawing/2014/main" id="{CC8F2384-416B-B539-A1A8-09144761B89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4601" y="2446582"/>
            <a:ext cx="4572000" cy="3112598"/>
          </a:xfrm>
        </p:spPr>
      </p:pic>
    </p:spTree>
    <p:extLst>
      <p:ext uri="{BB962C8B-B14F-4D97-AF65-F5344CB8AC3E}">
        <p14:creationId xmlns:p14="http://schemas.microsoft.com/office/powerpoint/2010/main" val="214513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55</TotalTime>
  <Words>527</Words>
  <Application>Microsoft Office PowerPoint</Application>
  <PresentationFormat>Widescreen</PresentationFormat>
  <Paragraphs>98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Georgia</vt:lpstr>
      <vt:lpstr>Brushed Metal 16x9</vt:lpstr>
      <vt:lpstr>Data Visualization &amp; Mining on Music Track Features</vt:lpstr>
      <vt:lpstr>Agenda</vt:lpstr>
      <vt:lpstr>Spotify Dataset</vt:lpstr>
      <vt:lpstr>Univariate Visualization</vt:lpstr>
      <vt:lpstr>Linear Discriminant Analysis (LDA)</vt:lpstr>
      <vt:lpstr>Hierarchical Clustering</vt:lpstr>
      <vt:lpstr>K-Means Clustering</vt:lpstr>
      <vt:lpstr>Hotelling’s T Test</vt:lpstr>
      <vt:lpstr>Principal Component Analysis (PCA)</vt:lpstr>
      <vt:lpstr>Multidimensional Scaling (MDS)</vt:lpstr>
      <vt:lpstr>Canonical Correlation</vt:lpstr>
      <vt:lpstr>Measures of Association</vt:lpstr>
      <vt:lpstr>Outlier Detection</vt:lpstr>
      <vt:lpstr>Remedial Actions (LDA) </vt:lpstr>
      <vt:lpstr>Remedial Actions (Clustering) </vt:lpstr>
      <vt:lpstr>Remedial Actions (Hotelling, PCA, MDS, CanCor) </vt:lpstr>
      <vt:lpstr>Conclusion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&amp; Mining on Music Track Features</dc:title>
  <dc:creator>Islam Anwar Stu</dc:creator>
  <cp:lastModifiedBy>Islam Anwar Stu</cp:lastModifiedBy>
  <cp:revision>15</cp:revision>
  <dcterms:created xsi:type="dcterms:W3CDTF">2022-12-24T08:00:59Z</dcterms:created>
  <dcterms:modified xsi:type="dcterms:W3CDTF">2022-12-24T08:56:40Z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